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518" r:id="rId2"/>
    <p:sldId id="532" r:id="rId3"/>
    <p:sldId id="520" r:id="rId4"/>
    <p:sldId id="521" r:id="rId5"/>
    <p:sldId id="522" r:id="rId6"/>
    <p:sldId id="523" r:id="rId7"/>
    <p:sldId id="531" r:id="rId8"/>
    <p:sldId id="524" r:id="rId9"/>
    <p:sldId id="525" r:id="rId10"/>
    <p:sldId id="526" r:id="rId11"/>
    <p:sldId id="527" r:id="rId12"/>
    <p:sldId id="528" r:id="rId13"/>
    <p:sldId id="529" r:id="rId14"/>
    <p:sldId id="53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10549533761638"/>
          <c:y val="8.2148332943530605E-2"/>
          <c:w val="0.87899447090953364"/>
          <c:h val="0.71458700015439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3C80-4C13-989E-5D58C7B99DCF}"/>
              </c:ext>
            </c:extLst>
          </c:dPt>
          <c:dPt>
            <c:idx val="2"/>
            <c:invertIfNegative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C80-4C13-989E-5D58C7B99DCF}"/>
              </c:ext>
            </c:extLst>
          </c:dPt>
          <c:dPt>
            <c:idx val="3"/>
            <c:invertIfNegative val="0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C80-4C13-989E-5D58C7B99DCF}"/>
              </c:ext>
            </c:extLst>
          </c:dPt>
          <c:dPt>
            <c:idx val="4"/>
            <c:invertIfNegative val="0"/>
            <c:bubble3D val="0"/>
            <c:spPr>
              <a:solidFill>
                <a:srgbClr val="9BBB59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3C80-4C13-989E-5D58C7B99DCF}"/>
              </c:ext>
            </c:extLst>
          </c:dPt>
          <c:dPt>
            <c:idx val="5"/>
            <c:invertIfNegative val="0"/>
            <c:bubble3D val="0"/>
            <c:spPr>
              <a:solidFill>
                <a:srgbClr val="9BBB59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3C80-4C13-989E-5D58C7B99DCF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Diagnosed 
&amp; Reported*</c:v>
                </c:pt>
                <c:pt idx="1">
                  <c:v>Linked to Care
 within 1 Month**</c:v>
                </c:pt>
                <c:pt idx="2">
                  <c:v>Linked to Care
within 3 Months**</c:v>
                </c:pt>
                <c:pt idx="3">
                  <c:v>Linked to Care 
within 6 Months**</c:v>
                </c:pt>
                <c:pt idx="4">
                  <c:v>Virally Suppressed^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1410</c:v>
                </c:pt>
                <c:pt idx="1">
                  <c:v>1031</c:v>
                </c:pt>
                <c:pt idx="2">
                  <c:v>1243</c:v>
                </c:pt>
                <c:pt idx="3">
                  <c:v>1292</c:v>
                </c:pt>
                <c:pt idx="4">
                  <c:v>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80-4C13-989E-5D58C7B99D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21568"/>
        <c:axId val="17027456"/>
      </c:barChart>
      <c:catAx>
        <c:axId val="1702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027456"/>
        <c:crosses val="autoZero"/>
        <c:auto val="1"/>
        <c:lblAlgn val="ctr"/>
        <c:lblOffset val="100"/>
        <c:noMultiLvlLbl val="0"/>
      </c:catAx>
      <c:valAx>
        <c:axId val="17027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Newly Diagnosed HIV</a:t>
                </a:r>
              </a:p>
            </c:rich>
          </c:tx>
          <c:layout>
            <c:manualLayout>
              <c:xMode val="edge"/>
              <c:yMode val="edge"/>
              <c:x val="1.9160473034649371E-2"/>
              <c:y val="0.1607352941176470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0215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ndara" panose="020E0502030303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PrEP!$B$33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cat>
            <c:numRef>
              <c:f>PrEP!$A$34:$A$43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PrEP!$B$34:$B$43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29</c:v>
                </c:pt>
                <c:pt idx="3">
                  <c:v>46</c:v>
                </c:pt>
                <c:pt idx="4">
                  <c:v>59</c:v>
                </c:pt>
                <c:pt idx="5">
                  <c:v>69</c:v>
                </c:pt>
                <c:pt idx="6">
                  <c:v>87</c:v>
                </c:pt>
                <c:pt idx="7">
                  <c:v>110</c:v>
                </c:pt>
                <c:pt idx="8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B9-4BBC-95F2-FA813DCE1D7F}"/>
            </c:ext>
          </c:extLst>
        </c:ser>
        <c:ser>
          <c:idx val="2"/>
          <c:order val="1"/>
          <c:tx>
            <c:strRef>
              <c:f>PrEP!$C$33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PrEP!$A$34:$A$43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PrEP!$C$34:$C$43</c:f>
              <c:numCache>
                <c:formatCode>General</c:formatCode>
                <c:ptCount val="10"/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9-4BBC-95F2-FA813DCE1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  <c:extLst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 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PrEP!$B$52</c:f>
              <c:strCache>
                <c:ptCount val="1"/>
                <c:pt idx="0">
                  <c:v>actual</c:v>
                </c:pt>
              </c:strCache>
              <c:extLst xmlns:c15="http://schemas.microsoft.com/office/drawing/2012/chart"/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31750">
                <a:solidFill>
                  <a:schemeClr val="accent1"/>
                </a:solidFill>
              </a:ln>
              <a:effectLst/>
            </c:spPr>
          </c:marker>
          <c:cat>
            <c:numRef>
              <c:f>PrEP!$A$54:$A$62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  <c:extLst/>
            </c:numRef>
          </c:cat>
          <c:val>
            <c:numRef>
              <c:f>PrEP!$B$54:$B$62</c:f>
              <c:numCache>
                <c:formatCode>General</c:formatCode>
                <c:ptCount val="9"/>
                <c:pt idx="3">
                  <c:v>31</c:v>
                </c:pt>
                <c:pt idx="4">
                  <c:v>33</c:v>
                </c:pt>
                <c:pt idx="5">
                  <c:v>33</c:v>
                </c:pt>
                <c:pt idx="6">
                  <c:v>48</c:v>
                </c:pt>
                <c:pt idx="7">
                  <c:v>50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81FE-419F-822F-3C9B2BCCE9E3}"/>
            </c:ext>
          </c:extLst>
        </c:ser>
        <c:ser>
          <c:idx val="2"/>
          <c:order val="1"/>
          <c:tx>
            <c:strRef>
              <c:f>PrEP!$C$52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PrEP!$A$54:$A$62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  <c:extLst/>
            </c:numRef>
          </c:cat>
          <c:val>
            <c:numRef>
              <c:f>PrEP!$C$54:$C$62</c:f>
              <c:numCache>
                <c:formatCode>General</c:formatCode>
                <c:ptCount val="9"/>
                <c:pt idx="8">
                  <c:v>100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1FE-419F-822F-3C9B2BCC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  <c:extLst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NC counties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Care!$C$27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0F8-4F43-8D23-0991BA0AC388}"/>
              </c:ext>
            </c:extLst>
          </c:dPt>
          <c:cat>
            <c:numRef>
              <c:f>Care!$B$28:$B$37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Care!$C$28:$C$37</c:f>
              <c:numCache>
                <c:formatCode>0</c:formatCode>
                <c:ptCount val="10"/>
                <c:pt idx="0">
                  <c:v>9.7305389221556897</c:v>
                </c:pt>
                <c:pt idx="1">
                  <c:v>12.680115273775217</c:v>
                </c:pt>
                <c:pt idx="2">
                  <c:v>12.422839506172838</c:v>
                </c:pt>
                <c:pt idx="3">
                  <c:v>19.534497090606816</c:v>
                </c:pt>
                <c:pt idx="4">
                  <c:v>26.744186046511626</c:v>
                </c:pt>
                <c:pt idx="5">
                  <c:v>23.076923076923077</c:v>
                </c:pt>
                <c:pt idx="6" formatCode="General">
                  <c:v>23</c:v>
                </c:pt>
                <c:pt idx="7" formatCode="General">
                  <c:v>26</c:v>
                </c:pt>
                <c:pt idx="8" formatCode="General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F8-4F43-8D23-0991BA0AC388}"/>
            </c:ext>
          </c:extLst>
        </c:ser>
        <c:ser>
          <c:idx val="1"/>
          <c:order val="1"/>
          <c:tx>
            <c:strRef>
              <c:f>Care!$D$27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Care!$B$28:$B$37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Care!$D$28:$D$37</c:f>
              <c:numCache>
                <c:formatCode>General</c:formatCode>
                <c:ptCount val="10"/>
                <c:pt idx="8">
                  <c:v>35</c:v>
                </c:pt>
                <c:pt idx="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F8-4F43-8D23-0991BA0AC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Care!$C$45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wd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ln w="254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F09-49F7-A032-93555ACB1F1C}"/>
              </c:ext>
            </c:extLst>
          </c:dPt>
          <c:cat>
            <c:numRef>
              <c:f>Care!$B$46:$B$55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Care!$C$46:$C$55</c:f>
              <c:numCache>
                <c:formatCode>General</c:formatCode>
                <c:ptCount val="10"/>
                <c:pt idx="0">
                  <c:v>63</c:v>
                </c:pt>
                <c:pt idx="1">
                  <c:v>65</c:v>
                </c:pt>
                <c:pt idx="2">
                  <c:v>66</c:v>
                </c:pt>
                <c:pt idx="3">
                  <c:v>68</c:v>
                </c:pt>
                <c:pt idx="4">
                  <c:v>74</c:v>
                </c:pt>
                <c:pt idx="5">
                  <c:v>72</c:v>
                </c:pt>
                <c:pt idx="6">
                  <c:v>72</c:v>
                </c:pt>
                <c:pt idx="7">
                  <c:v>73</c:v>
                </c:pt>
                <c:pt idx="8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09-49F7-A032-93555ACB1F1C}"/>
            </c:ext>
          </c:extLst>
        </c:ser>
        <c:ser>
          <c:idx val="2"/>
          <c:order val="1"/>
          <c:tx>
            <c:strRef>
              <c:f>Care!$D$45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Care!$B$46:$B$55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Care!$D$46:$D$55</c:f>
              <c:numCache>
                <c:formatCode>General</c:formatCode>
                <c:ptCount val="10"/>
                <c:pt idx="9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9-49F7-A032-93555ACB1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people living in NC with HIV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Syndemics!$B$6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noFill/>
              <a:ln w="222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pattFill prst="dk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48C-424E-8848-7FED29484CB9}"/>
              </c:ext>
            </c:extLst>
          </c:dPt>
          <c:cat>
            <c:numRef>
              <c:f>Syndemics!$A$7:$A$13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Syndemics!$B$7:$B$13</c:f>
              <c:numCache>
                <c:formatCode>General</c:formatCode>
                <c:ptCount val="7"/>
                <c:pt idx="0">
                  <c:v>32.685930838465183</c:v>
                </c:pt>
                <c:pt idx="1">
                  <c:v>38.194718171068196</c:v>
                </c:pt>
                <c:pt idx="2">
                  <c:v>36.69796557120501</c:v>
                </c:pt>
                <c:pt idx="3">
                  <c:v>40.60446780551905</c:v>
                </c:pt>
                <c:pt idx="4">
                  <c:v>33.4</c:v>
                </c:pt>
                <c:pt idx="5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8C-424E-8848-7FED29484CB9}"/>
            </c:ext>
          </c:extLst>
        </c:ser>
        <c:ser>
          <c:idx val="0"/>
          <c:order val="1"/>
          <c:tx>
            <c:strRef>
              <c:f>Syndemics!$C$6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Syndemics!$A$7:$A$13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Syndemics!$C$7:$C$13</c:f>
              <c:numCache>
                <c:formatCode>General</c:formatCode>
                <c:ptCount val="7"/>
                <c:pt idx="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8C-424E-8848-7FED29484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  <c:extLst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PLWH with an STD diagnosis while unsuppressed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Testing!$O$96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cat>
            <c:numRef>
              <c:f>Testing!$M$97:$M$106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Testing!$O$97:$O$106</c:f>
              <c:numCache>
                <c:formatCode>General</c:formatCode>
                <c:ptCount val="10"/>
                <c:pt idx="0">
                  <c:v>6.5740740740740735</c:v>
                </c:pt>
                <c:pt idx="1">
                  <c:v>6.3202593972174332</c:v>
                </c:pt>
                <c:pt idx="2">
                  <c:v>6.6758030583265739</c:v>
                </c:pt>
                <c:pt idx="3">
                  <c:v>6.2891469733302188</c:v>
                </c:pt>
                <c:pt idx="4">
                  <c:v>6.7241577007320021</c:v>
                </c:pt>
                <c:pt idx="5">
                  <c:v>6.1571644424693481</c:v>
                </c:pt>
                <c:pt idx="6">
                  <c:v>6.5631000000000004</c:v>
                </c:pt>
                <c:pt idx="7">
                  <c:v>6.0925925925925917</c:v>
                </c:pt>
                <c:pt idx="8">
                  <c:v>5.37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12-47B8-9B40-E13EF4B527CD}"/>
            </c:ext>
          </c:extLst>
        </c:ser>
        <c:ser>
          <c:idx val="1"/>
          <c:order val="1"/>
          <c:tx>
            <c:strRef>
              <c:f>Testing!$N$96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Testing!$M$97:$M$106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Testing!$N$97:$N$106</c:f>
              <c:numCache>
                <c:formatCode>General</c:formatCode>
                <c:ptCount val="10"/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12-47B8-9B40-E13EF4B52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Disparity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Testing!$C$29</c:f>
              <c:strCache>
                <c:ptCount val="1"/>
                <c:pt idx="0">
                  <c:v>Black/African-American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1">
                  <a:lumMod val="75000"/>
                </a:schemeClr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Testing!$C$30:$C$38</c:f>
              <c:numCache>
                <c:formatCode>General</c:formatCode>
                <c:ptCount val="9"/>
                <c:pt idx="0">
                  <c:v>46.8</c:v>
                </c:pt>
                <c:pt idx="1">
                  <c:v>46.1</c:v>
                </c:pt>
                <c:pt idx="2">
                  <c:v>44.5</c:v>
                </c:pt>
                <c:pt idx="3">
                  <c:v>39.700000000000003</c:v>
                </c:pt>
                <c:pt idx="4">
                  <c:v>44.2</c:v>
                </c:pt>
                <c:pt idx="5">
                  <c:v>33.1</c:v>
                </c:pt>
                <c:pt idx="6">
                  <c:v>42.8</c:v>
                </c:pt>
                <c:pt idx="7">
                  <c:v>41</c:v>
                </c:pt>
                <c:pt idx="8" formatCode="0.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0-46C7-A1D2-C490B4F9FD48}"/>
            </c:ext>
          </c:extLst>
        </c:ser>
        <c:ser>
          <c:idx val="2"/>
          <c:order val="1"/>
          <c:tx>
            <c:strRef>
              <c:f>Testing!$D$29</c:f>
              <c:strCache>
                <c:ptCount val="1"/>
                <c:pt idx="0">
                  <c:v>White/Caucasian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Testing!$D$30:$D$38</c:f>
              <c:numCache>
                <c:formatCode>General</c:formatCode>
                <c:ptCount val="9"/>
                <c:pt idx="0">
                  <c:v>5.4</c:v>
                </c:pt>
                <c:pt idx="1">
                  <c:v>5.7</c:v>
                </c:pt>
                <c:pt idx="2">
                  <c:v>5</c:v>
                </c:pt>
                <c:pt idx="3">
                  <c:v>4.8</c:v>
                </c:pt>
                <c:pt idx="4">
                  <c:v>5.2</c:v>
                </c:pt>
                <c:pt idx="5">
                  <c:v>4.5</c:v>
                </c:pt>
                <c:pt idx="6">
                  <c:v>5.2</c:v>
                </c:pt>
                <c:pt idx="7">
                  <c:v>5.4</c:v>
                </c:pt>
                <c:pt idx="8" formatCode="0.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0-46C7-A1D2-C490B4F9FD48}"/>
            </c:ext>
          </c:extLst>
        </c:ser>
        <c:ser>
          <c:idx val="3"/>
          <c:order val="2"/>
          <c:tx>
            <c:strRef>
              <c:f>Testing!$E$29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Testing!$E$30:$E$38</c:f>
              <c:numCache>
                <c:formatCode>General</c:formatCode>
                <c:ptCount val="9"/>
                <c:pt idx="0" formatCode="#,##0">
                  <c:v>19.3</c:v>
                </c:pt>
                <c:pt idx="1">
                  <c:v>22.3</c:v>
                </c:pt>
                <c:pt idx="2">
                  <c:v>17.7</c:v>
                </c:pt>
                <c:pt idx="3">
                  <c:v>18.2</c:v>
                </c:pt>
                <c:pt idx="4">
                  <c:v>21.7</c:v>
                </c:pt>
                <c:pt idx="5">
                  <c:v>19.5</c:v>
                </c:pt>
                <c:pt idx="6">
                  <c:v>26.8</c:v>
                </c:pt>
                <c:pt idx="7">
                  <c:v>26.4</c:v>
                </c:pt>
                <c:pt idx="8" formatCode="0.0">
                  <c:v>29.7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E0-46C7-A1D2-C490B4F9FD48}"/>
            </c:ext>
          </c:extLst>
        </c:ser>
        <c:ser>
          <c:idx val="4"/>
          <c:order val="3"/>
          <c:tx>
            <c:strRef>
              <c:f>Testing!$F$29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Testing!$F$30:$F$38</c:f>
              <c:numCache>
                <c:formatCode>General</c:formatCode>
                <c:ptCount val="9"/>
                <c:pt idx="0">
                  <c:v>13.1</c:v>
                </c:pt>
                <c:pt idx="1">
                  <c:v>11</c:v>
                </c:pt>
                <c:pt idx="2">
                  <c:v>6.9</c:v>
                </c:pt>
                <c:pt idx="3">
                  <c:v>6.2</c:v>
                </c:pt>
                <c:pt idx="4">
                  <c:v>13.3</c:v>
                </c:pt>
                <c:pt idx="5">
                  <c:v>6.2</c:v>
                </c:pt>
                <c:pt idx="6">
                  <c:v>14.3</c:v>
                </c:pt>
                <c:pt idx="7">
                  <c:v>11.2</c:v>
                </c:pt>
                <c:pt idx="8" formatCode="0.0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E0-46C7-A1D2-C490B4F9FD48}"/>
            </c:ext>
          </c:extLst>
        </c:ser>
        <c:ser>
          <c:idx val="5"/>
          <c:order val="4"/>
          <c:tx>
            <c:strRef>
              <c:f>Testing!$G$29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Testing!$G$30:$G$38</c:f>
              <c:numCache>
                <c:formatCode>General</c:formatCode>
                <c:ptCount val="9"/>
                <c:pt idx="0">
                  <c:v>4.2</c:v>
                </c:pt>
                <c:pt idx="1">
                  <c:v>7.9</c:v>
                </c:pt>
                <c:pt idx="2">
                  <c:v>4.9000000000000004</c:v>
                </c:pt>
                <c:pt idx="3">
                  <c:v>3.8</c:v>
                </c:pt>
                <c:pt idx="4">
                  <c:v>5.8</c:v>
                </c:pt>
                <c:pt idx="5">
                  <c:v>4.3</c:v>
                </c:pt>
                <c:pt idx="6">
                  <c:v>6.5</c:v>
                </c:pt>
                <c:pt idx="7">
                  <c:v>5.5</c:v>
                </c:pt>
                <c:pt idx="8" formatCode="0.0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E0-46C7-A1D2-C490B4F9FD48}"/>
            </c:ext>
          </c:extLst>
        </c:ser>
        <c:ser>
          <c:idx val="6"/>
          <c:order val="5"/>
          <c:tx>
            <c:strRef>
              <c:f>Testing!$H$29</c:f>
              <c:strCache>
                <c:ptCount val="1"/>
                <c:pt idx="0">
                  <c:v>Multiple Race</c:v>
                </c:pt>
              </c:strCache>
            </c:strRef>
          </c:tx>
          <c:spPr>
            <a:ln w="28575" cap="rnd">
              <a:solidFill>
                <a:srgbClr val="BA8CD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A8CDC"/>
              </a:solidFill>
              <a:ln w="9525">
                <a:solidFill>
                  <a:srgbClr val="BA8CDC"/>
                </a:solidFill>
              </a:ln>
              <a:effectLst/>
            </c:spPr>
          </c:marker>
          <c:val>
            <c:numRef>
              <c:f>Testing!$H$30:$H$37</c:f>
              <c:numCache>
                <c:formatCode>General</c:formatCode>
                <c:ptCount val="8"/>
                <c:pt idx="3">
                  <c:v>37</c:v>
                </c:pt>
                <c:pt idx="4">
                  <c:v>39</c:v>
                </c:pt>
                <c:pt idx="5">
                  <c:v>34.9</c:v>
                </c:pt>
                <c:pt idx="6">
                  <c:v>28.7</c:v>
                </c:pt>
                <c:pt idx="7">
                  <c:v>32.1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E0-46C7-A1D2-C490B4F9F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Testing!$C$88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FE2-4F94-A189-534AF2FF2B39}"/>
              </c:ext>
            </c:extLst>
          </c:dPt>
          <c:cat>
            <c:numRef>
              <c:f>Testing!$A$89:$A$98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Testing!$C$89:$C$98</c:f>
              <c:numCache>
                <c:formatCode>General</c:formatCode>
                <c:ptCount val="10"/>
                <c:pt idx="0">
                  <c:v>1336</c:v>
                </c:pt>
                <c:pt idx="1">
                  <c:v>1388</c:v>
                </c:pt>
                <c:pt idx="2">
                  <c:v>1296</c:v>
                </c:pt>
                <c:pt idx="3">
                  <c:v>1203</c:v>
                </c:pt>
                <c:pt idx="4">
                  <c:v>1376</c:v>
                </c:pt>
                <c:pt idx="5">
                  <c:v>1079</c:v>
                </c:pt>
                <c:pt idx="6">
                  <c:v>1400</c:v>
                </c:pt>
                <c:pt idx="7">
                  <c:v>1366</c:v>
                </c:pt>
                <c:pt idx="8">
                  <c:v>1410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E2-4F94-A189-534AF2FF2B39}"/>
            </c:ext>
          </c:extLst>
        </c:ser>
        <c:ser>
          <c:idx val="1"/>
          <c:order val="1"/>
          <c:tx>
            <c:strRef>
              <c:f>Testing!$B$88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Testing!$A$89:$A$98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Testing!$B$89:$B$98</c:f>
              <c:numCache>
                <c:formatCode>General</c:formatCode>
                <c:ptCount val="10"/>
                <c:pt idx="9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E2-4F94-A189-534AF2FF2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people &gt;13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Rate of new HIV diagnoses per year</a:t>
            </a:r>
            <a:endParaRPr lang="en-US"/>
          </a:p>
        </c:rich>
      </c:tx>
      <c:layout>
        <c:manualLayout>
          <c:xMode val="edge"/>
          <c:yMode val="edge"/>
          <c:x val="0.158916666666666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Testing!$T$47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79C-42D4-B2CA-7CD04134949C}"/>
              </c:ext>
            </c:extLst>
          </c:dPt>
          <c:cat>
            <c:numRef>
              <c:f>Testing!$R$48:$R$57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Testing!$T$48:$T$57</c:f>
              <c:numCache>
                <c:formatCode>General</c:formatCode>
                <c:ptCount val="10"/>
                <c:pt idx="0">
                  <c:v>15.9</c:v>
                </c:pt>
                <c:pt idx="1">
                  <c:v>16.3</c:v>
                </c:pt>
                <c:pt idx="2">
                  <c:v>15</c:v>
                </c:pt>
                <c:pt idx="3">
                  <c:v>13.7</c:v>
                </c:pt>
                <c:pt idx="4">
                  <c:v>15.5</c:v>
                </c:pt>
                <c:pt idx="5">
                  <c:v>12</c:v>
                </c:pt>
                <c:pt idx="6">
                  <c:v>15.7</c:v>
                </c:pt>
                <c:pt idx="7">
                  <c:v>15.3</c:v>
                </c:pt>
                <c:pt idx="8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C-42D4-B2CA-7CD04134949C}"/>
            </c:ext>
          </c:extLst>
        </c:ser>
        <c:ser>
          <c:idx val="1"/>
          <c:order val="1"/>
          <c:tx>
            <c:strRef>
              <c:f>Testing!$S$47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Testing!$R$48:$R$57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Testing!$S$48:$S$57</c:f>
              <c:numCache>
                <c:formatCode>General</c:formatCode>
                <c:ptCount val="10"/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C-42D4-B2CA-7CD041349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 North Carolina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Testing!$B$8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circle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579-404C-9A53-C295D9A9CF82}"/>
              </c:ext>
            </c:extLst>
          </c:dPt>
          <c:cat>
            <c:strRef>
              <c:f>Testing!$A$9:$A$23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Testing!$B$9:$B$23</c:f>
              <c:numCache>
                <c:formatCode>0.0</c:formatCode>
                <c:ptCount val="15"/>
                <c:pt idx="0">
                  <c:v>4.8</c:v>
                </c:pt>
                <c:pt idx="1">
                  <c:v>4.9000000000000004</c:v>
                </c:pt>
                <c:pt idx="2">
                  <c:v>3.9</c:v>
                </c:pt>
                <c:pt idx="3">
                  <c:v>4.5999999999999996</c:v>
                </c:pt>
                <c:pt idx="4">
                  <c:v>3.6</c:v>
                </c:pt>
                <c:pt idx="5">
                  <c:v>3.7</c:v>
                </c:pt>
                <c:pt idx="6">
                  <c:v>3.4</c:v>
                </c:pt>
                <c:pt idx="7">
                  <c:v>3.1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5.7</c:v>
                </c:pt>
                <c:pt idx="12">
                  <c:v>3.04</c:v>
                </c:pt>
                <c:pt idx="13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79-404C-9A53-C295D9A9CF82}"/>
            </c:ext>
          </c:extLst>
        </c:ser>
        <c:ser>
          <c:idx val="1"/>
          <c:order val="1"/>
          <c:tx>
            <c:strRef>
              <c:f>Testing!$C$8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Testing!$A$9:$A$23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Testing!$C$9:$C$23</c:f>
              <c:numCache>
                <c:formatCode>General</c:formatCode>
                <c:ptCount val="15"/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79-404C-9A53-C295D9A9C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of people with late diagnoses in the given year (per 100,000)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0.34388</cdr:x>
      <cdr:y>0.23239</cdr:y>
    </cdr:from>
    <cdr:to>
      <cdr:x>0.39861</cdr:x>
      <cdr:y>0.33219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F6FF5DD-CC17-8BED-EC47-171F1B23FC65}"/>
            </a:ext>
          </a:extLst>
        </cdr:cNvPr>
        <cdr:cNvSpPr txBox="1"/>
      </cdr:nvSpPr>
      <cdr:spPr>
        <a:xfrm xmlns:a="http://schemas.openxmlformats.org/drawingml/2006/main">
          <a:off x="2567836" y="801666"/>
          <a:ext cx="408705" cy="34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kern="1200" dirty="0">
              <a:latin typeface="Candara" panose="020E0502030303020204" pitchFamily="34" charset="0"/>
            </a:rPr>
            <a:t>73%</a:t>
          </a:r>
        </a:p>
      </cdr:txBody>
    </cdr:sp>
  </cdr:relSizeAnchor>
  <cdr:relSizeAnchor xmlns:cdr="http://schemas.openxmlformats.org/drawingml/2006/chartDrawing">
    <cdr:from>
      <cdr:x>0.70543</cdr:x>
      <cdr:y>0.12151</cdr:y>
    </cdr:from>
    <cdr:to>
      <cdr:x>0.76252</cdr:x>
      <cdr:y>0.20584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DEB0847-43AF-B350-23F5-F79F49842172}"/>
            </a:ext>
          </a:extLst>
        </cdr:cNvPr>
        <cdr:cNvSpPr txBox="1"/>
      </cdr:nvSpPr>
      <cdr:spPr>
        <a:xfrm xmlns:a="http://schemas.openxmlformats.org/drawingml/2006/main">
          <a:off x="6175169" y="467481"/>
          <a:ext cx="499807" cy="324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kern="1200" dirty="0">
              <a:latin typeface="Candara" panose="020E0502030303020204" pitchFamily="34" charset="0"/>
            </a:rPr>
            <a:t>92%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6BA7-0F1D-44ED-A737-AF9077FF4B8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750B3-40E0-48AB-8348-BEEA8C36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0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580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6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6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8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2023 EtE Measure Update| July 2024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EtE Measure Update 2023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416646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HIV Diagnosed Late in Disease Course*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*AIDS diagnosis within 6 months of an initial HIV diagnosis. </a:t>
            </a:r>
            <a:endParaRPr lang="en-US" sz="1200" b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July 2024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37E0D8-59BF-4364-8A64-B2B8A27D3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36201"/>
              </p:ext>
            </p:extLst>
          </p:nvPr>
        </p:nvGraphicFramePr>
        <p:xfrm>
          <a:off x="781050" y="1762124"/>
          <a:ext cx="7600949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777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553714" cy="548640"/>
          </a:xfrm>
        </p:spPr>
        <p:txBody>
          <a:bodyPr/>
          <a:lstStyle/>
          <a:p>
            <a:r>
              <a:rPr lang="en-US" dirty="0"/>
              <a:t>People on PrEP per 100,000 NC Residents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607" y="6243108"/>
            <a:ext cx="7992005" cy="330200"/>
          </a:xfrm>
        </p:spPr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: AIDSVu.org PrEP map (accessed November 12, 2024) AIDSVu note: Data mapped underestimates the total number of PrEP users in the U.S. </a:t>
            </a:r>
            <a:endParaRPr lang="en-US" sz="12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D0C728-8F15-4867-8280-5F32677B0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997788"/>
              </p:ext>
            </p:extLst>
          </p:nvPr>
        </p:nvGraphicFramePr>
        <p:xfrm>
          <a:off x="831850" y="2039620"/>
          <a:ext cx="7162800" cy="37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00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225082" cy="548640"/>
          </a:xfrm>
        </p:spPr>
        <p:txBody>
          <a:bodyPr/>
          <a:lstStyle/>
          <a:p>
            <a:r>
              <a:rPr lang="en-US" dirty="0"/>
              <a:t>Percent of Counties with a PrEP Provider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NC DPH Communicable Disease Branch HIV Care and Prevention Unit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August 10, 2022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3F55FF-434D-4412-A85F-C9C9236FB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424235"/>
              </p:ext>
            </p:extLst>
          </p:nvPr>
        </p:nvGraphicFramePr>
        <p:xfrm>
          <a:off x="790575" y="1628774"/>
          <a:ext cx="7419975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50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225082" cy="548640"/>
          </a:xfrm>
        </p:spPr>
        <p:txBody>
          <a:bodyPr/>
          <a:lstStyle/>
          <a:p>
            <a:r>
              <a:rPr lang="en-US" dirty="0"/>
              <a:t>PLWH agreeing with “Having HIV makes me feel like I’m a bad person”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North Carolina Medical Monitoring Project data from 2015-2022, as supplied from the CDC Medical Monitoring Project. </a:t>
            </a:r>
          </a:p>
        </p:txBody>
      </p:sp>
      <p:pic>
        <p:nvPicPr>
          <p:cNvPr id="3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0303FB1-298A-C21F-F9A8-0DA274B0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21" y="1910594"/>
            <a:ext cx="7409483" cy="41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0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225082" cy="548640"/>
          </a:xfrm>
        </p:spPr>
        <p:txBody>
          <a:bodyPr/>
          <a:lstStyle/>
          <a:p>
            <a:r>
              <a:rPr lang="en-US" dirty="0"/>
              <a:t>PLWH agreeing with “I have been hurt by how people reacted to learning I have HIV”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287" y="6064264"/>
            <a:ext cx="7899818" cy="461663"/>
          </a:xfrm>
        </p:spPr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North Carolina Medical Monitoring Project data from 2015-2022, as supplied from the CDC Medical Monitoring Project.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22E48-1F4E-68FA-F533-8BDB3A4C5481}"/>
              </a:ext>
            </a:extLst>
          </p:cNvPr>
          <p:cNvSpPr txBox="1"/>
          <p:nvPr/>
        </p:nvSpPr>
        <p:spPr>
          <a:xfrm>
            <a:off x="459459" y="5367130"/>
            <a:ext cx="822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Up until 2021, data reflects agreement over the respondent’s lifetime. </a:t>
            </a:r>
          </a:p>
          <a:p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*Beginning in 2018 and later, data reflects whether respondent agreed with this statement in the 12 months prior to the interview.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A3FA1-5735-B92C-93FB-08D3A401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735" y="1719076"/>
            <a:ext cx="8584530" cy="36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37FDE-63A9-F69C-B3E2-26994B19D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0741-C5B2-7640-6C31-443FCDF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7843267" cy="330200"/>
          </a:xfrm>
        </p:spPr>
        <p:txBody>
          <a:bodyPr/>
          <a:lstStyle/>
          <a:p>
            <a:pPr algn="ctr"/>
            <a:r>
              <a:rPr lang="en-US" sz="1800" dirty="0"/>
              <a:t>2023 North Carolina Newly Diagnosed HIV Continuum of Care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A6DC69-F7B0-9E12-A74B-DCC1173D75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latin typeface="Arial Narrow" panose="020B0606020202030204" pitchFamily="34" charset="0"/>
              </a:rPr>
              <a:t>*People ≥ 13 years of age and diagnosed in and living through December 31 of each calendar year. Data includes labs and services from </a:t>
            </a:r>
            <a:r>
              <a:rPr lang="en-US" sz="1200" b="0" dirty="0" err="1">
                <a:latin typeface="Arial Narrow" panose="020B0606020202030204" pitchFamily="34" charset="0"/>
              </a:rPr>
              <a:t>CAREWare</a:t>
            </a:r>
            <a:r>
              <a:rPr lang="en-US" sz="1200" b="0" dirty="0">
                <a:latin typeface="Arial Narrow" panose="020B0606020202030204" pitchFamily="34" charset="0"/>
              </a:rPr>
              <a:t> (all Ryan White services excluding Part A), HIV Medication Assistance Program (HMAP), and Medicaid data sources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0" dirty="0">
                <a:latin typeface="Arial Narrow" panose="020B0606020202030204" pitchFamily="34" charset="0"/>
              </a:rPr>
              <a:t>Data are preliminary (do not include vital records or national death matches). </a:t>
            </a:r>
          </a:p>
          <a:p>
            <a:r>
              <a:rPr lang="en-US" sz="1200" b="0" dirty="0">
                <a:latin typeface="Arial Narrow" panose="020B0606020202030204" pitchFamily="34" charset="0"/>
              </a:rPr>
              <a:t>**At least 1 care marker (CD4 or VL test, HMAP dispense, or Medicaid claim) in the given period. </a:t>
            </a:r>
          </a:p>
          <a:p>
            <a:r>
              <a:rPr lang="en-US" sz="1200" b="0" dirty="0">
                <a:latin typeface="Arial Narrow" panose="020B0606020202030204" pitchFamily="34" charset="0"/>
              </a:rPr>
              <a:t>^Virally suppressed is defined as the last viral load during the year being &lt;200 copies/ml.  </a:t>
            </a:r>
          </a:p>
          <a:p>
            <a:pPr marL="0" indent="0" defTabSz="914400">
              <a:lnSpc>
                <a:spcPct val="100000"/>
              </a:lnSpc>
              <a:spcBef>
                <a:spcPts val="100"/>
              </a:spcBef>
              <a:buNone/>
              <a:defRPr/>
            </a:pPr>
            <a:r>
              <a:rPr lang="en-US" sz="1200" b="0" dirty="0">
                <a:latin typeface="Arial Narrow" panose="020B0606020202030204" pitchFamily="34" charset="0"/>
              </a:rPr>
              <a:t>Data Sources: enhanced HIV/AIDS Reporting System (eHARS) (July 2024) and NC ECHO (July 2024). </a:t>
            </a:r>
            <a:endParaRPr lang="en-US" sz="1200" b="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8FFDC1-6F10-DC95-8449-66F172DC3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343045"/>
              </p:ext>
            </p:extLst>
          </p:nvPr>
        </p:nvGraphicFramePr>
        <p:xfrm>
          <a:off x="1415441" y="1941534"/>
          <a:ext cx="7467302" cy="344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E285D95-1497-3765-F820-33C1D6DF203D}"/>
              </a:ext>
            </a:extLst>
          </p:cNvPr>
          <p:cNvSpPr txBox="1"/>
          <p:nvPr/>
        </p:nvSpPr>
        <p:spPr>
          <a:xfrm>
            <a:off x="5315345" y="2398975"/>
            <a:ext cx="491613" cy="3244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kern="1200" dirty="0">
                <a:latin typeface="Candara" panose="020E0502030303020204" pitchFamily="34" charset="0"/>
              </a:rPr>
              <a:t>88%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253348C-932D-37E7-9F3D-028AB3CD0905}"/>
              </a:ext>
            </a:extLst>
          </p:cNvPr>
          <p:cNvSpPr txBox="1"/>
          <p:nvPr/>
        </p:nvSpPr>
        <p:spPr>
          <a:xfrm>
            <a:off x="7887358" y="2561207"/>
            <a:ext cx="491612" cy="3244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kern="1200" dirty="0">
                <a:latin typeface="Candara" panose="020E0502030303020204" pitchFamily="34" charset="0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267109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Percent of PLWH With a Suppressed Viral Load Result Within 45 days of HIV Diagnosis Date </a:t>
            </a:r>
            <a:br>
              <a:rPr lang="en-US" sz="2000" dirty="0"/>
            </a:br>
            <a:r>
              <a:rPr lang="en-US" sz="2000" dirty="0"/>
              <a:t>Among People with Viral Load Result, North Carolina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*Based on people newly diagnosed each calendar year.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July 2024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AFCF9C-2C50-497C-9740-0E8D7B1B0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3880"/>
              </p:ext>
            </p:extLst>
          </p:nvPr>
        </p:nvGraphicFramePr>
        <p:xfrm>
          <a:off x="914400" y="1695450"/>
          <a:ext cx="743902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71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NC PLWH Retained in 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*Based on most recent address or age in eHARS as of December 31 of the given year.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July 2024).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188F6A2-542F-42DF-B6BC-606579FAF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95350"/>
              </p:ext>
            </p:extLst>
          </p:nvPr>
        </p:nvGraphicFramePr>
        <p:xfrm>
          <a:off x="674368" y="1412240"/>
          <a:ext cx="7992005" cy="428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9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Percent of People Living with HIV with Chlamydia, Gonorrhea, or Early Syphilis who have the STD While not Virally Suppressed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July 202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4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 and North Carolina Electronic Disease Surveillance System (NC EDSS) (data as of November 2024).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453C74-695D-4A53-A04E-A82F4B286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809450"/>
              </p:ext>
            </p:extLst>
          </p:nvPr>
        </p:nvGraphicFramePr>
        <p:xfrm>
          <a:off x="923925" y="1800226"/>
          <a:ext cx="7677150" cy="391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7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 in New HIV Diagnoses by Year of Diagnosis*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*Race/Ethnicity disparity in new diagnoses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(measured as the rate of new HIV diagnoses among people of color [Black/African American, American Indian/Alaska Native, Asian/Pacific Islander, Hispanic/LatinX, and people reporting multiple race identities] divided by the rate among White/Caucasians.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August 2022).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B6078B-E0C9-4239-931A-61FE3039F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934323"/>
              </p:ext>
            </p:extLst>
          </p:nvPr>
        </p:nvGraphicFramePr>
        <p:xfrm>
          <a:off x="522287" y="1904999"/>
          <a:ext cx="7839923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91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E374-393F-46B7-9945-BCE26440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290955" cy="548640"/>
          </a:xfrm>
        </p:spPr>
        <p:txBody>
          <a:bodyPr/>
          <a:lstStyle/>
          <a:p>
            <a:r>
              <a:rPr lang="en-US" dirty="0"/>
              <a:t>HIV New Diagnosis Rate by Race/Ethnicity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3A0AC9A-D103-41B9-A7DA-E9D189F65EF0}"/>
              </a:ext>
            </a:extLst>
          </p:cNvPr>
          <p:cNvSpPr txBox="1">
            <a:spLocks/>
          </p:cNvSpPr>
          <p:nvPr/>
        </p:nvSpPr>
        <p:spPr>
          <a:xfrm>
            <a:off x="674369" y="6233946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is shaded for this reason.  </a:t>
            </a:r>
            <a:endParaRPr lang="en-US" b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July 2024).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678808-6FF5-4CEC-BAEB-677F55A75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82952"/>
              </p:ext>
            </p:extLst>
          </p:nvPr>
        </p:nvGraphicFramePr>
        <p:xfrm>
          <a:off x="1000125" y="1590674"/>
          <a:ext cx="7353300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5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New Diagnoses Per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July 2024).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6F6DEA-17B9-4FF9-BA21-D2804AD22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201763"/>
              </p:ext>
            </p:extLst>
          </p:nvPr>
        </p:nvGraphicFramePr>
        <p:xfrm>
          <a:off x="771526" y="1466849"/>
          <a:ext cx="7324724" cy="392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73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New HIV Diagnoses Per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July 2024).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138C92-005F-4D76-97C9-02338AB96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856813"/>
              </p:ext>
            </p:extLst>
          </p:nvPr>
        </p:nvGraphicFramePr>
        <p:xfrm>
          <a:off x="762000" y="1386840"/>
          <a:ext cx="7843267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53236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4084</TotalTime>
  <Words>1014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 Narrow</vt:lpstr>
      <vt:lpstr>Candara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2023 North Carolina Newly Diagnosed HIV Continuum of Care</vt:lpstr>
      <vt:lpstr>Percent of PLWH With a Suppressed Viral Load Result Within 45 days of HIV Diagnosis Date  Among People with Viral Load Result, North Carolina</vt:lpstr>
      <vt:lpstr>Percent of NC PLWH Retained in Care</vt:lpstr>
      <vt:lpstr>Percent of People Living with HIV with Chlamydia, Gonorrhea, or Early Syphilis who have the STD While not Virally Suppressed </vt:lpstr>
      <vt:lpstr>Disparities in New HIV Diagnoses by Year of Diagnosis*</vt:lpstr>
      <vt:lpstr>HIV New Diagnosis Rate by Race/Ethnicity</vt:lpstr>
      <vt:lpstr>Number of New Diagnoses Per Year</vt:lpstr>
      <vt:lpstr>Rate of New HIV Diagnoses Per Year</vt:lpstr>
      <vt:lpstr>Rate of HIV Diagnosed Late in Disease Course*</vt:lpstr>
      <vt:lpstr>People on PrEP per 100,000 NC Residents</vt:lpstr>
      <vt:lpstr>Percent of Counties with a PrEP Provider</vt:lpstr>
      <vt:lpstr>PLWH agreeing with “Having HIV makes me feel like I’m a bad person”</vt:lpstr>
      <vt:lpstr>PLWH agreeing with “I have been hurt by how people reacted to learning I have HIV”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Nicole</dc:creator>
  <cp:lastModifiedBy>Swankie, Taylor A</cp:lastModifiedBy>
  <cp:revision>81</cp:revision>
  <dcterms:created xsi:type="dcterms:W3CDTF">2021-10-27T11:56:41Z</dcterms:created>
  <dcterms:modified xsi:type="dcterms:W3CDTF">2024-11-22T16:44:00Z</dcterms:modified>
</cp:coreProperties>
</file>