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8"/>
  </p:notesMasterIdLst>
  <p:handoutMasterIdLst>
    <p:handoutMasterId r:id="rId39"/>
  </p:handoutMasterIdLst>
  <p:sldIdLst>
    <p:sldId id="492" r:id="rId5"/>
    <p:sldId id="501" r:id="rId6"/>
    <p:sldId id="460" r:id="rId7"/>
    <p:sldId id="462" r:id="rId8"/>
    <p:sldId id="463" r:id="rId9"/>
    <p:sldId id="461" r:id="rId10"/>
    <p:sldId id="473" r:id="rId11"/>
    <p:sldId id="474" r:id="rId12"/>
    <p:sldId id="497" r:id="rId13"/>
    <p:sldId id="475" r:id="rId14"/>
    <p:sldId id="477" r:id="rId15"/>
    <p:sldId id="478" r:id="rId16"/>
    <p:sldId id="476" r:id="rId17"/>
    <p:sldId id="485" r:id="rId18"/>
    <p:sldId id="486" r:id="rId19"/>
    <p:sldId id="487" r:id="rId20"/>
    <p:sldId id="488" r:id="rId21"/>
    <p:sldId id="465" r:id="rId22"/>
    <p:sldId id="471" r:id="rId23"/>
    <p:sldId id="466" r:id="rId24"/>
    <p:sldId id="469" r:id="rId25"/>
    <p:sldId id="481" r:id="rId26"/>
    <p:sldId id="483" r:id="rId27"/>
    <p:sldId id="467" r:id="rId28"/>
    <p:sldId id="468" r:id="rId29"/>
    <p:sldId id="480" r:id="rId30"/>
    <p:sldId id="479" r:id="rId31"/>
    <p:sldId id="484" r:id="rId32"/>
    <p:sldId id="498" r:id="rId33"/>
    <p:sldId id="499" r:id="rId34"/>
    <p:sldId id="496" r:id="rId35"/>
    <p:sldId id="489" r:id="rId36"/>
    <p:sldId id="494" r:id="rId3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CAEA52-EEBF-217B-5523-9BF1FE7C15A0}" name="Nicole Lee" initials="NL" userId="446850c23d23f146" providerId="Windows Live"/>
  <p188:author id="{171B0A79-CED2-90EE-34D7-3960FDDFDB73}" name="Dianne Brewer" initials="DB" userId="S::dianne.brewer@dhhs.nc.gov::53a6fc91-23b0-4472-8233-ae64e4a831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E32"/>
    <a:srgbClr val="15365E"/>
    <a:srgbClr val="288DC2"/>
    <a:srgbClr val="94B6C7"/>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FF48F8-0588-BD36-236C-68F7D972B35F}" v="1654" dt="2024-09-12T13:02:21.550"/>
    <p1510:client id="{EEAC92EB-E4BC-47C9-B308-90B02D9A56DC}" v="7115" dt="2024-09-10T15:15:23.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266"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10/1/2024</a:t>
            </a:fld>
            <a:endParaRPr lang="en-US"/>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10/1/2024</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3</a:t>
            </a:fld>
            <a:endParaRPr lang="en-US"/>
          </a:p>
        </p:txBody>
      </p:sp>
    </p:spTree>
    <p:extLst>
      <p:ext uri="{BB962C8B-B14F-4D97-AF65-F5344CB8AC3E}">
        <p14:creationId xmlns:p14="http://schemas.microsoft.com/office/powerpoint/2010/main" val="280347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3975997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2006957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30</a:t>
            </a:fld>
            <a:endParaRPr lang="en-US"/>
          </a:p>
        </p:txBody>
      </p:sp>
    </p:spTree>
    <p:extLst>
      <p:ext uri="{BB962C8B-B14F-4D97-AF65-F5344CB8AC3E}">
        <p14:creationId xmlns:p14="http://schemas.microsoft.com/office/powerpoint/2010/main" val="169577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This is an example of someone with multiple subsequent report packages. The subsequent report packages will merge into the original event and create a chronological history of reporting for that patient.  Labs and attachments will also merge into the original event and be available.  The dates for the Subsequent</a:t>
            </a:r>
            <a:r>
              <a:rPr lang="en-US"/>
              <a:t> Reports should roughly match the specimen dates for labs received after the initial report. </a:t>
            </a:r>
            <a:endParaRPr lang="en-US" baseline="0"/>
          </a:p>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31</a:t>
            </a:fld>
            <a:endParaRPr lang="en-US"/>
          </a:p>
        </p:txBody>
      </p:sp>
    </p:spTree>
    <p:extLst>
      <p:ext uri="{BB962C8B-B14F-4D97-AF65-F5344CB8AC3E}">
        <p14:creationId xmlns:p14="http://schemas.microsoft.com/office/powerpoint/2010/main" val="400647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82068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5</a:t>
            </a:fld>
            <a:endParaRPr lang="en-US"/>
          </a:p>
        </p:txBody>
      </p:sp>
    </p:spTree>
    <p:extLst>
      <p:ext uri="{BB962C8B-B14F-4D97-AF65-F5344CB8AC3E}">
        <p14:creationId xmlns:p14="http://schemas.microsoft.com/office/powerpoint/2010/main" val="281964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6</a:t>
            </a:fld>
            <a:endParaRPr lang="en-US"/>
          </a:p>
        </p:txBody>
      </p:sp>
    </p:spTree>
    <p:extLst>
      <p:ext uri="{BB962C8B-B14F-4D97-AF65-F5344CB8AC3E}">
        <p14:creationId xmlns:p14="http://schemas.microsoft.com/office/powerpoint/2010/main" val="276988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20</a:t>
            </a:fld>
            <a:endParaRPr lang="en-US"/>
          </a:p>
        </p:txBody>
      </p:sp>
    </p:spTree>
    <p:extLst>
      <p:ext uri="{BB962C8B-B14F-4D97-AF65-F5344CB8AC3E}">
        <p14:creationId xmlns:p14="http://schemas.microsoft.com/office/powerpoint/2010/main" val="175159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hepatitis B events start out as a lab/condition report. These events are created automatically from electronic laboratory reports or when NC DPH receives a paper laboratory report. This event type functions similar to a place holder and is used to:</a:t>
            </a:r>
          </a:p>
          <a:p>
            <a:pPr marL="171450" indent="-171450">
              <a:buFontTx/>
              <a:buChar char="-"/>
            </a:pPr>
            <a:r>
              <a:rPr lang="en-US"/>
              <a:t>Create events that cannot be classified without additional information that is typically collected during investigation</a:t>
            </a:r>
          </a:p>
          <a:p>
            <a:pPr marL="0" indent="0">
              <a:buFontTx/>
              <a:buNone/>
            </a:pPr>
            <a:r>
              <a:rPr lang="en-US"/>
              <a:t>			OR </a:t>
            </a:r>
          </a:p>
          <a:p>
            <a:pPr marL="171450" indent="-171450">
              <a:buFontTx/>
              <a:buChar char="-"/>
            </a:pPr>
            <a:r>
              <a:rPr lang="en-US"/>
              <a:t>When an individual has previously been reported for hepatitis B and additional laboratory results are received. </a:t>
            </a:r>
          </a:p>
          <a:p>
            <a:pPr marL="171450" indent="-171450">
              <a:buFontTx/>
              <a:buChar char="-"/>
            </a:pPr>
            <a:endParaRPr lang="en-US"/>
          </a:p>
          <a:p>
            <a:pPr marL="0" indent="0">
              <a:buFontTx/>
              <a:buNone/>
            </a:pPr>
            <a:r>
              <a:rPr lang="en-US"/>
              <a:t>In some instances, lab/condition reports do not need to be changed to another event type. This primarily occurs when:</a:t>
            </a:r>
          </a:p>
          <a:p>
            <a:pPr marL="171450" indent="-171450">
              <a:buFontTx/>
              <a:buChar char="-"/>
            </a:pPr>
            <a:r>
              <a:rPr lang="en-US"/>
              <a:t>A person has been previously reported for acute or chronic hepatitis B</a:t>
            </a:r>
          </a:p>
          <a:p>
            <a:pPr marL="171450" indent="-171450">
              <a:buFontTx/>
              <a:buChar char="-"/>
            </a:pPr>
            <a:r>
              <a:rPr lang="en-US"/>
              <a:t>The event does not meet case definition. When returning these events, please ensure that there is enough info document in the event for the state disease registrar to confirm that it does not meet criteria.</a:t>
            </a:r>
          </a:p>
          <a:p>
            <a:pPr marL="171450" indent="-171450">
              <a:buFontTx/>
              <a:buChar char="-"/>
            </a:pPr>
            <a:r>
              <a:rPr lang="en-US"/>
              <a:t>The event requires an interstate transfer</a:t>
            </a:r>
          </a:p>
          <a:p>
            <a:pPr marL="171450" indent="-171450">
              <a:buFontTx/>
              <a:buChar char="-"/>
            </a:pPr>
            <a:r>
              <a:rPr lang="en-US"/>
              <a:t>The event is in a pregnant person that has been previously reported in NCEDSS</a:t>
            </a:r>
          </a:p>
          <a:p>
            <a:pPr marL="0" indent="0">
              <a:buFontTx/>
              <a:buNone/>
            </a:pPr>
            <a:endParaRPr lang="en-US"/>
          </a:p>
          <a:p>
            <a:pPr marL="0" indent="0">
              <a:buFontTx/>
              <a:buNone/>
            </a:pPr>
            <a:r>
              <a:rPr lang="en-US" b="0"/>
              <a:t>County</a:t>
            </a:r>
            <a:r>
              <a:rPr lang="en-US"/>
              <a:t> investigators are responsible for changing the event type to the correct disease type (acute or chronic) f the person has never been reported. For help with this they can contact the NCEDSS helpdesk or a member of the viral hepatitis staff. </a:t>
            </a:r>
          </a:p>
          <a:p>
            <a:pPr marL="171450" indent="-171450">
              <a:buFontTx/>
              <a:buChar char="-"/>
            </a:pPr>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21</a:t>
            </a:fld>
            <a:endParaRPr lang="en-US"/>
          </a:p>
        </p:txBody>
      </p:sp>
    </p:spTree>
    <p:extLst>
      <p:ext uri="{BB962C8B-B14F-4D97-AF65-F5344CB8AC3E}">
        <p14:creationId xmlns:p14="http://schemas.microsoft.com/office/powerpoint/2010/main" val="304055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person has not been reported before, information must be gathered to determine if the person reported meets case definition.  Sometimes the lab results that are initially received in NCEDSS are enough to determine whether the person is a confirmed carrier or does not meet case definition. However, often the initial information received needs to be supplemented with additional information from the provider, such as additional laboratory results or clinical assessments. </a:t>
            </a:r>
            <a:r>
              <a:rPr lang="en-US" baseline="0"/>
              <a:t>The information requested in </a:t>
            </a:r>
            <a:r>
              <a:rPr lang="en-US"/>
              <a:t>the Hepatitis B Confidential Communicable Disease Report—Part 2 form or the </a:t>
            </a:r>
            <a:r>
              <a:rPr lang="en-US" baseline="0"/>
              <a:t>clinical and risk history and vaccination packages of acute or chronic hepatitis B events serve as a guide for obtaining the required information. </a:t>
            </a:r>
          </a:p>
          <a:p>
            <a:endParaRPr lang="en-US"/>
          </a:p>
          <a:p>
            <a:r>
              <a:rPr lang="en-US"/>
              <a:t>When a person meets a case definition, they are considered infectious and require public health actions to not only control further spread of the disease but to also identify potential contacts and provider education and offer vaccination to those who meet the requirements. </a:t>
            </a:r>
          </a:p>
          <a:p>
            <a:endParaRPr lang="en-US"/>
          </a:p>
          <a:p>
            <a:r>
              <a:rPr lang="en-US"/>
              <a:t>If a person does not meet a case definition, control measures are not required.  However, education about preventative measures may be warranted if the person has risks for the disease discovered in the investigation.</a:t>
            </a:r>
          </a:p>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22</a:t>
            </a:fld>
            <a:endParaRPr lang="en-US"/>
          </a:p>
        </p:txBody>
      </p:sp>
    </p:spTree>
    <p:extLst>
      <p:ext uri="{BB962C8B-B14F-4D97-AF65-F5344CB8AC3E}">
        <p14:creationId xmlns:p14="http://schemas.microsoft.com/office/powerpoint/2010/main" val="725258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24</a:t>
            </a:fld>
            <a:endParaRPr lang="en-US"/>
          </a:p>
        </p:txBody>
      </p:sp>
    </p:spTree>
    <p:extLst>
      <p:ext uri="{BB962C8B-B14F-4D97-AF65-F5344CB8AC3E}">
        <p14:creationId xmlns:p14="http://schemas.microsoft.com/office/powerpoint/2010/main" val="16728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a person has already been reported for hepatitis B in NCEDSS then we do not need to change the event type unless they are an acute case with new labs results indicative of HBV infection that were received &gt; 6 months after the initial event date. For these persons, please convert to a chronic event and then complete the risk history, clinical package, and vaccination packages. Note, you can use info from the original event to fill-in this information. </a:t>
            </a:r>
          </a:p>
          <a:p>
            <a:endParaRPr lang="en-US"/>
          </a:p>
          <a:p>
            <a:r>
              <a:rPr lang="en-US"/>
              <a:t>If the person has a previous event that is a:</a:t>
            </a:r>
            <a:br>
              <a:rPr lang="en-US"/>
            </a:br>
            <a:r>
              <a:rPr lang="en-US"/>
              <a:t>- chronic carrier or an acute event &lt; 6 months old then please complete the subsequent report package and reassign the event to the state.</a:t>
            </a:r>
          </a:p>
          <a:p>
            <a:endParaRPr lang="en-US"/>
          </a:p>
          <a:p>
            <a:r>
              <a:rPr lang="en-US"/>
              <a:t>Note if the person is pregnant, please assign the event to the state perinatal case management team.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26</a:t>
            </a:fld>
            <a:endParaRPr lang="en-US"/>
          </a:p>
        </p:txBody>
      </p:sp>
    </p:spTree>
    <p:extLst>
      <p:ext uri="{BB962C8B-B14F-4D97-AF65-F5344CB8AC3E}">
        <p14:creationId xmlns:p14="http://schemas.microsoft.com/office/powerpoint/2010/main" val="2404950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617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1375245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3310927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673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983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977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576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80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Division | Presentation Title | Presentation Date</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 id="2147483715" r:id="rId11"/>
    <p:sldLayoutId id="2147483716" r:id="rId12"/>
    <p:sldLayoutId id="2147483717" r:id="rId13"/>
    <p:sldLayoutId id="2147483719" r:id="rId14"/>
    <p:sldLayoutId id="2147483720" r:id="rId15"/>
    <p:sldLayoutId id="2147483721" r:id="rId16"/>
    <p:sldLayoutId id="2147483722" r:id="rId17"/>
    <p:sldLayoutId id="2147483723" r:id="rId18"/>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NCEDSSHelpDesk@dhhs.nc.gov"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mailto:NCEDSSHelpDesk@dhhs.nc.gov"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mailto:Joshua.R.Moore@dhhs.nc.gov" TargetMode="External"/><Relationship Id="rId2" Type="http://schemas.openxmlformats.org/officeDocument/2006/relationships/hyperlink" Target="mailto:dianne.brewer@dhhs.nc.gov"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epi.dph.ncdhhs.gov/cd/stds/figures/2022-Hep-Annual-Report_Final.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epi.dph.ncdhhs.gov/cd/stds/figures/2022-Hep-Annual-Report_Final.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181F48-8D5F-02E7-41C1-7030A3AAD220}"/>
              </a:ext>
            </a:extLst>
          </p:cNvPr>
          <p:cNvSpPr>
            <a:spLocks noGrp="1"/>
          </p:cNvSpPr>
          <p:nvPr>
            <p:ph type="body" sz="quarter" idx="10"/>
          </p:nvPr>
        </p:nvSpPr>
        <p:spPr>
          <a:xfrm>
            <a:off x="2923955" y="2261854"/>
            <a:ext cx="5940723" cy="2020824"/>
          </a:xfrm>
        </p:spPr>
        <p:txBody>
          <a:bodyPr lIns="91440" tIns="45720" rIns="91440" bIns="45720" anchor="ctr">
            <a:noAutofit/>
          </a:bodyPr>
          <a:lstStyle/>
          <a:p>
            <a:pPr>
              <a:lnSpc>
                <a:spcPct val="100000"/>
              </a:lnSpc>
              <a:spcBef>
                <a:spcPts val="0"/>
              </a:spcBef>
            </a:pPr>
            <a:r>
              <a:rPr lang="en-US" sz="3600">
                <a:latin typeface="Arial"/>
                <a:cs typeface="Arial"/>
              </a:rPr>
              <a:t>Hepatitis B Investigation and NCEDSS Training</a:t>
            </a:r>
          </a:p>
          <a:p>
            <a:pPr>
              <a:lnSpc>
                <a:spcPct val="100000"/>
              </a:lnSpc>
              <a:spcBef>
                <a:spcPts val="0"/>
              </a:spcBef>
            </a:pPr>
            <a:endParaRPr lang="en-US" sz="1400" b="0">
              <a:latin typeface="Arial"/>
              <a:cs typeface="Arial"/>
            </a:endParaRPr>
          </a:p>
          <a:p>
            <a:endParaRPr lang="en-US"/>
          </a:p>
        </p:txBody>
      </p:sp>
      <p:sp>
        <p:nvSpPr>
          <p:cNvPr id="3" name="Text Placeholder 2">
            <a:extLst>
              <a:ext uri="{FF2B5EF4-FFF2-40B4-BE49-F238E27FC236}">
                <a16:creationId xmlns:a16="http://schemas.microsoft.com/office/drawing/2014/main" id="{7271A22E-21B4-2F7F-FA36-E109A0FCE7FC}"/>
              </a:ext>
            </a:extLst>
          </p:cNvPr>
          <p:cNvSpPr>
            <a:spLocks noGrp="1"/>
          </p:cNvSpPr>
          <p:nvPr>
            <p:ph type="body" sz="quarter" idx="11"/>
          </p:nvPr>
        </p:nvSpPr>
        <p:spPr>
          <a:xfrm>
            <a:off x="2923955" y="4615589"/>
            <a:ext cx="9513984" cy="948752"/>
          </a:xfrm>
        </p:spPr>
        <p:txBody>
          <a:bodyPr lIns="91440" tIns="45720" rIns="91440" bIns="45720" anchor="b">
            <a:noAutofit/>
          </a:bodyPr>
          <a:lstStyle/>
          <a:p>
            <a:r>
              <a:rPr lang="en-US" sz="1800">
                <a:latin typeface="Arial"/>
                <a:cs typeface="Arial"/>
              </a:rPr>
              <a:t>Dianne D. Brewer RN, BSN</a:t>
            </a:r>
          </a:p>
          <a:p>
            <a:r>
              <a:rPr lang="en-US" sz="1800">
                <a:latin typeface="Arial"/>
                <a:cs typeface="Arial"/>
              </a:rPr>
              <a:t>Viral Hepatitis Nurse Consultant II</a:t>
            </a:r>
          </a:p>
          <a:p>
            <a:endParaRPr lang="en-US" sz="1800">
              <a:latin typeface="Arial"/>
              <a:cs typeface="Arial"/>
            </a:endParaRPr>
          </a:p>
          <a:p>
            <a:r>
              <a:rPr lang="en-US" sz="1800">
                <a:latin typeface="Arial"/>
                <a:cs typeface="Arial"/>
              </a:rPr>
              <a:t>Josh Moore, MPH</a:t>
            </a:r>
          </a:p>
          <a:p>
            <a:r>
              <a:rPr lang="en-US" sz="1800">
                <a:latin typeface="Arial"/>
                <a:cs typeface="Arial"/>
              </a:rPr>
              <a:t>Viral Hepatitis Epidemiologist</a:t>
            </a:r>
          </a:p>
        </p:txBody>
      </p:sp>
      <p:sp>
        <p:nvSpPr>
          <p:cNvPr id="4" name="Text Placeholder 3">
            <a:extLst>
              <a:ext uri="{FF2B5EF4-FFF2-40B4-BE49-F238E27FC236}">
                <a16:creationId xmlns:a16="http://schemas.microsoft.com/office/drawing/2014/main" id="{F02A0491-7262-36B4-92A5-56B9AC153970}"/>
              </a:ext>
            </a:extLst>
          </p:cNvPr>
          <p:cNvSpPr>
            <a:spLocks noGrp="1"/>
          </p:cNvSpPr>
          <p:nvPr>
            <p:ph type="body" sz="quarter" idx="12"/>
          </p:nvPr>
        </p:nvSpPr>
        <p:spPr>
          <a:xfrm>
            <a:off x="2923954" y="6352235"/>
            <a:ext cx="4897598" cy="310673"/>
          </a:xfrm>
        </p:spPr>
        <p:txBody>
          <a:bodyPr lIns="91440" tIns="45720" rIns="91440" bIns="45720" anchor="b">
            <a:noAutofit/>
          </a:bodyPr>
          <a:lstStyle/>
          <a:p>
            <a:r>
              <a:rPr lang="en-US" sz="1800">
                <a:latin typeface="Arial"/>
                <a:cs typeface="Arial"/>
              </a:rPr>
              <a:t>September 12, 2024</a:t>
            </a:r>
          </a:p>
          <a:p>
            <a:endParaRPr lang="en-US"/>
          </a:p>
        </p:txBody>
      </p:sp>
    </p:spTree>
    <p:extLst>
      <p:ext uri="{BB962C8B-B14F-4D97-AF65-F5344CB8AC3E}">
        <p14:creationId xmlns:p14="http://schemas.microsoft.com/office/powerpoint/2010/main" val="655028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14FF6-5AFE-E065-1CE5-9C973327DE1B}"/>
              </a:ext>
            </a:extLst>
          </p:cNvPr>
          <p:cNvSpPr>
            <a:spLocks noGrp="1"/>
          </p:cNvSpPr>
          <p:nvPr>
            <p:ph type="title"/>
          </p:nvPr>
        </p:nvSpPr>
        <p:spPr>
          <a:xfrm>
            <a:off x="1295806" y="579666"/>
            <a:ext cx="7843267" cy="548640"/>
          </a:xfrm>
        </p:spPr>
        <p:txBody>
          <a:bodyPr lIns="91440" tIns="45720" rIns="91440" bIns="45720" anchor="t">
            <a:noAutofit/>
          </a:bodyPr>
          <a:lstStyle/>
          <a:p>
            <a:r>
              <a:rPr lang="en-US" sz="2800">
                <a:latin typeface="Arial"/>
                <a:cs typeface="Arial"/>
              </a:rPr>
              <a:t>Hepatitis B, Acute Case</a:t>
            </a:r>
            <a:r>
              <a:rPr lang="en-US" sz="2800" b="1" baseline="0">
                <a:latin typeface="Arial"/>
                <a:cs typeface="Arial"/>
              </a:rPr>
              <a:t> Classification</a:t>
            </a:r>
            <a:endParaRPr lang="en-US" sz="2800">
              <a:cs typeface="Arial"/>
            </a:endParaRPr>
          </a:p>
        </p:txBody>
      </p:sp>
      <p:sp>
        <p:nvSpPr>
          <p:cNvPr id="3" name="Text Placeholder 2">
            <a:extLst>
              <a:ext uri="{FF2B5EF4-FFF2-40B4-BE49-F238E27FC236}">
                <a16:creationId xmlns:a16="http://schemas.microsoft.com/office/drawing/2014/main" id="{9F4B0E9F-D310-150E-79BC-B1E24F7B3D50}"/>
              </a:ext>
            </a:extLst>
          </p:cNvPr>
          <p:cNvSpPr>
            <a:spLocks noGrp="1"/>
          </p:cNvSpPr>
          <p:nvPr>
            <p:ph type="body" sz="quarter" idx="10"/>
          </p:nvPr>
        </p:nvSpPr>
        <p:spPr>
          <a:xfrm>
            <a:off x="273543" y="859654"/>
            <a:ext cx="8642889" cy="5250287"/>
          </a:xfrm>
        </p:spPr>
        <p:txBody>
          <a:bodyPr lIns="91440" tIns="45720" rIns="91440" bIns="45720" anchor="t">
            <a:noAutofit/>
          </a:bodyPr>
          <a:lstStyle/>
          <a:p>
            <a:pPr marL="0" indent="0">
              <a:buNone/>
            </a:pPr>
            <a:endParaRPr lang="en-US" sz="1400"/>
          </a:p>
          <a:p>
            <a:pPr marL="0" indent="0">
              <a:buNone/>
            </a:pPr>
            <a:r>
              <a:rPr lang="en-US" sz="2000" u="sng">
                <a:latin typeface="Arial"/>
                <a:cs typeface="Arial"/>
              </a:rPr>
              <a:t>Confirmed</a:t>
            </a:r>
            <a:r>
              <a:rPr lang="en-US" sz="1200">
                <a:latin typeface="Arial"/>
                <a:cs typeface="Arial"/>
              </a:rPr>
              <a:t> </a:t>
            </a:r>
            <a:endParaRPr lang="en-US">
              <a:latin typeface="Arial"/>
              <a:cs typeface="Arial"/>
            </a:endParaRPr>
          </a:p>
          <a:p>
            <a:r>
              <a:rPr lang="en-US" sz="2000" b="0">
                <a:latin typeface="Arial"/>
                <a:cs typeface="Arial"/>
              </a:rPr>
              <a:t>Meets Tier 1 confirmatory laboratory evidence of acute HBV infection </a:t>
            </a:r>
            <a:r>
              <a:rPr lang="en-US" sz="2000">
                <a:latin typeface="Arial"/>
                <a:cs typeface="Arial"/>
              </a:rPr>
              <a:t>OR</a:t>
            </a:r>
            <a:r>
              <a:rPr lang="en-US" sz="2000" b="0">
                <a:latin typeface="Arial"/>
                <a:cs typeface="Arial"/>
              </a:rPr>
              <a:t> </a:t>
            </a:r>
            <a:endParaRPr lang="en-US" sz="2000">
              <a:latin typeface="Arial"/>
              <a:cs typeface="Arial"/>
            </a:endParaRPr>
          </a:p>
          <a:p>
            <a:r>
              <a:rPr lang="en-US" sz="2000" b="0">
                <a:latin typeface="Arial"/>
                <a:cs typeface="Arial"/>
              </a:rPr>
              <a:t>Meets clinical criteria </a:t>
            </a:r>
            <a:r>
              <a:rPr lang="en-US" sz="2000">
                <a:latin typeface="Arial"/>
                <a:cs typeface="Arial"/>
              </a:rPr>
              <a:t>AND</a:t>
            </a:r>
            <a:r>
              <a:rPr lang="en-US" sz="2000" b="0">
                <a:latin typeface="Arial"/>
                <a:cs typeface="Arial"/>
              </a:rPr>
              <a:t> Tier 2 confirmatory laboratory evidence of acute HBV infection </a:t>
            </a:r>
            <a:endParaRPr lang="en-US" sz="2000">
              <a:latin typeface="Arial"/>
              <a:cs typeface="Arial"/>
            </a:endParaRPr>
          </a:p>
          <a:p>
            <a:pPr marL="0" indent="0">
              <a:buNone/>
            </a:pPr>
            <a:r>
              <a:rPr lang="en-US" sz="2000" u="sng">
                <a:latin typeface="Arial"/>
                <a:cs typeface="Arial"/>
              </a:rPr>
              <a:t>Probable</a:t>
            </a:r>
            <a:endParaRPr lang="en-US" sz="2000" u="sng">
              <a:cs typeface="Arial"/>
            </a:endParaRPr>
          </a:p>
          <a:p>
            <a:r>
              <a:rPr lang="en-US" sz="2000" b="0">
                <a:latin typeface="Arial"/>
                <a:cs typeface="Arial"/>
              </a:rPr>
              <a:t>Meets clinical criteria </a:t>
            </a:r>
            <a:r>
              <a:rPr lang="en-US" sz="2000">
                <a:latin typeface="Arial"/>
                <a:cs typeface="Arial"/>
              </a:rPr>
              <a:t>AND</a:t>
            </a:r>
            <a:r>
              <a:rPr lang="en-US" sz="2000" b="0">
                <a:latin typeface="Arial"/>
                <a:cs typeface="Arial"/>
              </a:rPr>
              <a:t> presumptive laboratory evidence of acute HBV infection</a:t>
            </a:r>
            <a:endParaRPr lang="en-US" sz="2000">
              <a:latin typeface="Arial"/>
              <a:cs typeface="Arial"/>
            </a:endParaRPr>
          </a:p>
          <a:p>
            <a:endParaRPr lang="en-US" sz="2000" b="0">
              <a:latin typeface="Arial"/>
              <a:cs typeface="Arial"/>
            </a:endParaRPr>
          </a:p>
          <a:p>
            <a:r>
              <a:rPr lang="en-US" sz="1800" b="0">
                <a:latin typeface="Arial"/>
                <a:cs typeface="Arial"/>
              </a:rPr>
              <a:t>*** Individuals born in the US, under or equal to the age of 24 months, and born to a mother with documented evidence of hepatitis B infection should be reporting using the Perinatal Hepatitis B Position Statement (16-ID-06), unless there is evidence that exposure occurred via a non-perinatal mechanism (e.g., healthcare acquired).</a:t>
            </a:r>
            <a:endParaRPr lang="en-US" sz="1800">
              <a:latin typeface="Arial"/>
              <a:cs typeface="Arial"/>
            </a:endParaRPr>
          </a:p>
          <a:p>
            <a:endParaRPr lang="en-US"/>
          </a:p>
        </p:txBody>
      </p:sp>
      <p:sp>
        <p:nvSpPr>
          <p:cNvPr id="4" name="Text Placeholder 3">
            <a:extLst>
              <a:ext uri="{FF2B5EF4-FFF2-40B4-BE49-F238E27FC236}">
                <a16:creationId xmlns:a16="http://schemas.microsoft.com/office/drawing/2014/main" id="{928EAC1A-C457-E7EC-8D29-C550172D23EC}"/>
              </a:ext>
            </a:extLst>
          </p:cNvPr>
          <p:cNvSpPr>
            <a:spLocks noGrp="1"/>
          </p:cNvSpPr>
          <p:nvPr>
            <p:ph type="body" sz="quarter" idx="11"/>
          </p:nvPr>
        </p:nvSpPr>
        <p:spPr>
          <a:xfrm>
            <a:off x="278151" y="6698089"/>
            <a:ext cx="7992005" cy="330200"/>
          </a:xfrm>
        </p:spPr>
        <p:txBody>
          <a:bodyPr lIns="91440" tIns="45720" rIns="91440" bIns="45720" anchor="b">
            <a:noAutofit/>
          </a:bodyPr>
          <a:lstStyle/>
          <a:p>
            <a:r>
              <a:rPr lang="en-US">
                <a:latin typeface="Arial"/>
                <a:cs typeface="Arial"/>
              </a:rPr>
              <a:t>Source: </a:t>
            </a:r>
            <a:r>
              <a:rPr lang="en-US" b="0">
                <a:latin typeface="Arial"/>
                <a:cs typeface="Arial"/>
              </a:rPr>
              <a:t>https://ndc.services.cdc.gov/case-definitions/hepatitis-b-acute-and-chronic-2024/</a:t>
            </a:r>
          </a:p>
          <a:p>
            <a:endParaRPr lang="en-US"/>
          </a:p>
        </p:txBody>
      </p:sp>
    </p:spTree>
    <p:extLst>
      <p:ext uri="{BB962C8B-B14F-4D97-AF65-F5344CB8AC3E}">
        <p14:creationId xmlns:p14="http://schemas.microsoft.com/office/powerpoint/2010/main" val="2712709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4493-B285-E76E-D916-073C0D977DA2}"/>
              </a:ext>
            </a:extLst>
          </p:cNvPr>
          <p:cNvSpPr>
            <a:spLocks noGrp="1"/>
          </p:cNvSpPr>
          <p:nvPr>
            <p:ph type="title"/>
          </p:nvPr>
        </p:nvSpPr>
        <p:spPr>
          <a:xfrm>
            <a:off x="740952" y="579666"/>
            <a:ext cx="8176179" cy="548640"/>
          </a:xfrm>
        </p:spPr>
        <p:txBody>
          <a:bodyPr lIns="91440" tIns="45720" rIns="91440" bIns="45720" anchor="t">
            <a:noAutofit/>
          </a:bodyPr>
          <a:lstStyle/>
          <a:p>
            <a:r>
              <a:rPr lang="en-US" sz="2800">
                <a:latin typeface="Arial"/>
                <a:cs typeface="Arial"/>
              </a:rPr>
              <a:t>Hepatitis B, Chronic 2024 Case Definition            </a:t>
            </a:r>
            <a:r>
              <a:rPr lang="en-US" sz="2400">
                <a:latin typeface="Arial"/>
                <a:cs typeface="Arial"/>
              </a:rPr>
              <a:t>    </a:t>
            </a:r>
            <a:r>
              <a:rPr lang="en-US" sz="1200" b="0">
                <a:latin typeface="Arial"/>
                <a:cs typeface="Arial"/>
              </a:rPr>
              <a:t>                                                                                             </a:t>
            </a:r>
            <a:endParaRPr lang="en-US">
              <a:latin typeface="Arial"/>
              <a:cs typeface="Arial"/>
            </a:endParaRPr>
          </a:p>
        </p:txBody>
      </p:sp>
      <p:sp>
        <p:nvSpPr>
          <p:cNvPr id="3" name="Text Placeholder 2">
            <a:extLst>
              <a:ext uri="{FF2B5EF4-FFF2-40B4-BE49-F238E27FC236}">
                <a16:creationId xmlns:a16="http://schemas.microsoft.com/office/drawing/2014/main" id="{7533EE6A-7A8F-F72D-1BA1-5E3722AE149C}"/>
              </a:ext>
            </a:extLst>
          </p:cNvPr>
          <p:cNvSpPr>
            <a:spLocks noGrp="1"/>
          </p:cNvSpPr>
          <p:nvPr>
            <p:ph type="body" sz="quarter" idx="10"/>
          </p:nvPr>
        </p:nvSpPr>
        <p:spPr>
          <a:xfrm>
            <a:off x="251350" y="1270247"/>
            <a:ext cx="8653985" cy="4784210"/>
          </a:xfrm>
        </p:spPr>
        <p:txBody>
          <a:bodyPr lIns="91440" tIns="45720" rIns="91440" bIns="45720" anchor="t">
            <a:noAutofit/>
          </a:bodyPr>
          <a:lstStyle/>
          <a:p>
            <a:pPr marL="0" indent="0">
              <a:buNone/>
            </a:pPr>
            <a:r>
              <a:rPr lang="en-US" sz="2000" u="sng">
                <a:latin typeface="Arial"/>
                <a:cs typeface="Arial"/>
              </a:rPr>
              <a:t>Clinical Description </a:t>
            </a:r>
            <a:endParaRPr lang="en-US"/>
          </a:p>
          <a:p>
            <a:r>
              <a:rPr lang="en-US" sz="1800" b="0">
                <a:latin typeface="Arial"/>
                <a:cs typeface="Arial"/>
              </a:rPr>
              <a:t>No symptoms are required. Persons with chronic hepatitis B virus (HBV) infection may have no evidence of liver disease or may have a spectrum of disease ranging from chronic hepatitis to cirrhosis or liver cancer. </a:t>
            </a:r>
            <a:endParaRPr lang="en-US" sz="1800">
              <a:latin typeface="Arial"/>
              <a:cs typeface="Arial"/>
            </a:endParaRPr>
          </a:p>
          <a:p>
            <a:pPr marL="0" indent="0">
              <a:buNone/>
            </a:pPr>
            <a:r>
              <a:rPr lang="en-US" sz="2000" u="sng">
                <a:latin typeface="Arial"/>
                <a:cs typeface="Arial"/>
              </a:rPr>
              <a:t>Laboratory Criteria for Diagnosis </a:t>
            </a:r>
            <a:endParaRPr lang="en-US" sz="2000" u="sng">
              <a:cs typeface="Arial"/>
            </a:endParaRPr>
          </a:p>
          <a:p>
            <a:r>
              <a:rPr lang="en-US" sz="1800" b="0">
                <a:latin typeface="Arial"/>
                <a:cs typeface="Arial"/>
              </a:rPr>
              <a:t>Detection of HBsAg in two clinical specimens taken ≥ 6 months apart, </a:t>
            </a:r>
            <a:r>
              <a:rPr lang="en-US" sz="1800">
                <a:latin typeface="Arial"/>
                <a:cs typeface="Arial"/>
              </a:rPr>
              <a:t>OR</a:t>
            </a:r>
            <a:r>
              <a:rPr lang="en-US" sz="1800" b="0">
                <a:latin typeface="Arial"/>
                <a:cs typeface="Arial"/>
              </a:rPr>
              <a:t> Detection of </a:t>
            </a:r>
            <a:r>
              <a:rPr lang="en-US" sz="1800" b="0" err="1">
                <a:latin typeface="Arial"/>
                <a:cs typeface="Arial"/>
              </a:rPr>
              <a:t>HBeAg</a:t>
            </a:r>
            <a:r>
              <a:rPr lang="en-US" sz="1800" b="0">
                <a:latin typeface="Arial"/>
                <a:cs typeface="Arial"/>
              </a:rPr>
              <a:t> in two clinical specimens taken ≥ 6 months apart, </a:t>
            </a:r>
            <a:r>
              <a:rPr lang="en-US" sz="1800">
                <a:latin typeface="Arial"/>
                <a:cs typeface="Arial"/>
              </a:rPr>
              <a:t>OR</a:t>
            </a:r>
            <a:r>
              <a:rPr lang="en-US" sz="1800" b="0">
                <a:latin typeface="Arial"/>
                <a:cs typeface="Arial"/>
              </a:rPr>
              <a:t> Detection of HBsAg </a:t>
            </a:r>
            <a:r>
              <a:rPr lang="en-US" sz="1800">
                <a:latin typeface="Arial"/>
                <a:cs typeface="Arial"/>
              </a:rPr>
              <a:t>or</a:t>
            </a:r>
            <a:r>
              <a:rPr lang="en-US" sz="1800" b="0">
                <a:latin typeface="Arial"/>
                <a:cs typeface="Arial"/>
              </a:rPr>
              <a:t> </a:t>
            </a:r>
            <a:r>
              <a:rPr lang="en-US" sz="1800" b="0" err="1">
                <a:latin typeface="Arial"/>
                <a:cs typeface="Arial"/>
              </a:rPr>
              <a:t>HBeAg</a:t>
            </a:r>
            <a:r>
              <a:rPr lang="en-US" sz="1800" b="0">
                <a:latin typeface="Arial"/>
                <a:cs typeface="Arial"/>
              </a:rPr>
              <a:t> </a:t>
            </a:r>
            <a:r>
              <a:rPr lang="en-US" sz="1800">
                <a:latin typeface="Arial"/>
                <a:cs typeface="Arial"/>
              </a:rPr>
              <a:t>AND</a:t>
            </a:r>
            <a:r>
              <a:rPr lang="en-US" sz="1800" b="0">
                <a:latin typeface="Arial"/>
                <a:cs typeface="Arial"/>
              </a:rPr>
              <a:t> total anti-HBc, </a:t>
            </a:r>
            <a:r>
              <a:rPr lang="en-US" sz="1800">
                <a:latin typeface="Arial"/>
                <a:cs typeface="Arial"/>
              </a:rPr>
              <a:t>OR                                    </a:t>
            </a:r>
            <a:r>
              <a:rPr lang="en-US" sz="1800" b="0">
                <a:latin typeface="Arial"/>
                <a:cs typeface="Arial"/>
              </a:rPr>
              <a:t>Detection of HBsAg AND </a:t>
            </a:r>
            <a:r>
              <a:rPr lang="en-US" sz="1800" b="0" err="1">
                <a:latin typeface="Arial"/>
                <a:cs typeface="Arial"/>
              </a:rPr>
              <a:t>HBeAg</a:t>
            </a:r>
            <a:r>
              <a:rPr lang="en-US" sz="1800" b="0">
                <a:latin typeface="Arial"/>
                <a:cs typeface="Arial"/>
              </a:rPr>
              <a:t>, </a:t>
            </a:r>
            <a:r>
              <a:rPr lang="en-US" sz="1800">
                <a:latin typeface="Arial"/>
                <a:cs typeface="Arial"/>
              </a:rPr>
              <a:t>OR</a:t>
            </a:r>
            <a:r>
              <a:rPr lang="en-US" sz="1800" b="0">
                <a:latin typeface="Arial"/>
                <a:cs typeface="Arial"/>
              </a:rPr>
              <a:t>                                                        Detection of HBV DNA.</a:t>
            </a:r>
            <a:endParaRPr lang="en-US" sz="1800">
              <a:cs typeface="Arial"/>
            </a:endParaRPr>
          </a:p>
          <a:p>
            <a:pPr marL="0" indent="0">
              <a:buNone/>
            </a:pPr>
            <a:r>
              <a:rPr lang="en-US" sz="2000" u="sng">
                <a:latin typeface="Arial"/>
                <a:cs typeface="Arial"/>
              </a:rPr>
              <a:t>Presumptive Laboratory Evidence</a:t>
            </a:r>
            <a:endParaRPr lang="en-US" sz="2000" u="sng">
              <a:cs typeface="Arial"/>
            </a:endParaRPr>
          </a:p>
          <a:p>
            <a:r>
              <a:rPr lang="en-US" sz="1800" b="0">
                <a:latin typeface="Arial"/>
                <a:cs typeface="Arial"/>
              </a:rPr>
              <a:t>Detection of HBsAg or </a:t>
            </a:r>
            <a:r>
              <a:rPr lang="en-US" sz="1800" b="0" err="1">
                <a:latin typeface="Arial"/>
                <a:cs typeface="Arial"/>
              </a:rPr>
              <a:t>HBeAg</a:t>
            </a:r>
            <a:r>
              <a:rPr lang="en-US" sz="1800" b="0">
                <a:latin typeface="Arial"/>
                <a:cs typeface="Arial"/>
              </a:rPr>
              <a:t> </a:t>
            </a:r>
            <a:r>
              <a:rPr lang="en-US" sz="1800">
                <a:latin typeface="Arial"/>
                <a:cs typeface="Arial"/>
              </a:rPr>
              <a:t>AND</a:t>
            </a:r>
            <a:r>
              <a:rPr lang="en-US" sz="1800" b="0">
                <a:latin typeface="Arial"/>
                <a:cs typeface="Arial"/>
              </a:rPr>
              <a:t>                                                                   IgM anti-HBc test negative, not done, or result not available</a:t>
            </a:r>
            <a:endParaRPr lang="en-US" sz="1800">
              <a:latin typeface="Arial"/>
              <a:cs typeface="Arial"/>
            </a:endParaRPr>
          </a:p>
          <a:p>
            <a:endParaRPr lang="en-US"/>
          </a:p>
          <a:p>
            <a:endParaRPr lang="en-US"/>
          </a:p>
        </p:txBody>
      </p:sp>
      <p:sp>
        <p:nvSpPr>
          <p:cNvPr id="4" name="Text Placeholder 3">
            <a:extLst>
              <a:ext uri="{FF2B5EF4-FFF2-40B4-BE49-F238E27FC236}">
                <a16:creationId xmlns:a16="http://schemas.microsoft.com/office/drawing/2014/main" id="{98C838BC-B1DD-8DA3-DEEA-BB52DA6E945A}"/>
              </a:ext>
            </a:extLst>
          </p:cNvPr>
          <p:cNvSpPr>
            <a:spLocks noGrp="1"/>
          </p:cNvSpPr>
          <p:nvPr>
            <p:ph type="body" sz="quarter" idx="11"/>
          </p:nvPr>
        </p:nvSpPr>
        <p:spPr>
          <a:xfrm>
            <a:off x="133889" y="6698088"/>
            <a:ext cx="7992005" cy="330200"/>
          </a:xfrm>
        </p:spPr>
        <p:txBody>
          <a:bodyPr lIns="91440" tIns="45720" rIns="91440" bIns="45720" anchor="b">
            <a:noAutofit/>
          </a:bodyPr>
          <a:lstStyle/>
          <a:p>
            <a:r>
              <a:rPr lang="en-US">
                <a:latin typeface="Arial"/>
                <a:cs typeface="Arial"/>
              </a:rPr>
              <a:t>Source: </a:t>
            </a:r>
            <a:r>
              <a:rPr lang="en-US" b="0">
                <a:latin typeface="Arial"/>
                <a:cs typeface="Arial"/>
              </a:rPr>
              <a:t>https://ndc.services.cdc.gov/case-definitions/hepatitis-b-acute-and-chronic-2024/</a:t>
            </a:r>
          </a:p>
          <a:p>
            <a:endParaRPr lang="en-US"/>
          </a:p>
        </p:txBody>
      </p:sp>
    </p:spTree>
    <p:extLst>
      <p:ext uri="{BB962C8B-B14F-4D97-AF65-F5344CB8AC3E}">
        <p14:creationId xmlns:p14="http://schemas.microsoft.com/office/powerpoint/2010/main" val="445257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C0A2-3752-EFE7-5C24-B966718C0D70}"/>
              </a:ext>
            </a:extLst>
          </p:cNvPr>
          <p:cNvSpPr>
            <a:spLocks noGrp="1"/>
          </p:cNvSpPr>
          <p:nvPr>
            <p:ph type="title"/>
          </p:nvPr>
        </p:nvSpPr>
        <p:spPr>
          <a:xfrm>
            <a:off x="1062767" y="579666"/>
            <a:ext cx="7843267" cy="548640"/>
          </a:xfrm>
        </p:spPr>
        <p:txBody>
          <a:bodyPr lIns="91440" tIns="45720" rIns="91440" bIns="45720" anchor="t">
            <a:noAutofit/>
          </a:bodyPr>
          <a:lstStyle/>
          <a:p>
            <a:r>
              <a:rPr lang="en-US" sz="2800">
                <a:latin typeface="Arial"/>
                <a:cs typeface="Arial"/>
              </a:rPr>
              <a:t>Hepatitis B, Chronic Case Classifications***</a:t>
            </a:r>
          </a:p>
        </p:txBody>
      </p:sp>
      <p:sp>
        <p:nvSpPr>
          <p:cNvPr id="3" name="Text Placeholder 2">
            <a:extLst>
              <a:ext uri="{FF2B5EF4-FFF2-40B4-BE49-F238E27FC236}">
                <a16:creationId xmlns:a16="http://schemas.microsoft.com/office/drawing/2014/main" id="{BFC3CE57-8125-BCC4-7DFD-164E00B76AE8}"/>
              </a:ext>
            </a:extLst>
          </p:cNvPr>
          <p:cNvSpPr>
            <a:spLocks noGrp="1"/>
          </p:cNvSpPr>
          <p:nvPr>
            <p:ph type="body" sz="quarter" idx="10"/>
          </p:nvPr>
        </p:nvSpPr>
        <p:spPr>
          <a:xfrm>
            <a:off x="251349" y="1303538"/>
            <a:ext cx="8642888" cy="4784210"/>
          </a:xfrm>
        </p:spPr>
        <p:txBody>
          <a:bodyPr lIns="91440" tIns="45720" rIns="91440" bIns="45720" anchor="t">
            <a:noAutofit/>
          </a:bodyPr>
          <a:lstStyle/>
          <a:p>
            <a:pPr marL="0" indent="0">
              <a:buNone/>
            </a:pPr>
            <a:endParaRPr lang="en-US" sz="1200">
              <a:cs typeface="Arial"/>
            </a:endParaRPr>
          </a:p>
          <a:p>
            <a:pPr marL="0" indent="0">
              <a:buNone/>
            </a:pPr>
            <a:r>
              <a:rPr lang="en-US" sz="2400" u="sng">
                <a:latin typeface="Arial"/>
                <a:cs typeface="Arial"/>
              </a:rPr>
              <a:t>Confirmed</a:t>
            </a:r>
            <a:endParaRPr lang="en-US" sz="2400" u="sng">
              <a:cs typeface="Arial"/>
            </a:endParaRPr>
          </a:p>
          <a:p>
            <a:r>
              <a:rPr lang="en-US" sz="2000" b="0">
                <a:latin typeface="Arial"/>
                <a:cs typeface="Arial"/>
              </a:rPr>
              <a:t>Meets confirmatory laboratory evidence of chronic HBV infection.</a:t>
            </a:r>
            <a:endParaRPr lang="en-US" sz="2000">
              <a:latin typeface="Arial"/>
              <a:cs typeface="Arial"/>
            </a:endParaRPr>
          </a:p>
          <a:p>
            <a:pPr marL="0" indent="0">
              <a:buNone/>
            </a:pPr>
            <a:r>
              <a:rPr lang="en-US" sz="2400" u="sng">
                <a:latin typeface="Arial"/>
                <a:cs typeface="Arial"/>
              </a:rPr>
              <a:t>Probable</a:t>
            </a:r>
            <a:endParaRPr lang="en-US" sz="2400" u="sng">
              <a:cs typeface="Arial"/>
            </a:endParaRPr>
          </a:p>
          <a:p>
            <a:r>
              <a:rPr lang="en-US" sz="2000" b="0">
                <a:latin typeface="Arial"/>
                <a:cs typeface="Arial"/>
              </a:rPr>
              <a:t>Meets presumptive laboratory evidence of chronic HBV infection</a:t>
            </a:r>
            <a:endParaRPr lang="en-US" sz="2000">
              <a:latin typeface="Arial"/>
              <a:cs typeface="Arial"/>
            </a:endParaRPr>
          </a:p>
          <a:p>
            <a:endParaRPr lang="en-US" sz="2000" b="0">
              <a:latin typeface="Arial"/>
              <a:cs typeface="Arial"/>
            </a:endParaRPr>
          </a:p>
          <a:p>
            <a:r>
              <a:rPr lang="en-US" sz="2000" b="0">
                <a:latin typeface="Arial"/>
                <a:cs typeface="Arial"/>
              </a:rPr>
              <a:t>*** Individuals born in the US, under or equal to the age of 24 months, and born to a mother with documented evidence of hepatitis B infection should be reporting using the Perinatal Hepatitis B Position Statement (16-ID-06), unless there is evidence that exposure occurred via a non-perinatal mechanism (e.g., healthcare acquired).</a:t>
            </a:r>
            <a:endParaRPr lang="en-US" sz="2000">
              <a:latin typeface="Arial"/>
              <a:cs typeface="Arial"/>
            </a:endParaRPr>
          </a:p>
          <a:p>
            <a:endParaRPr lang="en-US" sz="2000"/>
          </a:p>
        </p:txBody>
      </p:sp>
      <p:sp>
        <p:nvSpPr>
          <p:cNvPr id="4" name="Text Placeholder 3">
            <a:extLst>
              <a:ext uri="{FF2B5EF4-FFF2-40B4-BE49-F238E27FC236}">
                <a16:creationId xmlns:a16="http://schemas.microsoft.com/office/drawing/2014/main" id="{B240C703-4128-C73C-FE26-80C1821727C8}"/>
              </a:ext>
            </a:extLst>
          </p:cNvPr>
          <p:cNvSpPr>
            <a:spLocks noGrp="1"/>
          </p:cNvSpPr>
          <p:nvPr>
            <p:ph type="body" sz="quarter" idx="11"/>
          </p:nvPr>
        </p:nvSpPr>
        <p:spPr>
          <a:xfrm>
            <a:off x="255957" y="6698089"/>
            <a:ext cx="7992005" cy="330200"/>
          </a:xfrm>
        </p:spPr>
        <p:txBody>
          <a:bodyPr lIns="91440" tIns="45720" rIns="91440" bIns="45720" anchor="b">
            <a:noAutofit/>
          </a:bodyPr>
          <a:lstStyle/>
          <a:p>
            <a:r>
              <a:rPr lang="en-US">
                <a:latin typeface="Arial"/>
                <a:cs typeface="Arial"/>
              </a:rPr>
              <a:t>Source: </a:t>
            </a:r>
            <a:r>
              <a:rPr lang="en-US" b="0">
                <a:latin typeface="Arial"/>
                <a:cs typeface="Arial"/>
              </a:rPr>
              <a:t>https://ndc.services.cdc.gov/case-definitions/hepatitis-b-acute-and-chronic-2024/</a:t>
            </a:r>
          </a:p>
          <a:p>
            <a:endParaRPr lang="en-US"/>
          </a:p>
        </p:txBody>
      </p:sp>
    </p:spTree>
    <p:extLst>
      <p:ext uri="{BB962C8B-B14F-4D97-AF65-F5344CB8AC3E}">
        <p14:creationId xmlns:p14="http://schemas.microsoft.com/office/powerpoint/2010/main" val="4266329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1826-118F-3DAD-A48F-CBF6111B3A56}"/>
              </a:ext>
            </a:extLst>
          </p:cNvPr>
          <p:cNvSpPr>
            <a:spLocks noGrp="1"/>
          </p:cNvSpPr>
          <p:nvPr>
            <p:ph type="title"/>
          </p:nvPr>
        </p:nvSpPr>
        <p:spPr>
          <a:xfrm>
            <a:off x="241583" y="557472"/>
            <a:ext cx="8664450" cy="548640"/>
          </a:xfrm>
        </p:spPr>
        <p:txBody>
          <a:bodyPr lIns="91440" tIns="45720" rIns="91440" bIns="45720" anchor="t">
            <a:noAutofit/>
          </a:bodyPr>
          <a:lstStyle/>
          <a:p>
            <a:pPr>
              <a:lnSpc>
                <a:spcPct val="100000"/>
              </a:lnSpc>
              <a:spcBef>
                <a:spcPts val="1200"/>
              </a:spcBef>
            </a:pPr>
            <a:r>
              <a:rPr lang="en-US" sz="2400">
                <a:latin typeface="Arial"/>
                <a:cs typeface="Arial"/>
              </a:rPr>
              <a:t>Criteria to Distinguish a New Case of Acute or Chronic Hepatitis B from Reports or Notifications which Should Not be Enumerated as a New Case for Surveillance </a:t>
            </a:r>
            <a:endParaRPr lang="en-US" sz="2400"/>
          </a:p>
          <a:p>
            <a:endParaRPr lang="en-US"/>
          </a:p>
        </p:txBody>
      </p:sp>
      <p:sp>
        <p:nvSpPr>
          <p:cNvPr id="3" name="Text Placeholder 2">
            <a:extLst>
              <a:ext uri="{FF2B5EF4-FFF2-40B4-BE49-F238E27FC236}">
                <a16:creationId xmlns:a16="http://schemas.microsoft.com/office/drawing/2014/main" id="{A6C64755-627D-972B-375B-F1BF6CB8D1A4}"/>
              </a:ext>
            </a:extLst>
          </p:cNvPr>
          <p:cNvSpPr>
            <a:spLocks noGrp="1"/>
          </p:cNvSpPr>
          <p:nvPr>
            <p:ph type="body" sz="quarter" idx="10"/>
          </p:nvPr>
        </p:nvSpPr>
        <p:spPr>
          <a:xfrm>
            <a:off x="162572" y="1858393"/>
            <a:ext cx="8709472" cy="4828598"/>
          </a:xfrm>
        </p:spPr>
        <p:txBody>
          <a:bodyPr lIns="91440" tIns="45720" rIns="91440" bIns="45720" anchor="t">
            <a:noAutofit/>
          </a:bodyPr>
          <a:lstStyle/>
          <a:p>
            <a:r>
              <a:rPr lang="en-US" sz="2000" b="0">
                <a:latin typeface="Arial"/>
                <a:cs typeface="Arial"/>
              </a:rPr>
              <a:t>A case of HBV infection classified under the Perinatal HBV position statement (16-ID-06) can additionally be considered a confirmed case of chronic HBV infection if a positive HBV viral detection test (HBsAg, </a:t>
            </a:r>
            <a:r>
              <a:rPr lang="en-US" sz="2000" b="0" err="1">
                <a:latin typeface="Arial"/>
                <a:cs typeface="Arial"/>
              </a:rPr>
              <a:t>HBeAg</a:t>
            </a:r>
            <a:r>
              <a:rPr lang="en-US" sz="2000" b="0">
                <a:latin typeface="Arial"/>
                <a:cs typeface="Arial"/>
              </a:rPr>
              <a:t>, or HBV DNA) is obtained after the case is greater than 24 months of age. </a:t>
            </a:r>
            <a:endParaRPr lang="en-US" sz="2000">
              <a:latin typeface="Arial"/>
              <a:cs typeface="Arial"/>
            </a:endParaRPr>
          </a:p>
          <a:p>
            <a:r>
              <a:rPr lang="en-US" sz="2000" b="0">
                <a:latin typeface="Arial"/>
                <a:cs typeface="Arial"/>
              </a:rPr>
              <a:t>A confirmed acute case of HBV infection may also be considered a new confirmed chronic case of HBV infection if a positive HBV viral detection test is reported 6 months or longer after acute case onset or, if asymptomatic, after the initial positive test result. </a:t>
            </a:r>
            <a:endParaRPr lang="en-US" sz="2000">
              <a:latin typeface="Arial"/>
              <a:cs typeface="Arial"/>
            </a:endParaRPr>
          </a:p>
          <a:p>
            <a:r>
              <a:rPr lang="en-US" sz="2000" b="0">
                <a:latin typeface="Arial"/>
                <a:cs typeface="Arial"/>
              </a:rPr>
              <a:t>An acute case of HBV infection should not have been previously reported as a case of either acute or chronic HBV infection. </a:t>
            </a:r>
            <a:endParaRPr lang="en-US" sz="2000">
              <a:latin typeface="Arial"/>
              <a:cs typeface="Arial"/>
            </a:endParaRPr>
          </a:p>
          <a:p>
            <a:r>
              <a:rPr lang="en-US" sz="2000" b="0">
                <a:latin typeface="Arial"/>
                <a:cs typeface="Arial"/>
              </a:rPr>
              <a:t>A chronic case of HBV infection should not have been previously reported as a case of chronic HBV infection.</a:t>
            </a:r>
            <a:endParaRPr lang="en-US" sz="2000">
              <a:latin typeface="Arial"/>
              <a:cs typeface="Arial"/>
            </a:endParaRPr>
          </a:p>
          <a:p>
            <a:endParaRPr lang="en-US" sz="2000"/>
          </a:p>
        </p:txBody>
      </p:sp>
      <p:sp>
        <p:nvSpPr>
          <p:cNvPr id="4" name="Text Placeholder 3">
            <a:extLst>
              <a:ext uri="{FF2B5EF4-FFF2-40B4-BE49-F238E27FC236}">
                <a16:creationId xmlns:a16="http://schemas.microsoft.com/office/drawing/2014/main" id="{3E3F5262-AB24-C8FE-23B1-BB027638BE89}"/>
              </a:ext>
            </a:extLst>
          </p:cNvPr>
          <p:cNvSpPr>
            <a:spLocks noGrp="1"/>
          </p:cNvSpPr>
          <p:nvPr>
            <p:ph type="body" sz="quarter" idx="11"/>
          </p:nvPr>
        </p:nvSpPr>
        <p:spPr>
          <a:xfrm>
            <a:off x="244860" y="6698089"/>
            <a:ext cx="7992005" cy="330200"/>
          </a:xfrm>
        </p:spPr>
        <p:txBody>
          <a:bodyPr lIns="91440" tIns="45720" rIns="91440" bIns="45720" anchor="b">
            <a:noAutofit/>
          </a:bodyPr>
          <a:lstStyle/>
          <a:p>
            <a:r>
              <a:rPr lang="en-US">
                <a:latin typeface="Arial"/>
                <a:cs typeface="Arial"/>
              </a:rPr>
              <a:t>Source: </a:t>
            </a:r>
            <a:r>
              <a:rPr lang="en-US" b="0">
                <a:latin typeface="Arial"/>
                <a:cs typeface="Arial"/>
              </a:rPr>
              <a:t>https://ndc.services.cdc.gov/case-definitions/hepatitis-b-acute-and-chronic-2024/</a:t>
            </a:r>
          </a:p>
          <a:p>
            <a:endParaRPr lang="en-US"/>
          </a:p>
        </p:txBody>
      </p:sp>
    </p:spTree>
    <p:extLst>
      <p:ext uri="{BB962C8B-B14F-4D97-AF65-F5344CB8AC3E}">
        <p14:creationId xmlns:p14="http://schemas.microsoft.com/office/powerpoint/2010/main" val="1704078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AB5E19-A578-4641-7668-07D80C1757AF}"/>
              </a:ext>
            </a:extLst>
          </p:cNvPr>
          <p:cNvPicPr>
            <a:picLocks noChangeAspect="1"/>
          </p:cNvPicPr>
          <p:nvPr/>
        </p:nvPicPr>
        <p:blipFill>
          <a:blip r:embed="rId2"/>
          <a:stretch>
            <a:fillRect/>
          </a:stretch>
        </p:blipFill>
        <p:spPr>
          <a:xfrm>
            <a:off x="352148" y="0"/>
            <a:ext cx="8450802" cy="6558379"/>
          </a:xfrm>
          <a:prstGeom prst="rect">
            <a:avLst/>
          </a:prstGeom>
        </p:spPr>
      </p:pic>
      <p:sp>
        <p:nvSpPr>
          <p:cNvPr id="4" name="TextBox 3">
            <a:extLst>
              <a:ext uri="{FF2B5EF4-FFF2-40B4-BE49-F238E27FC236}">
                <a16:creationId xmlns:a16="http://schemas.microsoft.com/office/drawing/2014/main" id="{A1734349-25EE-B4E5-6D56-72FBF259B4E0}"/>
              </a:ext>
            </a:extLst>
          </p:cNvPr>
          <p:cNvSpPr txBox="1"/>
          <p:nvPr/>
        </p:nvSpPr>
        <p:spPr>
          <a:xfrm>
            <a:off x="332912" y="6586121"/>
            <a:ext cx="846929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Source: https://epi.dph.ncdhhs.gov/cd/hepatitis/HBV_Serology_Algorithm_01102024.pdf</a:t>
            </a:r>
            <a:endParaRPr lang="en-US" sz="1200">
              <a:cs typeface="Arial"/>
            </a:endParaRPr>
          </a:p>
        </p:txBody>
      </p:sp>
    </p:spTree>
    <p:extLst>
      <p:ext uri="{BB962C8B-B14F-4D97-AF65-F5344CB8AC3E}">
        <p14:creationId xmlns:p14="http://schemas.microsoft.com/office/powerpoint/2010/main" val="417439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4243C-0DA0-DFA6-35E1-3FE92DB1264E}"/>
              </a:ext>
            </a:extLst>
          </p:cNvPr>
          <p:cNvPicPr>
            <a:picLocks noChangeAspect="1"/>
          </p:cNvPicPr>
          <p:nvPr/>
        </p:nvPicPr>
        <p:blipFill>
          <a:blip r:embed="rId2"/>
          <a:stretch>
            <a:fillRect/>
          </a:stretch>
        </p:blipFill>
        <p:spPr>
          <a:xfrm>
            <a:off x="0" y="175887"/>
            <a:ext cx="9144000" cy="6239897"/>
          </a:xfrm>
          <a:prstGeom prst="rect">
            <a:avLst/>
          </a:prstGeom>
        </p:spPr>
      </p:pic>
    </p:spTree>
    <p:extLst>
      <p:ext uri="{BB962C8B-B14F-4D97-AF65-F5344CB8AC3E}">
        <p14:creationId xmlns:p14="http://schemas.microsoft.com/office/powerpoint/2010/main" val="216852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AB093E-0183-4232-8AC6-29A5FB10E2E9}"/>
              </a:ext>
            </a:extLst>
          </p:cNvPr>
          <p:cNvPicPr>
            <a:picLocks noChangeAspect="1"/>
          </p:cNvPicPr>
          <p:nvPr/>
        </p:nvPicPr>
        <p:blipFill>
          <a:blip r:embed="rId2"/>
          <a:stretch>
            <a:fillRect/>
          </a:stretch>
        </p:blipFill>
        <p:spPr>
          <a:xfrm>
            <a:off x="1789680" y="-144262"/>
            <a:ext cx="5564641" cy="6525088"/>
          </a:xfrm>
          <a:prstGeom prst="rect">
            <a:avLst/>
          </a:prstGeom>
        </p:spPr>
      </p:pic>
      <p:sp>
        <p:nvSpPr>
          <p:cNvPr id="3" name="TextBox 2">
            <a:extLst>
              <a:ext uri="{FF2B5EF4-FFF2-40B4-BE49-F238E27FC236}">
                <a16:creationId xmlns:a16="http://schemas.microsoft.com/office/drawing/2014/main" id="{B69CFAF3-5CAE-65CF-DFBF-73811B188074}"/>
              </a:ext>
            </a:extLst>
          </p:cNvPr>
          <p:cNvSpPr txBox="1"/>
          <p:nvPr/>
        </p:nvSpPr>
        <p:spPr>
          <a:xfrm>
            <a:off x="133164" y="6586121"/>
            <a:ext cx="93348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Source: https://epi.dph.ncdhhs.gov/cd/hepatitis/HBV_Case_Definition_Algorithm_01102024.pdf</a:t>
            </a:r>
            <a:endParaRPr lang="en-US" sz="1200">
              <a:cs typeface="Arial"/>
            </a:endParaRPr>
          </a:p>
        </p:txBody>
      </p:sp>
    </p:spTree>
    <p:extLst>
      <p:ext uri="{BB962C8B-B14F-4D97-AF65-F5344CB8AC3E}">
        <p14:creationId xmlns:p14="http://schemas.microsoft.com/office/powerpoint/2010/main" val="808415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CCC633-6783-7053-C86F-21F745B6BC00}"/>
              </a:ext>
            </a:extLst>
          </p:cNvPr>
          <p:cNvPicPr>
            <a:picLocks noChangeAspect="1"/>
          </p:cNvPicPr>
          <p:nvPr/>
        </p:nvPicPr>
        <p:blipFill>
          <a:blip r:embed="rId2"/>
          <a:stretch>
            <a:fillRect/>
          </a:stretch>
        </p:blipFill>
        <p:spPr>
          <a:xfrm>
            <a:off x="1597292" y="0"/>
            <a:ext cx="6215745" cy="6547281"/>
          </a:xfrm>
          <a:prstGeom prst="rect">
            <a:avLst/>
          </a:prstGeom>
        </p:spPr>
      </p:pic>
      <p:sp>
        <p:nvSpPr>
          <p:cNvPr id="3" name="TextBox 2">
            <a:extLst>
              <a:ext uri="{FF2B5EF4-FFF2-40B4-BE49-F238E27FC236}">
                <a16:creationId xmlns:a16="http://schemas.microsoft.com/office/drawing/2014/main" id="{F57665AA-8EF9-0905-869B-8A315286AB13}"/>
              </a:ext>
            </a:extLst>
          </p:cNvPr>
          <p:cNvSpPr txBox="1"/>
          <p:nvPr/>
        </p:nvSpPr>
        <p:spPr>
          <a:xfrm>
            <a:off x="238587" y="6580572"/>
            <a:ext cx="712654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Source: https://epi.dph.ncdhhs.gov/cd/hepatitis/HBV_Case_Definition_Algorithm_01102024.pdf</a:t>
            </a:r>
          </a:p>
          <a:p>
            <a:pPr algn="l"/>
            <a:endParaRPr lang="en-US">
              <a:cs typeface="Arial"/>
            </a:endParaRPr>
          </a:p>
        </p:txBody>
      </p:sp>
    </p:spTree>
    <p:extLst>
      <p:ext uri="{BB962C8B-B14F-4D97-AF65-F5344CB8AC3E}">
        <p14:creationId xmlns:p14="http://schemas.microsoft.com/office/powerpoint/2010/main" val="168450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C6B9-A76C-1E0D-F110-77E05635F974}"/>
              </a:ext>
            </a:extLst>
          </p:cNvPr>
          <p:cNvSpPr>
            <a:spLocks noGrp="1"/>
          </p:cNvSpPr>
          <p:nvPr>
            <p:ph type="title"/>
          </p:nvPr>
        </p:nvSpPr>
        <p:spPr>
          <a:xfrm>
            <a:off x="673671" y="504477"/>
            <a:ext cx="7843267" cy="548640"/>
          </a:xfrm>
        </p:spPr>
        <p:txBody>
          <a:bodyPr/>
          <a:lstStyle/>
          <a:p>
            <a:pPr algn="ctr"/>
            <a:r>
              <a:rPr lang="en-US"/>
              <a:t>Useful Criteria for Acute and Chronic HBV Case Ascertainment</a:t>
            </a:r>
          </a:p>
        </p:txBody>
      </p:sp>
      <p:sp>
        <p:nvSpPr>
          <p:cNvPr id="3" name="Text Placeholder 2">
            <a:extLst>
              <a:ext uri="{FF2B5EF4-FFF2-40B4-BE49-F238E27FC236}">
                <a16:creationId xmlns:a16="http://schemas.microsoft.com/office/drawing/2014/main" id="{FD9C0F68-A2D6-AF92-058C-D1FAE5547169}"/>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BDBC3D94-872D-6825-C9BF-D78E8E554789}"/>
              </a:ext>
            </a:extLst>
          </p:cNvPr>
          <p:cNvSpPr>
            <a:spLocks noGrp="1"/>
          </p:cNvSpPr>
          <p:nvPr>
            <p:ph sz="quarter" idx="14"/>
          </p:nvPr>
        </p:nvSpPr>
        <p:spPr>
          <a:xfrm>
            <a:off x="229373" y="2078678"/>
            <a:ext cx="4377668" cy="4292949"/>
          </a:xfrm>
        </p:spPr>
        <p:txBody>
          <a:bodyPr lIns="91440" tIns="45720" rIns="91440" bIns="45720" anchor="t"/>
          <a:lstStyle/>
          <a:p>
            <a:pPr marL="285750" indent="-285750" algn="l">
              <a:buFont typeface="Arial" panose="020B0604020202020204" pitchFamily="34" charset="0"/>
              <a:buChar char="•"/>
            </a:pPr>
            <a:r>
              <a:rPr lang="en-US" b="0">
                <a:latin typeface="Arial"/>
                <a:cs typeface="Arial"/>
              </a:rPr>
              <a:t>The presence of any of clinical criteria:</a:t>
            </a:r>
          </a:p>
          <a:p>
            <a:pPr marL="857250" lvl="1" indent="-342900">
              <a:buFont typeface="Wingdings" panose="05000000000000000000" pitchFamily="2" charset="2"/>
              <a:buChar char="q"/>
            </a:pPr>
            <a:r>
              <a:rPr lang="en-US" sz="2000" b="0">
                <a:latin typeface="Helvetica"/>
                <a:cs typeface="Helvetica"/>
              </a:rPr>
              <a:t>Jaundice</a:t>
            </a:r>
          </a:p>
          <a:p>
            <a:pPr marL="857250" lvl="1" indent="-342900">
              <a:buFont typeface="Wingdings" panose="05000000000000000000" pitchFamily="2" charset="2"/>
              <a:buChar char="q"/>
            </a:pPr>
            <a:r>
              <a:rPr lang="en-US" sz="2000" b="0">
                <a:latin typeface="Helvetica"/>
                <a:cs typeface="Helvetica"/>
              </a:rPr>
              <a:t>Total bilirubin &gt; 3mg/dL</a:t>
            </a:r>
          </a:p>
          <a:p>
            <a:pPr marL="857250" lvl="1" indent="-342900">
              <a:buFont typeface="Wingdings" panose="05000000000000000000" pitchFamily="2" charset="2"/>
              <a:buChar char="q"/>
            </a:pPr>
            <a:r>
              <a:rPr lang="en-US" sz="2000" b="0">
                <a:latin typeface="Helvetica"/>
                <a:cs typeface="Helvetica"/>
              </a:rPr>
              <a:t>Elevated serum ALT &gt; 200 IU/L</a:t>
            </a:r>
          </a:p>
          <a:p>
            <a:pPr marL="342900" indent="-342900" algn="l">
              <a:spcBef>
                <a:spcPts val="1200"/>
              </a:spcBef>
              <a:spcAft>
                <a:spcPts val="1200"/>
              </a:spcAft>
              <a:buFont typeface="Arial" panose="020B0604020202020204" pitchFamily="34" charset="0"/>
              <a:buChar char="•"/>
            </a:pPr>
            <a:r>
              <a:rPr lang="en-US" b="0">
                <a:latin typeface="Arial"/>
                <a:cs typeface="Arial"/>
              </a:rPr>
              <a:t>Detection of IgM anti-HBc</a:t>
            </a:r>
          </a:p>
          <a:p>
            <a:pPr marL="342900" indent="-342900" algn="l">
              <a:buFont typeface="Arial" panose="020B0604020202020204" pitchFamily="34" charset="0"/>
              <a:buChar char="•"/>
            </a:pPr>
            <a:r>
              <a:rPr lang="en-US" b="0">
                <a:latin typeface="Arial"/>
                <a:cs typeface="Arial"/>
              </a:rPr>
              <a:t>Recent HBsAg seroconversion</a:t>
            </a:r>
          </a:p>
          <a:p>
            <a:pPr marL="857250" lvl="1" indent="-342900">
              <a:buFont typeface="Wingdings" panose="05000000000000000000" pitchFamily="2" charset="2"/>
              <a:buChar char="q"/>
            </a:pPr>
            <a:r>
              <a:rPr lang="en-US" sz="2000" b="0">
                <a:latin typeface="Helvetica"/>
                <a:cs typeface="Helvetica"/>
              </a:rPr>
              <a:t>Detection of HBsAg, </a:t>
            </a:r>
            <a:r>
              <a:rPr lang="en-US" sz="2000" b="0" err="1">
                <a:latin typeface="Helvetica"/>
                <a:cs typeface="Helvetica"/>
              </a:rPr>
              <a:t>HBeAg</a:t>
            </a:r>
            <a:r>
              <a:rPr lang="en-US" sz="2000" b="0">
                <a:latin typeface="Helvetica"/>
                <a:cs typeface="Helvetica"/>
              </a:rPr>
              <a:t>, or HBV DNA within 12 months of a negative HBsAg test result</a:t>
            </a:r>
            <a:endParaRPr lang="en-US" sz="2000">
              <a:latin typeface="Helvetica"/>
              <a:cs typeface="Helvetica"/>
            </a:endParaRPr>
          </a:p>
          <a:p>
            <a:pPr marL="342900" indent="-342900">
              <a:buFont typeface="Arial" panose="020B0604020202020204" pitchFamily="34" charset="0"/>
              <a:buChar char="•"/>
            </a:pPr>
            <a:endParaRPr lang="en-US"/>
          </a:p>
        </p:txBody>
      </p:sp>
      <p:sp>
        <p:nvSpPr>
          <p:cNvPr id="5" name="Content Placeholder 4">
            <a:extLst>
              <a:ext uri="{FF2B5EF4-FFF2-40B4-BE49-F238E27FC236}">
                <a16:creationId xmlns:a16="http://schemas.microsoft.com/office/drawing/2014/main" id="{2ABF243F-C610-513A-4093-5B3F50DB43CD}"/>
              </a:ext>
            </a:extLst>
          </p:cNvPr>
          <p:cNvSpPr>
            <a:spLocks noGrp="1"/>
          </p:cNvSpPr>
          <p:nvPr>
            <p:ph sz="quarter" idx="15"/>
          </p:nvPr>
        </p:nvSpPr>
        <p:spPr>
          <a:xfrm>
            <a:off x="4665132" y="2111969"/>
            <a:ext cx="4244502" cy="4126494"/>
          </a:xfrm>
        </p:spPr>
        <p:txBody>
          <a:bodyPr lIns="91440" tIns="45720" rIns="91440" bIns="45720" anchor="t"/>
          <a:lstStyle/>
          <a:p>
            <a:pPr marL="342900" indent="-342900" algn="l">
              <a:buFont typeface="Arial" panose="020B0604020202020204" pitchFamily="34" charset="0"/>
              <a:buChar char="•"/>
            </a:pPr>
            <a:r>
              <a:rPr lang="en-US" b="0">
                <a:latin typeface="+mn-lt"/>
                <a:cs typeface="Arial"/>
              </a:rPr>
              <a:t>Person with a previous history of hepatitis B including:</a:t>
            </a:r>
          </a:p>
          <a:p>
            <a:pPr marL="857250" lvl="1" indent="-342900"/>
            <a:r>
              <a:rPr lang="en-US" sz="2000" b="0">
                <a:latin typeface="+mn-lt"/>
                <a:cs typeface="Helvetica"/>
              </a:rPr>
              <a:t>Acute hepatitis B</a:t>
            </a:r>
          </a:p>
          <a:p>
            <a:pPr marL="857250" lvl="1" indent="-342900"/>
            <a:r>
              <a:rPr lang="en-US" sz="2000" b="0">
                <a:latin typeface="+mn-lt"/>
                <a:cs typeface="Helvetica"/>
              </a:rPr>
              <a:t>Perinatal hepatitis B</a:t>
            </a:r>
          </a:p>
          <a:p>
            <a:pPr marL="857250" lvl="1" indent="-342900"/>
            <a:r>
              <a:rPr lang="en-US" sz="2000" b="0">
                <a:latin typeface="+mn-lt"/>
                <a:cs typeface="Helvetica"/>
              </a:rPr>
              <a:t>Chronic hepatitis B not previously reported in NC</a:t>
            </a:r>
          </a:p>
          <a:p>
            <a:pPr marL="342900" indent="-342900" algn="l">
              <a:spcBef>
                <a:spcPts val="1200"/>
              </a:spcBef>
              <a:spcAft>
                <a:spcPts val="1200"/>
              </a:spcAft>
              <a:buFont typeface="Arial" panose="020B0604020202020204" pitchFamily="34" charset="0"/>
              <a:buChar char="•"/>
            </a:pPr>
            <a:r>
              <a:rPr lang="en-US" b="0">
                <a:latin typeface="+mn-lt"/>
                <a:cs typeface="Arial"/>
              </a:rPr>
              <a:t>Test not done or negative IgM anti-HBc result in someone without clinical signs/symptoms</a:t>
            </a:r>
          </a:p>
          <a:p>
            <a:pPr marL="342900" indent="-342900" algn="l">
              <a:buFont typeface="Arial" panose="020B0604020202020204" pitchFamily="34" charset="0"/>
              <a:buChar char="•"/>
            </a:pPr>
            <a:endParaRPr lang="en-US" sz="1800" b="0">
              <a:latin typeface="+mn-lt"/>
            </a:endParaRPr>
          </a:p>
          <a:p>
            <a:pPr marL="342900" indent="-342900" algn="l">
              <a:buFont typeface="Arial" panose="020B0604020202020204" pitchFamily="34" charset="0"/>
              <a:buChar char="•"/>
            </a:pPr>
            <a:endParaRPr lang="en-US" b="0"/>
          </a:p>
        </p:txBody>
      </p:sp>
      <p:sp>
        <p:nvSpPr>
          <p:cNvPr id="6" name="Text Placeholder 5">
            <a:extLst>
              <a:ext uri="{FF2B5EF4-FFF2-40B4-BE49-F238E27FC236}">
                <a16:creationId xmlns:a16="http://schemas.microsoft.com/office/drawing/2014/main" id="{43E75261-BA32-CFB3-8135-ACA11F0402CC}"/>
              </a:ext>
            </a:extLst>
          </p:cNvPr>
          <p:cNvSpPr>
            <a:spLocks noGrp="1"/>
          </p:cNvSpPr>
          <p:nvPr>
            <p:ph type="body" sz="quarter" idx="16"/>
          </p:nvPr>
        </p:nvSpPr>
        <p:spPr>
          <a:xfrm>
            <a:off x="234366" y="1558981"/>
            <a:ext cx="4244503" cy="500063"/>
          </a:xfrm>
        </p:spPr>
        <p:txBody>
          <a:bodyPr/>
          <a:lstStyle/>
          <a:p>
            <a:r>
              <a:rPr lang="en-US" u="sng"/>
              <a:t>Acute Hepatitis B</a:t>
            </a:r>
          </a:p>
        </p:txBody>
      </p:sp>
      <p:sp>
        <p:nvSpPr>
          <p:cNvPr id="7" name="Text Placeholder 6">
            <a:extLst>
              <a:ext uri="{FF2B5EF4-FFF2-40B4-BE49-F238E27FC236}">
                <a16:creationId xmlns:a16="http://schemas.microsoft.com/office/drawing/2014/main" id="{67FD602A-6294-0E83-613F-D0012D0F1EFD}"/>
              </a:ext>
            </a:extLst>
          </p:cNvPr>
          <p:cNvSpPr>
            <a:spLocks noGrp="1"/>
          </p:cNvSpPr>
          <p:nvPr>
            <p:ph type="body" sz="quarter" idx="17"/>
          </p:nvPr>
        </p:nvSpPr>
        <p:spPr>
          <a:xfrm>
            <a:off x="4676458" y="1558980"/>
            <a:ext cx="4233176" cy="500063"/>
          </a:xfrm>
        </p:spPr>
        <p:txBody>
          <a:bodyPr/>
          <a:lstStyle/>
          <a:p>
            <a:r>
              <a:rPr lang="en-US" u="sng"/>
              <a:t>Chronic Hepatitis B</a:t>
            </a:r>
          </a:p>
        </p:txBody>
      </p:sp>
    </p:spTree>
    <p:extLst>
      <p:ext uri="{BB962C8B-B14F-4D97-AF65-F5344CB8AC3E}">
        <p14:creationId xmlns:p14="http://schemas.microsoft.com/office/powerpoint/2010/main" val="12355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A5C5-5AA1-9783-1A14-FE190D9D5C78}"/>
              </a:ext>
            </a:extLst>
          </p:cNvPr>
          <p:cNvSpPr>
            <a:spLocks noGrp="1"/>
          </p:cNvSpPr>
          <p:nvPr>
            <p:ph type="title"/>
          </p:nvPr>
        </p:nvSpPr>
        <p:spPr>
          <a:xfrm>
            <a:off x="359861" y="452974"/>
            <a:ext cx="8465573" cy="548640"/>
          </a:xfrm>
        </p:spPr>
        <p:txBody>
          <a:bodyPr/>
          <a:lstStyle/>
          <a:p>
            <a:r>
              <a:rPr lang="en-US" sz="2800"/>
              <a:t>General Steps for Investigating Newly Reported Cases:</a:t>
            </a:r>
          </a:p>
        </p:txBody>
      </p:sp>
      <p:sp>
        <p:nvSpPr>
          <p:cNvPr id="3" name="Text Placeholder 2">
            <a:extLst>
              <a:ext uri="{FF2B5EF4-FFF2-40B4-BE49-F238E27FC236}">
                <a16:creationId xmlns:a16="http://schemas.microsoft.com/office/drawing/2014/main" id="{B6D094AC-CB3A-3B9B-E052-6C471FA78F98}"/>
              </a:ext>
            </a:extLst>
          </p:cNvPr>
          <p:cNvSpPr>
            <a:spLocks noGrp="1"/>
          </p:cNvSpPr>
          <p:nvPr>
            <p:ph type="body" sz="quarter" idx="10"/>
          </p:nvPr>
        </p:nvSpPr>
        <p:spPr>
          <a:xfrm>
            <a:off x="619432" y="1218066"/>
            <a:ext cx="7905135" cy="5186960"/>
          </a:xfrm>
        </p:spPr>
        <p:txBody>
          <a:bodyPr/>
          <a:lstStyle/>
          <a:p>
            <a:r>
              <a:rPr lang="en-US" sz="2400"/>
              <a:t>Verify whether the labs meet case criteria</a:t>
            </a:r>
          </a:p>
          <a:p>
            <a:r>
              <a:rPr lang="en-US" sz="2400"/>
              <a:t>Collect info from the provider or medical records</a:t>
            </a:r>
          </a:p>
          <a:p>
            <a:pPr lvl="1">
              <a:buFont typeface="Wingdings" panose="05000000000000000000" pitchFamily="2" charset="2"/>
              <a:buChar char="q"/>
            </a:pPr>
            <a:r>
              <a:rPr lang="en-US" b="0"/>
              <a:t>Demographics</a:t>
            </a:r>
          </a:p>
          <a:p>
            <a:pPr lvl="1">
              <a:buFont typeface="Wingdings" panose="05000000000000000000" pitchFamily="2" charset="2"/>
              <a:buChar char="q"/>
            </a:pPr>
            <a:r>
              <a:rPr lang="en-US" b="0"/>
              <a:t>Clinical Features</a:t>
            </a:r>
          </a:p>
          <a:p>
            <a:pPr lvl="1">
              <a:buFont typeface="Wingdings" panose="05000000000000000000" pitchFamily="2" charset="2"/>
              <a:buChar char="q"/>
            </a:pPr>
            <a:r>
              <a:rPr lang="en-US" b="0"/>
              <a:t>Pregnancy status</a:t>
            </a:r>
          </a:p>
          <a:p>
            <a:pPr lvl="1">
              <a:buFont typeface="Wingdings" panose="05000000000000000000" pitchFamily="2" charset="2"/>
              <a:buChar char="q"/>
            </a:pPr>
            <a:r>
              <a:rPr lang="en-US" b="0"/>
              <a:t>Additional testing results</a:t>
            </a:r>
          </a:p>
          <a:p>
            <a:pPr lvl="1">
              <a:buFont typeface="Wingdings" panose="05000000000000000000" pitchFamily="2" charset="2"/>
              <a:buChar char="q"/>
            </a:pPr>
            <a:r>
              <a:rPr lang="en-US" b="0"/>
              <a:t>Vaccination info</a:t>
            </a:r>
          </a:p>
          <a:p>
            <a:pPr lvl="1">
              <a:buFont typeface="Wingdings" panose="05000000000000000000" pitchFamily="2" charset="2"/>
              <a:buChar char="q"/>
            </a:pPr>
            <a:r>
              <a:rPr lang="en-US" b="0"/>
              <a:t>Risk behaviors</a:t>
            </a:r>
          </a:p>
          <a:p>
            <a:r>
              <a:rPr lang="en-US" sz="2400"/>
              <a:t>Interview the patient</a:t>
            </a:r>
          </a:p>
          <a:p>
            <a:pPr lvl="1">
              <a:buFont typeface="Wingdings" panose="05000000000000000000" pitchFamily="2" charset="2"/>
              <a:buChar char="q"/>
            </a:pPr>
            <a:r>
              <a:rPr lang="en-US" b="0"/>
              <a:t>Collect risk info</a:t>
            </a:r>
          </a:p>
          <a:p>
            <a:pPr lvl="1">
              <a:buFont typeface="Wingdings" panose="05000000000000000000" pitchFamily="2" charset="2"/>
              <a:buChar char="q"/>
            </a:pPr>
            <a:r>
              <a:rPr lang="en-US" b="0"/>
              <a:t>Link to care if needed</a:t>
            </a:r>
          </a:p>
          <a:p>
            <a:r>
              <a:rPr lang="en-US" sz="2400"/>
              <a:t>Provide control measures </a:t>
            </a:r>
          </a:p>
        </p:txBody>
      </p:sp>
    </p:spTree>
    <p:extLst>
      <p:ext uri="{BB962C8B-B14F-4D97-AF65-F5344CB8AC3E}">
        <p14:creationId xmlns:p14="http://schemas.microsoft.com/office/powerpoint/2010/main" val="3515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9878-0539-46F2-9752-29EA79C22E41}"/>
              </a:ext>
            </a:extLst>
          </p:cNvPr>
          <p:cNvSpPr>
            <a:spLocks noGrp="1"/>
          </p:cNvSpPr>
          <p:nvPr>
            <p:ph type="title"/>
          </p:nvPr>
        </p:nvSpPr>
        <p:spPr>
          <a:xfrm>
            <a:off x="3165523" y="565439"/>
            <a:ext cx="7843267" cy="548640"/>
          </a:xfrm>
        </p:spPr>
        <p:txBody>
          <a:bodyPr lIns="91440" tIns="45720" rIns="91440" bIns="45720" anchor="t">
            <a:noAutofit/>
          </a:bodyPr>
          <a:lstStyle/>
          <a:p>
            <a:r>
              <a:rPr lang="en-US" dirty="0">
                <a:latin typeface="Arial"/>
                <a:cs typeface="Arial"/>
              </a:rPr>
              <a:t>Objectives:</a:t>
            </a:r>
            <a:endParaRPr lang="en-US" dirty="0"/>
          </a:p>
        </p:txBody>
      </p:sp>
      <p:sp>
        <p:nvSpPr>
          <p:cNvPr id="3" name="Text Placeholder 2">
            <a:extLst>
              <a:ext uri="{FF2B5EF4-FFF2-40B4-BE49-F238E27FC236}">
                <a16:creationId xmlns:a16="http://schemas.microsoft.com/office/drawing/2014/main" id="{5340689F-760D-9813-4EE3-0B1D95FFD6EA}"/>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BF095E60-79D1-1FF7-A994-68C40D9CDA01}"/>
              </a:ext>
            </a:extLst>
          </p:cNvPr>
          <p:cNvSpPr>
            <a:spLocks noGrp="1"/>
          </p:cNvSpPr>
          <p:nvPr>
            <p:ph sz="quarter" idx="14"/>
          </p:nvPr>
        </p:nvSpPr>
        <p:spPr>
          <a:xfrm>
            <a:off x="299915" y="1335573"/>
            <a:ext cx="8549176" cy="4912659"/>
          </a:xfrm>
        </p:spPr>
        <p:txBody>
          <a:bodyPr lIns="91440" tIns="45720" rIns="91440" bIns="45720" anchor="t"/>
          <a:lstStyle/>
          <a:p>
            <a:pPr marL="457200" indent="-457200" algn="l">
              <a:buAutoNum type="arabicPeriod"/>
            </a:pPr>
            <a:r>
              <a:rPr lang="en-US" sz="2000" dirty="0">
                <a:latin typeface="Arial"/>
                <a:cs typeface="Arial"/>
              </a:rPr>
              <a:t>Review Hepatitis B (HBV) basics</a:t>
            </a:r>
          </a:p>
          <a:p>
            <a:pPr marL="457200" indent="-457200" algn="l">
              <a:buAutoNum type="arabicPeriod"/>
            </a:pPr>
            <a:r>
              <a:rPr lang="en-US" sz="2000">
                <a:latin typeface="Arial"/>
                <a:cs typeface="Arial"/>
              </a:rPr>
              <a:t>Interpret and Understand HBV tests </a:t>
            </a:r>
            <a:endParaRPr lang="en-US" sz="2000"/>
          </a:p>
          <a:p>
            <a:pPr marL="457200" indent="-457200" algn="l">
              <a:buAutoNum type="arabicPeriod"/>
            </a:pPr>
            <a:r>
              <a:rPr lang="en-US" sz="2000">
                <a:latin typeface="Arial"/>
                <a:cs typeface="Arial"/>
              </a:rPr>
              <a:t>Understand the Serologic Course of Acute and Chronic HBV</a:t>
            </a:r>
            <a:endParaRPr lang="en-US" sz="2000"/>
          </a:p>
          <a:p>
            <a:pPr marL="457200" indent="-457200" algn="l">
              <a:buAutoNum type="arabicPeriod"/>
            </a:pPr>
            <a:r>
              <a:rPr lang="en-US" sz="2000" dirty="0">
                <a:latin typeface="Arial"/>
                <a:cs typeface="Arial"/>
              </a:rPr>
              <a:t>Discuss the 2024 HBV Acute and Chronic Case Definitions</a:t>
            </a:r>
            <a:endParaRPr lang="en-US" sz="2000"/>
          </a:p>
          <a:p>
            <a:pPr marL="457200" indent="-457200" algn="l">
              <a:buAutoNum type="arabicPeriod"/>
            </a:pPr>
            <a:r>
              <a:rPr lang="en-US" sz="2000" dirty="0">
                <a:latin typeface="Arial"/>
                <a:cs typeface="Arial"/>
              </a:rPr>
              <a:t>Differentiate HBV Case Classification</a:t>
            </a:r>
            <a:endParaRPr lang="en-US" sz="2000"/>
          </a:p>
          <a:p>
            <a:pPr marL="457200" indent="-457200" algn="l">
              <a:buAutoNum type="arabicPeriod"/>
            </a:pPr>
            <a:r>
              <a:rPr lang="en-US" sz="2000">
                <a:latin typeface="Arial"/>
                <a:cs typeface="Arial"/>
              </a:rPr>
              <a:t>Interpret HBV Case Classification by Initial Serologic Results Algorithm</a:t>
            </a:r>
            <a:endParaRPr lang="en-US" sz="2000"/>
          </a:p>
          <a:p>
            <a:pPr marL="457200" indent="-457200" algn="l">
              <a:buAutoNum type="arabicPeriod"/>
            </a:pPr>
            <a:r>
              <a:rPr lang="en-US" sz="2000">
                <a:latin typeface="Arial"/>
                <a:cs typeface="Arial"/>
              </a:rPr>
              <a:t>Interpret HBV Case Classification by Case Definition Algorithm</a:t>
            </a:r>
            <a:endParaRPr lang="en-US" sz="2000"/>
          </a:p>
          <a:p>
            <a:pPr marL="457200" indent="-457200" algn="l">
              <a:buAutoNum type="arabicPeriod"/>
            </a:pPr>
            <a:r>
              <a:rPr lang="en-US" sz="2000">
                <a:latin typeface="Arial"/>
                <a:cs typeface="Arial"/>
              </a:rPr>
              <a:t>Assess the Steps for Evaluating a New HBV Case</a:t>
            </a:r>
            <a:endParaRPr lang="en-US" sz="2000"/>
          </a:p>
          <a:p>
            <a:pPr marL="457200" indent="-457200" algn="l">
              <a:buAutoNum type="arabicPeriod"/>
            </a:pPr>
            <a:r>
              <a:rPr lang="en-US" sz="2000">
                <a:latin typeface="Arial"/>
                <a:cs typeface="Arial"/>
              </a:rPr>
              <a:t>Determine How to Report an HBV Event in NCEDSS</a:t>
            </a:r>
            <a:endParaRPr lang="en-US" sz="2000"/>
          </a:p>
          <a:p>
            <a:pPr marL="457200" indent="-457200" algn="l">
              <a:buAutoNum type="arabicPeriod"/>
            </a:pPr>
            <a:r>
              <a:rPr lang="en-US" sz="2000">
                <a:latin typeface="Arial"/>
                <a:cs typeface="Arial"/>
              </a:rPr>
              <a:t>Evaluating an HBV "Lab Condition Report"</a:t>
            </a:r>
            <a:endParaRPr lang="en-US" sz="2000" dirty="0"/>
          </a:p>
          <a:p>
            <a:pPr marL="457200" indent="-457200" algn="l">
              <a:buAutoNum type="arabicPeriod"/>
            </a:pPr>
            <a:r>
              <a:rPr lang="en-US" sz="2000">
                <a:latin typeface="Arial"/>
                <a:cs typeface="Arial"/>
              </a:rPr>
              <a:t>Identify Steps for Deduplicating HBV Events in NCEDSS</a:t>
            </a:r>
            <a:endParaRPr lang="en-US" sz="2000"/>
          </a:p>
          <a:p>
            <a:pPr marL="457200" indent="-457200" algn="l">
              <a:buAutoNum type="arabicPeriod"/>
            </a:pPr>
            <a:r>
              <a:rPr lang="en-US" sz="2000">
                <a:latin typeface="Arial"/>
                <a:cs typeface="Arial"/>
              </a:rPr>
              <a:t>Recognize Steps for Completion of the HBV Subsequesnt Report Package</a:t>
            </a:r>
            <a:endParaRPr lang="en-US" sz="2000"/>
          </a:p>
          <a:p>
            <a:pPr marL="457200" indent="-457200" algn="l">
              <a:buAutoNum type="arabicPeriod"/>
            </a:pPr>
            <a:endParaRPr lang="en-US" sz="1800" dirty="0"/>
          </a:p>
          <a:p>
            <a:pPr marL="457200" indent="-457200" algn="l">
              <a:buAutoNum type="arabicPeriod"/>
            </a:pPr>
            <a:endParaRPr lang="en-US" sz="1800" dirty="0"/>
          </a:p>
          <a:p>
            <a:pPr marL="457200" indent="-457200" algn="l">
              <a:buAutoNum type="arabicPeriod"/>
            </a:pPr>
            <a:endParaRPr lang="en-US" dirty="0"/>
          </a:p>
          <a:p>
            <a:pPr marL="457200" indent="-457200" algn="l">
              <a:buAutoNum type="arabicPeriod"/>
            </a:pPr>
            <a:endParaRPr lang="en-US" dirty="0"/>
          </a:p>
          <a:p>
            <a:pPr marL="457200" indent="-457200" algn="l">
              <a:buAutoNum type="arabicPeriod"/>
            </a:pPr>
            <a:endParaRPr lang="en-US" dirty="0"/>
          </a:p>
        </p:txBody>
      </p:sp>
    </p:spTree>
    <p:extLst>
      <p:ext uri="{BB962C8B-B14F-4D97-AF65-F5344CB8AC3E}">
        <p14:creationId xmlns:p14="http://schemas.microsoft.com/office/powerpoint/2010/main" val="250244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BEE2-1AFD-E01F-1169-D43138CFDF93}"/>
              </a:ext>
            </a:extLst>
          </p:cNvPr>
          <p:cNvSpPr>
            <a:spLocks noGrp="1"/>
          </p:cNvSpPr>
          <p:nvPr>
            <p:ph type="title"/>
          </p:nvPr>
        </p:nvSpPr>
        <p:spPr>
          <a:xfrm>
            <a:off x="268421" y="830531"/>
            <a:ext cx="8607158" cy="548640"/>
          </a:xfrm>
        </p:spPr>
        <p:txBody>
          <a:bodyPr/>
          <a:lstStyle/>
          <a:p>
            <a:pPr algn="ctr"/>
            <a:r>
              <a:rPr lang="en-US" sz="3600"/>
              <a:t>Reporting Hepatitis B in NCEDSS</a:t>
            </a:r>
          </a:p>
        </p:txBody>
      </p:sp>
      <p:sp>
        <p:nvSpPr>
          <p:cNvPr id="3" name="Text Placeholder 2">
            <a:extLst>
              <a:ext uri="{FF2B5EF4-FFF2-40B4-BE49-F238E27FC236}">
                <a16:creationId xmlns:a16="http://schemas.microsoft.com/office/drawing/2014/main" id="{36838717-1038-C509-74EA-7FCA4D08483D}"/>
              </a:ext>
            </a:extLst>
          </p:cNvPr>
          <p:cNvSpPr>
            <a:spLocks noGrp="1"/>
          </p:cNvSpPr>
          <p:nvPr>
            <p:ph type="body" sz="quarter" idx="10"/>
          </p:nvPr>
        </p:nvSpPr>
        <p:spPr>
          <a:xfrm>
            <a:off x="629708" y="1887793"/>
            <a:ext cx="7888288" cy="4608986"/>
          </a:xfrm>
        </p:spPr>
        <p:txBody>
          <a:bodyPr/>
          <a:lstStyle/>
          <a:p>
            <a:pPr marL="0" indent="0">
              <a:buNone/>
            </a:pPr>
            <a:r>
              <a:rPr lang="en-US" sz="3000" u="sng"/>
              <a:t>Event Types in NCEDSS:</a:t>
            </a:r>
          </a:p>
          <a:p>
            <a:r>
              <a:rPr lang="en-US"/>
              <a:t>Hepatitis B – Acute</a:t>
            </a:r>
          </a:p>
          <a:p>
            <a:r>
              <a:rPr lang="en-US"/>
              <a:t>Hepatitis B – Chronic Carrier</a:t>
            </a:r>
          </a:p>
          <a:p>
            <a:r>
              <a:rPr lang="en-US"/>
              <a:t>Hepatitis B – Lab/Condition Report</a:t>
            </a:r>
          </a:p>
          <a:p>
            <a:r>
              <a:rPr lang="en-US" b="0"/>
              <a:t>Hepatitis B – Perinatally Acquired</a:t>
            </a:r>
          </a:p>
        </p:txBody>
      </p:sp>
      <p:sp>
        <p:nvSpPr>
          <p:cNvPr id="4" name="Text Placeholder 3">
            <a:extLst>
              <a:ext uri="{FF2B5EF4-FFF2-40B4-BE49-F238E27FC236}">
                <a16:creationId xmlns:a16="http://schemas.microsoft.com/office/drawing/2014/main" id="{A6B4ACE7-AA8A-F1BE-866C-C41E67FB5F9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79811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ED28-717D-1758-BDF1-01299968E6D9}"/>
              </a:ext>
            </a:extLst>
          </p:cNvPr>
          <p:cNvSpPr>
            <a:spLocks noGrp="1"/>
          </p:cNvSpPr>
          <p:nvPr>
            <p:ph type="title"/>
          </p:nvPr>
        </p:nvSpPr>
        <p:spPr>
          <a:xfrm>
            <a:off x="756959" y="494268"/>
            <a:ext cx="7843267" cy="548640"/>
          </a:xfrm>
        </p:spPr>
        <p:txBody>
          <a:bodyPr/>
          <a:lstStyle/>
          <a:p>
            <a:pPr algn="ctr"/>
            <a:r>
              <a:rPr lang="en-US"/>
              <a:t>Hepatitis B – Lab/Condition Report</a:t>
            </a:r>
          </a:p>
        </p:txBody>
      </p:sp>
      <p:sp>
        <p:nvSpPr>
          <p:cNvPr id="3" name="Text Placeholder 2">
            <a:extLst>
              <a:ext uri="{FF2B5EF4-FFF2-40B4-BE49-F238E27FC236}">
                <a16:creationId xmlns:a16="http://schemas.microsoft.com/office/drawing/2014/main" id="{72B197CD-B317-D6FC-91F6-502FE7E31044}"/>
              </a:ext>
            </a:extLst>
          </p:cNvPr>
          <p:cNvSpPr>
            <a:spLocks noGrp="1"/>
          </p:cNvSpPr>
          <p:nvPr>
            <p:ph type="body" sz="quarter" idx="10"/>
          </p:nvPr>
        </p:nvSpPr>
        <p:spPr>
          <a:xfrm>
            <a:off x="230075" y="1042908"/>
            <a:ext cx="8754642" cy="5727060"/>
          </a:xfrm>
        </p:spPr>
        <p:txBody>
          <a:bodyPr/>
          <a:lstStyle/>
          <a:p>
            <a:pPr marL="0" indent="0">
              <a:spcBef>
                <a:spcPts val="600"/>
              </a:spcBef>
              <a:buNone/>
            </a:pPr>
            <a:r>
              <a:rPr lang="en-US" sz="2200" b="0"/>
              <a:t>Most hepatitis B events start out as a lab/condition report. This event type functions as a place holder and is typically used: </a:t>
            </a:r>
          </a:p>
          <a:p>
            <a:pPr>
              <a:spcBef>
                <a:spcPts val="600"/>
              </a:spcBef>
            </a:pPr>
            <a:r>
              <a:rPr lang="en-US" sz="2200" b="0"/>
              <a:t>When a case is created and cannot be classified without additional information (created by a local user, state staff, or via ELR)</a:t>
            </a:r>
          </a:p>
          <a:p>
            <a:pPr>
              <a:spcBef>
                <a:spcPts val="600"/>
              </a:spcBef>
            </a:pPr>
            <a:r>
              <a:rPr lang="en-US" sz="2200" b="0"/>
              <a:t>When an individual has been previously reported</a:t>
            </a:r>
          </a:p>
          <a:p>
            <a:pPr marL="0" indent="0">
              <a:spcBef>
                <a:spcPts val="600"/>
              </a:spcBef>
              <a:buNone/>
            </a:pPr>
            <a:endParaRPr lang="en-US" sz="2200" b="0"/>
          </a:p>
          <a:p>
            <a:pPr marL="0" indent="0">
              <a:spcBef>
                <a:spcPts val="600"/>
              </a:spcBef>
              <a:buNone/>
            </a:pPr>
            <a:r>
              <a:rPr lang="en-US" sz="2200" b="0"/>
              <a:t>Instances where events may be sent back to the state as lab condition reports:</a:t>
            </a:r>
          </a:p>
          <a:p>
            <a:pPr>
              <a:spcBef>
                <a:spcPts val="600"/>
              </a:spcBef>
            </a:pPr>
            <a:r>
              <a:rPr lang="en-US" sz="2200" b="0"/>
              <a:t>Person was previously reported as acute (and new labs are not more than 6 months apart), and/or chronic.</a:t>
            </a:r>
          </a:p>
          <a:p>
            <a:pPr>
              <a:spcBef>
                <a:spcPts val="600"/>
              </a:spcBef>
            </a:pPr>
            <a:r>
              <a:rPr lang="en-US" sz="2200" b="0"/>
              <a:t>Event will not meet case definition (Please ensure there is enough info documented in the event for us to verify this)</a:t>
            </a:r>
          </a:p>
          <a:p>
            <a:pPr>
              <a:spcBef>
                <a:spcPts val="600"/>
              </a:spcBef>
            </a:pPr>
            <a:r>
              <a:rPr lang="en-US" sz="2200" b="0"/>
              <a:t>Event is out-of-state and requires interstate transfer </a:t>
            </a:r>
          </a:p>
          <a:p>
            <a:pPr>
              <a:spcBef>
                <a:spcPts val="600"/>
              </a:spcBef>
            </a:pPr>
            <a:r>
              <a:rPr lang="en-US" sz="2200" b="0"/>
              <a:t>Pregnant female that has been previously reported</a:t>
            </a:r>
          </a:p>
          <a:p>
            <a:pPr marL="0" indent="0">
              <a:spcBef>
                <a:spcPts val="600"/>
              </a:spcBef>
              <a:buNone/>
            </a:pPr>
            <a:endParaRPr lang="en-US" sz="2400" b="0"/>
          </a:p>
        </p:txBody>
      </p:sp>
    </p:spTree>
    <p:extLst>
      <p:ext uri="{BB962C8B-B14F-4D97-AF65-F5344CB8AC3E}">
        <p14:creationId xmlns:p14="http://schemas.microsoft.com/office/powerpoint/2010/main" val="3843861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74A-2AD9-1693-DEFD-FD9BBB03A484}"/>
              </a:ext>
            </a:extLst>
          </p:cNvPr>
          <p:cNvSpPr>
            <a:spLocks noGrp="1"/>
          </p:cNvSpPr>
          <p:nvPr>
            <p:ph type="title"/>
          </p:nvPr>
        </p:nvSpPr>
        <p:spPr>
          <a:xfrm>
            <a:off x="471948" y="558098"/>
            <a:ext cx="8042344" cy="548640"/>
          </a:xfrm>
        </p:spPr>
        <p:txBody>
          <a:bodyPr/>
          <a:lstStyle/>
          <a:p>
            <a:pPr algn="ctr"/>
            <a:r>
              <a:rPr lang="en-US" sz="2800"/>
              <a:t>When a Hepatitis B Lab/Condition Report is received on a person </a:t>
            </a:r>
            <a:r>
              <a:rPr lang="en-US" sz="2800" u="sng"/>
              <a:t>not</a:t>
            </a:r>
            <a:r>
              <a:rPr lang="en-US" sz="2800"/>
              <a:t> previously reported:</a:t>
            </a:r>
          </a:p>
        </p:txBody>
      </p:sp>
      <p:sp>
        <p:nvSpPr>
          <p:cNvPr id="3" name="Text Placeholder 2">
            <a:extLst>
              <a:ext uri="{FF2B5EF4-FFF2-40B4-BE49-F238E27FC236}">
                <a16:creationId xmlns:a16="http://schemas.microsoft.com/office/drawing/2014/main" id="{54A3ADF4-785F-394D-9C0B-6641A9FBA2A8}"/>
              </a:ext>
            </a:extLst>
          </p:cNvPr>
          <p:cNvSpPr>
            <a:spLocks noGrp="1"/>
          </p:cNvSpPr>
          <p:nvPr>
            <p:ph type="body" sz="quarter" idx="10"/>
          </p:nvPr>
        </p:nvSpPr>
        <p:spPr>
          <a:xfrm>
            <a:off x="294969" y="1631923"/>
            <a:ext cx="8677950" cy="4667979"/>
          </a:xfrm>
        </p:spPr>
        <p:txBody>
          <a:bodyPr/>
          <a:lstStyle/>
          <a:p>
            <a:pPr marL="0" indent="0" algn="ctr">
              <a:spcBef>
                <a:spcPts val="0"/>
              </a:spcBef>
              <a:buNone/>
            </a:pPr>
            <a:r>
              <a:rPr lang="en-US" sz="2000"/>
              <a:t>Start by assessing whether they met case definition </a:t>
            </a:r>
          </a:p>
          <a:p>
            <a:pPr marL="0" indent="0" algn="ctr">
              <a:spcBef>
                <a:spcPts val="0"/>
              </a:spcBef>
              <a:buNone/>
            </a:pPr>
            <a:r>
              <a:rPr lang="en-US" sz="2000" b="0"/>
              <a:t>(Note this may require collecting additional information from the provider). </a:t>
            </a:r>
          </a:p>
          <a:p>
            <a:pPr marL="0" indent="0" algn="ctr">
              <a:spcBef>
                <a:spcPts val="0"/>
              </a:spcBef>
              <a:buNone/>
            </a:pPr>
            <a:endParaRPr lang="en-US" sz="2000" b="0"/>
          </a:p>
          <a:p>
            <a:pPr marL="0" indent="0">
              <a:buNone/>
            </a:pPr>
            <a:r>
              <a:rPr lang="en-US" sz="2000"/>
              <a:t>If case definition is met:</a:t>
            </a:r>
          </a:p>
          <a:p>
            <a:r>
              <a:rPr lang="en-US" sz="2000" b="0"/>
              <a:t>Control measures are required. Convert the event to an acute or chronic event and document all additional lab tests, clinical signs/symptoms, control measures, risk history, and vaccination information in NCEDSS. </a:t>
            </a:r>
            <a:endParaRPr lang="en-US" sz="2000"/>
          </a:p>
          <a:p>
            <a:pPr marL="0" indent="0">
              <a:buNone/>
            </a:pPr>
            <a:r>
              <a:rPr lang="en-US" sz="2000"/>
              <a:t>If the case definition is not met:</a:t>
            </a:r>
          </a:p>
          <a:p>
            <a:r>
              <a:rPr lang="en-US" sz="2000" b="0"/>
              <a:t>Control measures are not required. Complete the subsequent report package, document all info needed to verify the case does not meet criteria, and return to the state disease registrar</a:t>
            </a:r>
          </a:p>
        </p:txBody>
      </p:sp>
      <p:sp>
        <p:nvSpPr>
          <p:cNvPr id="4" name="Text Placeholder 3">
            <a:extLst>
              <a:ext uri="{FF2B5EF4-FFF2-40B4-BE49-F238E27FC236}">
                <a16:creationId xmlns:a16="http://schemas.microsoft.com/office/drawing/2014/main" id="{EA74597D-0014-9B6E-1F75-40DB35E09D7A}"/>
              </a:ext>
            </a:extLst>
          </p:cNvPr>
          <p:cNvSpPr>
            <a:spLocks noGrp="1"/>
          </p:cNvSpPr>
          <p:nvPr>
            <p:ph type="body" sz="quarter" idx="11"/>
          </p:nvPr>
        </p:nvSpPr>
        <p:spPr/>
        <p:txBody>
          <a:bodyPr/>
          <a:lstStyle/>
          <a:p>
            <a:endParaRPr lang="en-US" b="0"/>
          </a:p>
        </p:txBody>
      </p:sp>
    </p:spTree>
    <p:extLst>
      <p:ext uri="{BB962C8B-B14F-4D97-AF65-F5344CB8AC3E}">
        <p14:creationId xmlns:p14="http://schemas.microsoft.com/office/powerpoint/2010/main" val="265708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F809-DD98-D359-5BFE-3CFA148B19B7}"/>
              </a:ext>
            </a:extLst>
          </p:cNvPr>
          <p:cNvSpPr>
            <a:spLocks noGrp="1"/>
          </p:cNvSpPr>
          <p:nvPr>
            <p:ph type="title"/>
          </p:nvPr>
        </p:nvSpPr>
        <p:spPr>
          <a:xfrm>
            <a:off x="650366" y="477302"/>
            <a:ext cx="7843267" cy="548640"/>
          </a:xfrm>
        </p:spPr>
        <p:txBody>
          <a:bodyPr/>
          <a:lstStyle/>
          <a:p>
            <a:pPr algn="ctr"/>
            <a:r>
              <a:rPr lang="en-US" sz="2800"/>
              <a:t>Converting a Lab/Condition Report to an Acute or Chronic Event in NCEDSS</a:t>
            </a:r>
          </a:p>
        </p:txBody>
      </p:sp>
      <p:sp>
        <p:nvSpPr>
          <p:cNvPr id="3" name="Text Placeholder 2">
            <a:extLst>
              <a:ext uri="{FF2B5EF4-FFF2-40B4-BE49-F238E27FC236}">
                <a16:creationId xmlns:a16="http://schemas.microsoft.com/office/drawing/2014/main" id="{2CD3EFB8-9B69-4816-79D9-80763CCD43B3}"/>
              </a:ext>
            </a:extLst>
          </p:cNvPr>
          <p:cNvSpPr>
            <a:spLocks noGrp="1"/>
          </p:cNvSpPr>
          <p:nvPr>
            <p:ph type="body" sz="quarter" idx="10"/>
          </p:nvPr>
        </p:nvSpPr>
        <p:spPr>
          <a:xfrm>
            <a:off x="329411" y="1329004"/>
            <a:ext cx="8564691" cy="4914104"/>
          </a:xfrm>
        </p:spPr>
        <p:txBody>
          <a:bodyPr/>
          <a:lstStyle/>
          <a:p>
            <a:pPr marL="0" indent="0">
              <a:buNone/>
            </a:pPr>
            <a:r>
              <a:rPr lang="en-US" sz="2000" b="0"/>
              <a:t>To change an event type in NCEDSS:</a:t>
            </a:r>
          </a:p>
          <a:p>
            <a:pPr marL="457200" indent="-457200">
              <a:buAutoNum type="arabicParenR"/>
            </a:pPr>
            <a:r>
              <a:rPr lang="en-US" sz="2000" b="0"/>
              <a:t>Open the lab/condition report in NCEDSS</a:t>
            </a:r>
          </a:p>
          <a:p>
            <a:pPr marL="457200" indent="-457200">
              <a:buAutoNum type="arabicParenR"/>
            </a:pPr>
            <a:r>
              <a:rPr lang="en-US" sz="2000" b="0"/>
              <a:t>Select “Edit Event Properties”</a:t>
            </a:r>
          </a:p>
          <a:p>
            <a:pPr marL="0" indent="0">
              <a:buNone/>
            </a:pPr>
            <a:endParaRPr lang="en-US" sz="2000" b="0"/>
          </a:p>
          <a:p>
            <a:pPr marL="0" indent="0">
              <a:buNone/>
            </a:pPr>
            <a:endParaRPr lang="en-US" sz="2000" b="0"/>
          </a:p>
          <a:p>
            <a:pPr marL="0" indent="0">
              <a:buNone/>
            </a:pPr>
            <a:r>
              <a:rPr lang="en-US" sz="2000" b="0"/>
              <a:t>3) Select the appropriate event type</a:t>
            </a:r>
          </a:p>
          <a:p>
            <a:pPr marL="0" indent="0">
              <a:buNone/>
            </a:pPr>
            <a:r>
              <a:rPr lang="en-US" sz="2000" b="0"/>
              <a:t>4) Click save</a:t>
            </a:r>
          </a:p>
          <a:p>
            <a:pPr marL="0" indent="0">
              <a:buNone/>
            </a:pPr>
            <a:endParaRPr lang="en-US" sz="2000" b="0"/>
          </a:p>
          <a:p>
            <a:pPr marL="0" indent="0">
              <a:buNone/>
            </a:pPr>
            <a:endParaRPr lang="en-US" sz="2000" b="0"/>
          </a:p>
          <a:p>
            <a:pPr marL="0" indent="0">
              <a:buNone/>
            </a:pPr>
            <a:endParaRPr lang="en-US" sz="2000" b="0"/>
          </a:p>
          <a:p>
            <a:pPr marL="0" indent="0" algn="ctr">
              <a:buNone/>
            </a:pPr>
            <a:r>
              <a:rPr lang="en-US" sz="1400" b="0"/>
              <a:t>Please contact the NCEDSS helpdesk (</a:t>
            </a:r>
            <a:r>
              <a:rPr lang="en-US" sz="1400" b="0" i="1">
                <a:hlinkClick r:id="rId2"/>
              </a:rPr>
              <a:t>NCEDSSHelpDesk@dhhs.nc.gov</a:t>
            </a:r>
            <a:r>
              <a:rPr lang="en-US" sz="1400" b="0" i="1"/>
              <a:t>)</a:t>
            </a:r>
            <a:r>
              <a:rPr lang="en-US" sz="1400" b="0"/>
              <a:t> or contact a member of the viral hepatitis team for assistance with converting a lab/condition report to an acute or chronic event</a:t>
            </a:r>
          </a:p>
        </p:txBody>
      </p:sp>
      <p:pic>
        <p:nvPicPr>
          <p:cNvPr id="8" name="Picture 7">
            <a:extLst>
              <a:ext uri="{FF2B5EF4-FFF2-40B4-BE49-F238E27FC236}">
                <a16:creationId xmlns:a16="http://schemas.microsoft.com/office/drawing/2014/main" id="{68C98E7C-0151-416F-121B-1BBEDD97165C}"/>
              </a:ext>
            </a:extLst>
          </p:cNvPr>
          <p:cNvPicPr>
            <a:picLocks noChangeAspect="1"/>
          </p:cNvPicPr>
          <p:nvPr/>
        </p:nvPicPr>
        <p:blipFill>
          <a:blip r:embed="rId3"/>
          <a:stretch>
            <a:fillRect/>
          </a:stretch>
        </p:blipFill>
        <p:spPr>
          <a:xfrm>
            <a:off x="6366723" y="1267340"/>
            <a:ext cx="2527379" cy="2244443"/>
          </a:xfrm>
          <a:prstGeom prst="rect">
            <a:avLst/>
          </a:prstGeom>
        </p:spPr>
      </p:pic>
      <p:sp>
        <p:nvSpPr>
          <p:cNvPr id="9" name="Oval 8">
            <a:extLst>
              <a:ext uri="{FF2B5EF4-FFF2-40B4-BE49-F238E27FC236}">
                <a16:creationId xmlns:a16="http://schemas.microsoft.com/office/drawing/2014/main" id="{EC0E6636-0385-7A96-A28D-EDE1D9C8AB23}"/>
              </a:ext>
            </a:extLst>
          </p:cNvPr>
          <p:cNvSpPr/>
          <p:nvPr/>
        </p:nvSpPr>
        <p:spPr>
          <a:xfrm>
            <a:off x="6366723" y="3238422"/>
            <a:ext cx="698579" cy="2347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1B2D07BC-C8C9-BA0B-507A-F154595418D2}"/>
              </a:ext>
            </a:extLst>
          </p:cNvPr>
          <p:cNvCxnSpPr>
            <a:cxnSpLocks/>
          </p:cNvCxnSpPr>
          <p:nvPr/>
        </p:nvCxnSpPr>
        <p:spPr>
          <a:xfrm>
            <a:off x="4236909" y="2481943"/>
            <a:ext cx="2129814" cy="79513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E109051-9379-8922-AEA3-3E88824A9A4E}"/>
              </a:ext>
            </a:extLst>
          </p:cNvPr>
          <p:cNvPicPr>
            <a:picLocks noChangeAspect="1"/>
          </p:cNvPicPr>
          <p:nvPr/>
        </p:nvPicPr>
        <p:blipFill>
          <a:blip r:embed="rId4"/>
          <a:stretch>
            <a:fillRect/>
          </a:stretch>
        </p:blipFill>
        <p:spPr>
          <a:xfrm>
            <a:off x="5445602" y="3580135"/>
            <a:ext cx="3448500" cy="2191308"/>
          </a:xfrm>
          <a:prstGeom prst="rect">
            <a:avLst/>
          </a:prstGeom>
        </p:spPr>
      </p:pic>
      <p:cxnSp>
        <p:nvCxnSpPr>
          <p:cNvPr id="16" name="Straight Arrow Connector 15">
            <a:extLst>
              <a:ext uri="{FF2B5EF4-FFF2-40B4-BE49-F238E27FC236}">
                <a16:creationId xmlns:a16="http://schemas.microsoft.com/office/drawing/2014/main" id="{F6400CB9-4F36-A269-9D17-E54AD8106D21}"/>
              </a:ext>
            </a:extLst>
          </p:cNvPr>
          <p:cNvCxnSpPr>
            <a:cxnSpLocks/>
          </p:cNvCxnSpPr>
          <p:nvPr/>
        </p:nvCxnSpPr>
        <p:spPr>
          <a:xfrm>
            <a:off x="4451784" y="3870697"/>
            <a:ext cx="1829746" cy="35891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6C7222-C418-B6BB-BA30-7B953CF8C6D1}"/>
              </a:ext>
            </a:extLst>
          </p:cNvPr>
          <p:cNvCxnSpPr>
            <a:cxnSpLocks/>
          </p:cNvCxnSpPr>
          <p:nvPr/>
        </p:nvCxnSpPr>
        <p:spPr>
          <a:xfrm>
            <a:off x="2059767" y="4316875"/>
            <a:ext cx="3385835" cy="121212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277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ED28-717D-1758-BDF1-01299968E6D9}"/>
              </a:ext>
            </a:extLst>
          </p:cNvPr>
          <p:cNvSpPr>
            <a:spLocks noGrp="1"/>
          </p:cNvSpPr>
          <p:nvPr>
            <p:ph type="title"/>
          </p:nvPr>
        </p:nvSpPr>
        <p:spPr>
          <a:xfrm>
            <a:off x="650366" y="614893"/>
            <a:ext cx="7843267" cy="548640"/>
          </a:xfrm>
        </p:spPr>
        <p:txBody>
          <a:bodyPr/>
          <a:lstStyle/>
          <a:p>
            <a:pPr algn="ctr"/>
            <a:r>
              <a:rPr lang="en-US" sz="3600"/>
              <a:t>Hepatitis B – Acute</a:t>
            </a:r>
          </a:p>
        </p:txBody>
      </p:sp>
      <p:sp>
        <p:nvSpPr>
          <p:cNvPr id="3" name="Text Placeholder 2">
            <a:extLst>
              <a:ext uri="{FF2B5EF4-FFF2-40B4-BE49-F238E27FC236}">
                <a16:creationId xmlns:a16="http://schemas.microsoft.com/office/drawing/2014/main" id="{72B197CD-B317-D6FC-91F6-502FE7E31044}"/>
              </a:ext>
            </a:extLst>
          </p:cNvPr>
          <p:cNvSpPr>
            <a:spLocks noGrp="1"/>
          </p:cNvSpPr>
          <p:nvPr>
            <p:ph type="body" sz="quarter" idx="10"/>
          </p:nvPr>
        </p:nvSpPr>
        <p:spPr>
          <a:xfrm>
            <a:off x="129785" y="1327354"/>
            <a:ext cx="8878530" cy="4915753"/>
          </a:xfrm>
        </p:spPr>
        <p:txBody>
          <a:bodyPr/>
          <a:lstStyle/>
          <a:p>
            <a:pPr marL="0" indent="0">
              <a:buNone/>
            </a:pPr>
            <a:r>
              <a:rPr lang="en-US"/>
              <a:t>Questions to prioritize during investigation:</a:t>
            </a:r>
          </a:p>
          <a:p>
            <a:r>
              <a:rPr lang="en-US" sz="2600" b="0"/>
              <a:t>Was any additional HBV testing done? </a:t>
            </a:r>
          </a:p>
          <a:p>
            <a:r>
              <a:rPr lang="en-US" sz="2600" b="0"/>
              <a:t>Previous history of hepatitis B?</a:t>
            </a:r>
          </a:p>
          <a:p>
            <a:r>
              <a:rPr lang="en-US" sz="2600" b="0"/>
              <a:t>Were signs/symptoms present? </a:t>
            </a:r>
          </a:p>
          <a:p>
            <a:r>
              <a:rPr lang="en-US" sz="2600" b="0"/>
              <a:t>Is there an alternative diagnosis?</a:t>
            </a:r>
          </a:p>
          <a:p>
            <a:r>
              <a:rPr lang="en-US" sz="2600" b="0"/>
              <a:t>Is the patient pregnant?</a:t>
            </a:r>
          </a:p>
          <a:p>
            <a:r>
              <a:rPr lang="en-US" sz="2600" b="0"/>
              <a:t>What risk factors were present?</a:t>
            </a:r>
          </a:p>
          <a:p>
            <a:r>
              <a:rPr lang="en-US" sz="2600" b="0"/>
              <a:t>Did the patient reside in a congregate living facility in the 6 months prior to onset? (e.g. LTCF or prison)</a:t>
            </a:r>
          </a:p>
        </p:txBody>
      </p:sp>
    </p:spTree>
    <p:extLst>
      <p:ext uri="{BB962C8B-B14F-4D97-AF65-F5344CB8AC3E}">
        <p14:creationId xmlns:p14="http://schemas.microsoft.com/office/powerpoint/2010/main" val="3590035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ED28-717D-1758-BDF1-01299968E6D9}"/>
              </a:ext>
            </a:extLst>
          </p:cNvPr>
          <p:cNvSpPr>
            <a:spLocks noGrp="1"/>
          </p:cNvSpPr>
          <p:nvPr>
            <p:ph type="title"/>
          </p:nvPr>
        </p:nvSpPr>
        <p:spPr>
          <a:xfrm>
            <a:off x="671025" y="682409"/>
            <a:ext cx="7843267" cy="548640"/>
          </a:xfrm>
        </p:spPr>
        <p:txBody>
          <a:bodyPr/>
          <a:lstStyle/>
          <a:p>
            <a:pPr algn="ctr"/>
            <a:r>
              <a:rPr lang="en-US" sz="3600"/>
              <a:t>Hepatitis B – Chronic</a:t>
            </a:r>
          </a:p>
        </p:txBody>
      </p:sp>
      <p:sp>
        <p:nvSpPr>
          <p:cNvPr id="4" name="Text Placeholder 3">
            <a:extLst>
              <a:ext uri="{FF2B5EF4-FFF2-40B4-BE49-F238E27FC236}">
                <a16:creationId xmlns:a16="http://schemas.microsoft.com/office/drawing/2014/main" id="{8B86595B-35E1-B681-32F7-C61F13941143}"/>
              </a:ext>
            </a:extLst>
          </p:cNvPr>
          <p:cNvSpPr>
            <a:spLocks noGrp="1"/>
          </p:cNvSpPr>
          <p:nvPr>
            <p:ph type="body" sz="quarter" idx="11"/>
          </p:nvPr>
        </p:nvSpPr>
        <p:spPr/>
        <p:txBody>
          <a:bodyPr/>
          <a:lstStyle/>
          <a:p>
            <a:endParaRPr lang="en-US"/>
          </a:p>
        </p:txBody>
      </p:sp>
      <p:sp>
        <p:nvSpPr>
          <p:cNvPr id="5" name="Text Placeholder 2">
            <a:extLst>
              <a:ext uri="{FF2B5EF4-FFF2-40B4-BE49-F238E27FC236}">
                <a16:creationId xmlns:a16="http://schemas.microsoft.com/office/drawing/2014/main" id="{FF343133-1181-FB27-A4C9-953FA34663B2}"/>
              </a:ext>
            </a:extLst>
          </p:cNvPr>
          <p:cNvSpPr>
            <a:spLocks noGrp="1"/>
          </p:cNvSpPr>
          <p:nvPr>
            <p:ph type="body" sz="quarter" idx="10"/>
          </p:nvPr>
        </p:nvSpPr>
        <p:spPr>
          <a:xfrm>
            <a:off x="132735" y="1433543"/>
            <a:ext cx="8878530" cy="4654904"/>
          </a:xfrm>
        </p:spPr>
        <p:txBody>
          <a:bodyPr/>
          <a:lstStyle/>
          <a:p>
            <a:pPr marL="0" indent="0">
              <a:buNone/>
            </a:pPr>
            <a:r>
              <a:rPr lang="en-US"/>
              <a:t>Questions to prioritize during investigation:</a:t>
            </a:r>
          </a:p>
          <a:p>
            <a:r>
              <a:rPr lang="en-US" sz="2400" b="0"/>
              <a:t>Was any additional HBV testing done? </a:t>
            </a:r>
          </a:p>
          <a:p>
            <a:r>
              <a:rPr lang="en-US" sz="2400" b="0"/>
              <a:t>Do they have a previous history of hepatitis B?</a:t>
            </a:r>
          </a:p>
          <a:p>
            <a:r>
              <a:rPr lang="en-US" sz="2400" b="0"/>
              <a:t>Were they born in an area with a high incidence? (i.e. Asia, the Pacific Islands, and Africa)</a:t>
            </a:r>
          </a:p>
          <a:p>
            <a:r>
              <a:rPr lang="en-US" sz="2400" b="0"/>
              <a:t>Are they linked to care?</a:t>
            </a:r>
          </a:p>
          <a:p>
            <a:endParaRPr lang="en-US" sz="2400" b="0"/>
          </a:p>
        </p:txBody>
      </p:sp>
    </p:spTree>
    <p:extLst>
      <p:ext uri="{BB962C8B-B14F-4D97-AF65-F5344CB8AC3E}">
        <p14:creationId xmlns:p14="http://schemas.microsoft.com/office/powerpoint/2010/main" val="2781560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74A-2AD9-1693-DEFD-FD9BBB03A484}"/>
              </a:ext>
            </a:extLst>
          </p:cNvPr>
          <p:cNvSpPr>
            <a:spLocks noGrp="1"/>
          </p:cNvSpPr>
          <p:nvPr>
            <p:ph type="title"/>
          </p:nvPr>
        </p:nvSpPr>
        <p:spPr>
          <a:xfrm>
            <a:off x="88490" y="470670"/>
            <a:ext cx="8967019" cy="548640"/>
          </a:xfrm>
        </p:spPr>
        <p:txBody>
          <a:bodyPr/>
          <a:lstStyle/>
          <a:p>
            <a:pPr algn="ctr"/>
            <a:r>
              <a:rPr lang="en-US" sz="2800"/>
              <a:t>When a Hepatitis B Lab/Condition Report is received on a person previously reported:</a:t>
            </a:r>
          </a:p>
        </p:txBody>
      </p:sp>
      <p:sp>
        <p:nvSpPr>
          <p:cNvPr id="3" name="Text Placeholder 2">
            <a:extLst>
              <a:ext uri="{FF2B5EF4-FFF2-40B4-BE49-F238E27FC236}">
                <a16:creationId xmlns:a16="http://schemas.microsoft.com/office/drawing/2014/main" id="{54A3ADF4-785F-394D-9C0B-6641A9FBA2A8}"/>
              </a:ext>
            </a:extLst>
          </p:cNvPr>
          <p:cNvSpPr>
            <a:spLocks noGrp="1"/>
          </p:cNvSpPr>
          <p:nvPr>
            <p:ph type="body" sz="quarter" idx="10"/>
          </p:nvPr>
        </p:nvSpPr>
        <p:spPr>
          <a:xfrm>
            <a:off x="212377" y="1447800"/>
            <a:ext cx="8707448" cy="4795307"/>
          </a:xfrm>
        </p:spPr>
        <p:txBody>
          <a:bodyPr/>
          <a:lstStyle/>
          <a:p>
            <a:pPr marL="0" indent="0">
              <a:buNone/>
            </a:pPr>
            <a:r>
              <a:rPr lang="en-US" sz="2000"/>
              <a:t>The previous event is a chronic carrier:</a:t>
            </a:r>
          </a:p>
          <a:p>
            <a:r>
              <a:rPr lang="en-US" sz="2000" b="0"/>
              <a:t>Leave the event as a lab/condition report, complete the subsequent report package and reassign to the state (if the person is pregnant assign to the state perinatal case management)</a:t>
            </a:r>
          </a:p>
          <a:p>
            <a:pPr marL="0" indent="0">
              <a:buNone/>
            </a:pPr>
            <a:r>
              <a:rPr lang="en-US" sz="2000"/>
              <a:t>The previous event was an acute case with additional positive labs received &lt; 6 months after the initial event date:</a:t>
            </a:r>
          </a:p>
          <a:p>
            <a:r>
              <a:rPr lang="en-US" sz="2000" b="0"/>
              <a:t>Leave the event as a lab/condition report, complete the subsequent report package and reassign to the state (if the person is pregnant assign to the state perinatal case management)</a:t>
            </a:r>
          </a:p>
          <a:p>
            <a:pPr marL="0" indent="0">
              <a:buNone/>
            </a:pPr>
            <a:r>
              <a:rPr lang="en-US" sz="2000"/>
              <a:t>The previous event was an acute case with new lab results indicative of HBV infection are received ≥ 6 months after the initial event date:</a:t>
            </a:r>
          </a:p>
          <a:p>
            <a:r>
              <a:rPr lang="en-US" sz="2000" b="0"/>
              <a:t>Convert the event to a chronic event and complete the clinical, risk history, and vaccination packages before reassigning to the state (if the person is pregnant assign to the state perinatal case management)</a:t>
            </a:r>
          </a:p>
          <a:p>
            <a:pPr marL="0" indent="0">
              <a:buNone/>
            </a:pPr>
            <a:endParaRPr lang="en-US" sz="2000"/>
          </a:p>
          <a:p>
            <a:endParaRPr lang="en-US" sz="2000"/>
          </a:p>
          <a:p>
            <a:pPr marL="0" indent="0">
              <a:buNone/>
            </a:pPr>
            <a:endParaRPr lang="en-US" sz="2000"/>
          </a:p>
        </p:txBody>
      </p:sp>
    </p:spTree>
    <p:extLst>
      <p:ext uri="{BB962C8B-B14F-4D97-AF65-F5344CB8AC3E}">
        <p14:creationId xmlns:p14="http://schemas.microsoft.com/office/powerpoint/2010/main" val="3832765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74A-2AD9-1693-DEFD-FD9BBB03A484}"/>
              </a:ext>
            </a:extLst>
          </p:cNvPr>
          <p:cNvSpPr>
            <a:spLocks noGrp="1"/>
          </p:cNvSpPr>
          <p:nvPr>
            <p:ph type="title"/>
          </p:nvPr>
        </p:nvSpPr>
        <p:spPr>
          <a:xfrm>
            <a:off x="671025" y="1508957"/>
            <a:ext cx="7843267" cy="548640"/>
          </a:xfrm>
        </p:spPr>
        <p:txBody>
          <a:bodyPr/>
          <a:lstStyle/>
          <a:p>
            <a:pPr algn="ctr"/>
            <a:r>
              <a:rPr lang="en-US" sz="4000"/>
              <a:t>Local Health Department Users Should Never Deduplicate Hepatitis B Events in NCEDSS</a:t>
            </a:r>
            <a:br>
              <a:rPr lang="en-US" sz="4000"/>
            </a:br>
            <a:br>
              <a:rPr lang="en-US"/>
            </a:br>
            <a:r>
              <a:rPr lang="en-US" sz="2800" b="0"/>
              <a:t>For assistance deduplicating events in NCEDSS, please contact a member of the viral hepatitis team or the NCEDSS helpdesk (</a:t>
            </a:r>
            <a:r>
              <a:rPr lang="en-US" sz="2800" b="0" i="1">
                <a:hlinkClick r:id="rId2"/>
              </a:rPr>
              <a:t>NCEDSSHelpDesk@dhhs.nc.gov</a:t>
            </a:r>
            <a:r>
              <a:rPr lang="en-US" sz="2800" b="0" i="1"/>
              <a:t>)</a:t>
            </a:r>
            <a:r>
              <a:rPr lang="en-US" sz="2800" b="0"/>
              <a:t> </a:t>
            </a:r>
            <a:br>
              <a:rPr lang="en-US" sz="2800" b="0"/>
            </a:br>
            <a:endParaRPr lang="en-US" sz="2800" b="0"/>
          </a:p>
        </p:txBody>
      </p:sp>
      <p:sp>
        <p:nvSpPr>
          <p:cNvPr id="4" name="Text Placeholder 3">
            <a:extLst>
              <a:ext uri="{FF2B5EF4-FFF2-40B4-BE49-F238E27FC236}">
                <a16:creationId xmlns:a16="http://schemas.microsoft.com/office/drawing/2014/main" id="{EA74597D-0014-9B6E-1F75-40DB35E09D7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45277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74A-2AD9-1693-DEFD-FD9BBB03A484}"/>
              </a:ext>
            </a:extLst>
          </p:cNvPr>
          <p:cNvSpPr>
            <a:spLocks noGrp="1"/>
          </p:cNvSpPr>
          <p:nvPr>
            <p:ph type="title"/>
          </p:nvPr>
        </p:nvSpPr>
        <p:spPr>
          <a:xfrm>
            <a:off x="191193" y="490873"/>
            <a:ext cx="8761614" cy="548640"/>
          </a:xfrm>
        </p:spPr>
        <p:txBody>
          <a:bodyPr/>
          <a:lstStyle/>
          <a:p>
            <a:pPr algn="ctr"/>
            <a:r>
              <a:rPr lang="en-US" sz="2400"/>
              <a:t>Completing the Subsequent Report Package in NCEDSS</a:t>
            </a:r>
          </a:p>
        </p:txBody>
      </p:sp>
      <p:sp>
        <p:nvSpPr>
          <p:cNvPr id="3" name="Text Placeholder 2">
            <a:extLst>
              <a:ext uri="{FF2B5EF4-FFF2-40B4-BE49-F238E27FC236}">
                <a16:creationId xmlns:a16="http://schemas.microsoft.com/office/drawing/2014/main" id="{54A3ADF4-785F-394D-9C0B-6641A9FBA2A8}"/>
              </a:ext>
            </a:extLst>
          </p:cNvPr>
          <p:cNvSpPr>
            <a:spLocks noGrp="1"/>
          </p:cNvSpPr>
          <p:nvPr>
            <p:ph type="body" sz="quarter" idx="10"/>
          </p:nvPr>
        </p:nvSpPr>
        <p:spPr>
          <a:xfrm>
            <a:off x="324465" y="1080655"/>
            <a:ext cx="8536366" cy="5162451"/>
          </a:xfrm>
        </p:spPr>
        <p:txBody>
          <a:bodyPr/>
          <a:lstStyle/>
          <a:p>
            <a:pPr marL="0" indent="0">
              <a:spcBef>
                <a:spcPts val="1800"/>
              </a:spcBef>
              <a:buNone/>
            </a:pPr>
            <a:r>
              <a:rPr lang="en-US" sz="2000"/>
              <a:t>A subsequent report package should be completed for all persons who have a previously reported hepatitis B event in NCEDSS. </a:t>
            </a:r>
            <a:r>
              <a:rPr lang="en-US" sz="2000" b="0"/>
              <a:t>This package is used to provide additional information on the status of the case and document whether additional follow-up is required (e.g. perinatal case management)</a:t>
            </a:r>
          </a:p>
          <a:p>
            <a:pPr marL="0" indent="0" algn="ctr">
              <a:spcBef>
                <a:spcPts val="2400"/>
              </a:spcBef>
              <a:buNone/>
            </a:pPr>
            <a:r>
              <a:rPr lang="en-US" sz="2000">
                <a:solidFill>
                  <a:srgbClr val="15365E"/>
                </a:solidFill>
              </a:rPr>
              <a:t>Pregnancy status should be determined for </a:t>
            </a:r>
            <a:r>
              <a:rPr lang="en-US" sz="2000" u="sng">
                <a:solidFill>
                  <a:srgbClr val="15365E"/>
                </a:solidFill>
              </a:rPr>
              <a:t>ALL</a:t>
            </a:r>
            <a:r>
              <a:rPr lang="en-US" sz="2000">
                <a:solidFill>
                  <a:srgbClr val="15365E"/>
                </a:solidFill>
              </a:rPr>
              <a:t> positive HBV lab results received for women of childbearing age (14-50 years) and documented in the subsequent report package or clinical package.</a:t>
            </a:r>
          </a:p>
        </p:txBody>
      </p:sp>
      <p:pic>
        <p:nvPicPr>
          <p:cNvPr id="4" name="Picture 3">
            <a:extLst>
              <a:ext uri="{FF2B5EF4-FFF2-40B4-BE49-F238E27FC236}">
                <a16:creationId xmlns:a16="http://schemas.microsoft.com/office/drawing/2014/main" id="{18D2967C-CA5E-13E5-F5F7-ED44D4E4EEBD}"/>
              </a:ext>
            </a:extLst>
          </p:cNvPr>
          <p:cNvPicPr>
            <a:picLocks noChangeAspect="1"/>
          </p:cNvPicPr>
          <p:nvPr/>
        </p:nvPicPr>
        <p:blipFill>
          <a:blip r:embed="rId3"/>
          <a:stretch>
            <a:fillRect/>
          </a:stretch>
        </p:blipFill>
        <p:spPr>
          <a:xfrm>
            <a:off x="2004205" y="4218937"/>
            <a:ext cx="7043542" cy="2196453"/>
          </a:xfrm>
          <a:prstGeom prst="rect">
            <a:avLst/>
          </a:prstGeom>
        </p:spPr>
      </p:pic>
      <p:sp>
        <p:nvSpPr>
          <p:cNvPr id="6" name="Speech Bubble: Rectangle with Corners Rounded 5">
            <a:extLst>
              <a:ext uri="{FF2B5EF4-FFF2-40B4-BE49-F238E27FC236}">
                <a16:creationId xmlns:a16="http://schemas.microsoft.com/office/drawing/2014/main" id="{B7FBF19C-AA41-F623-95E0-F403E2D042AF}"/>
              </a:ext>
            </a:extLst>
          </p:cNvPr>
          <p:cNvSpPr/>
          <p:nvPr/>
        </p:nvSpPr>
        <p:spPr>
          <a:xfrm>
            <a:off x="96253" y="4610501"/>
            <a:ext cx="1662038" cy="818147"/>
          </a:xfrm>
          <a:prstGeom prst="wedgeRoundRectCallout">
            <a:avLst>
              <a:gd name="adj1" fmla="val 71679"/>
              <a:gd name="adj2" fmla="val 4717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Step 1: </a:t>
            </a:r>
            <a:r>
              <a:rPr lang="en-US" sz="1000"/>
              <a:t>Enter the new event and open the subsequent report package tab</a:t>
            </a:r>
          </a:p>
        </p:txBody>
      </p:sp>
    </p:spTree>
    <p:extLst>
      <p:ext uri="{BB962C8B-B14F-4D97-AF65-F5344CB8AC3E}">
        <p14:creationId xmlns:p14="http://schemas.microsoft.com/office/powerpoint/2010/main" val="3905661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DC2596-ED05-3D71-7121-07F499F92E8D}"/>
              </a:ext>
            </a:extLst>
          </p:cNvPr>
          <p:cNvPicPr>
            <a:picLocks noChangeAspect="1"/>
          </p:cNvPicPr>
          <p:nvPr/>
        </p:nvPicPr>
        <p:blipFill>
          <a:blip r:embed="rId3"/>
          <a:stretch>
            <a:fillRect/>
          </a:stretch>
        </p:blipFill>
        <p:spPr>
          <a:xfrm>
            <a:off x="228600" y="924512"/>
            <a:ext cx="8686800" cy="5531339"/>
          </a:xfrm>
          <a:prstGeom prst="rect">
            <a:avLst/>
          </a:prstGeom>
        </p:spPr>
      </p:pic>
      <p:sp>
        <p:nvSpPr>
          <p:cNvPr id="2" name="Title 1">
            <a:extLst>
              <a:ext uri="{FF2B5EF4-FFF2-40B4-BE49-F238E27FC236}">
                <a16:creationId xmlns:a16="http://schemas.microsoft.com/office/drawing/2014/main" id="{F72B074A-2AD9-1693-DEFD-FD9BBB03A484}"/>
              </a:ext>
            </a:extLst>
          </p:cNvPr>
          <p:cNvSpPr>
            <a:spLocks noGrp="1"/>
          </p:cNvSpPr>
          <p:nvPr>
            <p:ph type="title"/>
          </p:nvPr>
        </p:nvSpPr>
        <p:spPr>
          <a:xfrm>
            <a:off x="191193" y="490873"/>
            <a:ext cx="8761614" cy="548640"/>
          </a:xfrm>
        </p:spPr>
        <p:txBody>
          <a:bodyPr/>
          <a:lstStyle/>
          <a:p>
            <a:pPr algn="ctr"/>
            <a:r>
              <a:rPr lang="en-US" sz="2400"/>
              <a:t>Completing the Subsequent Report Package in NCEDSS</a:t>
            </a:r>
          </a:p>
        </p:txBody>
      </p:sp>
      <p:sp>
        <p:nvSpPr>
          <p:cNvPr id="6" name="Speech Bubble: Rectangle with Corners Rounded 5">
            <a:extLst>
              <a:ext uri="{FF2B5EF4-FFF2-40B4-BE49-F238E27FC236}">
                <a16:creationId xmlns:a16="http://schemas.microsoft.com/office/drawing/2014/main" id="{B7FBF19C-AA41-F623-95E0-F403E2D042AF}"/>
              </a:ext>
            </a:extLst>
          </p:cNvPr>
          <p:cNvSpPr/>
          <p:nvPr/>
        </p:nvSpPr>
        <p:spPr>
          <a:xfrm>
            <a:off x="2116663" y="1790455"/>
            <a:ext cx="1849984" cy="1157437"/>
          </a:xfrm>
          <a:prstGeom prst="wedgeRoundRectCallout">
            <a:avLst>
              <a:gd name="adj1" fmla="val -84491"/>
              <a:gd name="adj2" fmla="val -3518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Step 2: </a:t>
            </a:r>
            <a:r>
              <a:rPr lang="en-US" sz="1000"/>
              <a:t>If the person has a previous event in your county, click on the magnifying glass to search for the event in NCEDSS</a:t>
            </a:r>
          </a:p>
        </p:txBody>
      </p:sp>
      <p:sp>
        <p:nvSpPr>
          <p:cNvPr id="7" name="Speech Bubble: Rectangle with Corners Rounded 6">
            <a:extLst>
              <a:ext uri="{FF2B5EF4-FFF2-40B4-BE49-F238E27FC236}">
                <a16:creationId xmlns:a16="http://schemas.microsoft.com/office/drawing/2014/main" id="{B173910D-4C70-2DE9-4E4B-9161FD340D63}"/>
              </a:ext>
            </a:extLst>
          </p:cNvPr>
          <p:cNvSpPr/>
          <p:nvPr/>
        </p:nvSpPr>
        <p:spPr>
          <a:xfrm>
            <a:off x="5577053" y="1790454"/>
            <a:ext cx="1849984" cy="1157437"/>
          </a:xfrm>
          <a:prstGeom prst="wedgeRoundRectCallout">
            <a:avLst>
              <a:gd name="adj1" fmla="val -70556"/>
              <a:gd name="adj2" fmla="val -372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Step 2: </a:t>
            </a:r>
            <a:r>
              <a:rPr lang="en-US" sz="1000"/>
              <a:t>If the person has a previous event in another county, hand enter the event number here</a:t>
            </a:r>
          </a:p>
        </p:txBody>
      </p:sp>
      <p:sp>
        <p:nvSpPr>
          <p:cNvPr id="11" name="Flowchart: Connector 10">
            <a:extLst>
              <a:ext uri="{FF2B5EF4-FFF2-40B4-BE49-F238E27FC236}">
                <a16:creationId xmlns:a16="http://schemas.microsoft.com/office/drawing/2014/main" id="{12D024DB-55E1-0A1A-6892-B25D9AF1C86D}"/>
              </a:ext>
            </a:extLst>
          </p:cNvPr>
          <p:cNvSpPr/>
          <p:nvPr/>
        </p:nvSpPr>
        <p:spPr>
          <a:xfrm>
            <a:off x="4341603" y="2199168"/>
            <a:ext cx="669007" cy="54864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OR</a:t>
            </a:r>
          </a:p>
        </p:txBody>
      </p:sp>
    </p:spTree>
    <p:extLst>
      <p:ext uri="{BB962C8B-B14F-4D97-AF65-F5344CB8AC3E}">
        <p14:creationId xmlns:p14="http://schemas.microsoft.com/office/powerpoint/2010/main" val="51051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C9A400-4EF4-4CE8-D97E-14F76D18CCB4}"/>
              </a:ext>
            </a:extLst>
          </p:cNvPr>
          <p:cNvSpPr>
            <a:spLocks noGrp="1"/>
          </p:cNvSpPr>
          <p:nvPr>
            <p:ph type="body" sz="quarter" idx="18"/>
          </p:nvPr>
        </p:nvSpPr>
        <p:spPr>
          <a:xfrm>
            <a:off x="166255" y="1512028"/>
            <a:ext cx="4366629" cy="4512330"/>
          </a:xfrm>
        </p:spPr>
        <p:txBody>
          <a:bodyPr/>
          <a:lstStyle/>
          <a:p>
            <a:pPr>
              <a:spcAft>
                <a:spcPts val="1200"/>
              </a:spcAft>
            </a:pPr>
            <a:r>
              <a:rPr lang="en-US" sz="1800" b="0"/>
              <a:t>Hepatitis B is a vaccine-preventable liver infection caused by the hepatitis B virus (HBV). </a:t>
            </a:r>
          </a:p>
          <a:p>
            <a:pPr>
              <a:spcAft>
                <a:spcPts val="1200"/>
              </a:spcAft>
            </a:pPr>
            <a:r>
              <a:rPr lang="en-US" sz="1800" b="0"/>
              <a:t>HBV infection can be short (acute) or long-term (chronic). </a:t>
            </a:r>
          </a:p>
          <a:p>
            <a:pPr>
              <a:spcAft>
                <a:spcPts val="1200"/>
              </a:spcAft>
            </a:pPr>
            <a:r>
              <a:rPr lang="en-US" sz="1800" b="0"/>
              <a:t>About 50% of persons with chronic hepatitis B do not know they are infected</a:t>
            </a:r>
          </a:p>
          <a:p>
            <a:pPr>
              <a:spcAft>
                <a:spcPts val="1200"/>
              </a:spcAft>
            </a:pPr>
            <a:r>
              <a:rPr lang="en-US" sz="1800" b="0"/>
              <a:t>In 2022, 26,971 persons diagnosed with chronic hepatitis B were residing in North Carolina. Many more infections go undiagnosed and unreported. </a:t>
            </a:r>
            <a:endParaRPr lang="en-US" b="0"/>
          </a:p>
        </p:txBody>
      </p:sp>
      <p:sp>
        <p:nvSpPr>
          <p:cNvPr id="3" name="Title 2">
            <a:extLst>
              <a:ext uri="{FF2B5EF4-FFF2-40B4-BE49-F238E27FC236}">
                <a16:creationId xmlns:a16="http://schemas.microsoft.com/office/drawing/2014/main" id="{819F4FB3-E55C-C91F-1D48-BC8767514406}"/>
              </a:ext>
            </a:extLst>
          </p:cNvPr>
          <p:cNvSpPr>
            <a:spLocks noGrp="1"/>
          </p:cNvSpPr>
          <p:nvPr>
            <p:ph type="title"/>
          </p:nvPr>
        </p:nvSpPr>
        <p:spPr>
          <a:xfrm>
            <a:off x="673671" y="451065"/>
            <a:ext cx="7843267" cy="548640"/>
          </a:xfrm>
        </p:spPr>
        <p:txBody>
          <a:bodyPr/>
          <a:lstStyle/>
          <a:p>
            <a:pPr algn="ctr"/>
            <a:r>
              <a:rPr lang="en-US" sz="4000"/>
              <a:t>Hepatitis B</a:t>
            </a:r>
          </a:p>
        </p:txBody>
      </p:sp>
      <p:sp>
        <p:nvSpPr>
          <p:cNvPr id="4" name="Text Placeholder 3">
            <a:extLst>
              <a:ext uri="{FF2B5EF4-FFF2-40B4-BE49-F238E27FC236}">
                <a16:creationId xmlns:a16="http://schemas.microsoft.com/office/drawing/2014/main" id="{6C592396-292A-03F3-033C-D323A656FFAE}"/>
              </a:ext>
            </a:extLst>
          </p:cNvPr>
          <p:cNvSpPr>
            <a:spLocks noGrp="1"/>
          </p:cNvSpPr>
          <p:nvPr>
            <p:ph type="body" sz="quarter" idx="11"/>
          </p:nvPr>
        </p:nvSpPr>
        <p:spPr>
          <a:xfrm>
            <a:off x="0" y="6536681"/>
            <a:ext cx="9144000" cy="330200"/>
          </a:xfrm>
        </p:spPr>
        <p:txBody>
          <a:bodyPr/>
          <a:lstStyle/>
          <a:p>
            <a:r>
              <a:rPr lang="en-US" sz="1000" b="0"/>
              <a:t>Source: North Carolina Electronic Disease Surveillance System (NC EDSS) (data as of July 1, 2023); https://www.cdc.gov/hepatitis-b/about/index.html</a:t>
            </a:r>
          </a:p>
        </p:txBody>
      </p:sp>
      <p:sp>
        <p:nvSpPr>
          <p:cNvPr id="5" name="Text Placeholder 4">
            <a:extLst>
              <a:ext uri="{FF2B5EF4-FFF2-40B4-BE49-F238E27FC236}">
                <a16:creationId xmlns:a16="http://schemas.microsoft.com/office/drawing/2014/main" id="{976C534F-AA16-48EE-963D-02D325C4F4BA}"/>
              </a:ext>
            </a:extLst>
          </p:cNvPr>
          <p:cNvSpPr>
            <a:spLocks noGrp="1"/>
          </p:cNvSpPr>
          <p:nvPr>
            <p:ph type="body" sz="quarter" idx="16"/>
          </p:nvPr>
        </p:nvSpPr>
        <p:spPr>
          <a:xfrm>
            <a:off x="166256" y="1051246"/>
            <a:ext cx="4296524" cy="500063"/>
          </a:xfrm>
        </p:spPr>
        <p:txBody>
          <a:bodyPr/>
          <a:lstStyle/>
          <a:p>
            <a:r>
              <a:rPr lang="en-US" u="sng"/>
              <a:t>What is Hepatitis B?</a:t>
            </a:r>
          </a:p>
        </p:txBody>
      </p:sp>
      <p:sp>
        <p:nvSpPr>
          <p:cNvPr id="6" name="Text Placeholder 5">
            <a:extLst>
              <a:ext uri="{FF2B5EF4-FFF2-40B4-BE49-F238E27FC236}">
                <a16:creationId xmlns:a16="http://schemas.microsoft.com/office/drawing/2014/main" id="{C0464C2B-21B8-E36D-5672-109611C92690}"/>
              </a:ext>
            </a:extLst>
          </p:cNvPr>
          <p:cNvSpPr>
            <a:spLocks noGrp="1"/>
          </p:cNvSpPr>
          <p:nvPr>
            <p:ph type="body" sz="quarter" idx="17"/>
          </p:nvPr>
        </p:nvSpPr>
        <p:spPr>
          <a:xfrm>
            <a:off x="4665132" y="1051246"/>
            <a:ext cx="4296208" cy="500063"/>
          </a:xfrm>
        </p:spPr>
        <p:txBody>
          <a:bodyPr/>
          <a:lstStyle/>
          <a:p>
            <a:r>
              <a:rPr lang="en-US" u="sng"/>
              <a:t>How is it transmitted?</a:t>
            </a:r>
          </a:p>
        </p:txBody>
      </p:sp>
      <p:sp>
        <p:nvSpPr>
          <p:cNvPr id="7" name="Text Placeholder 6">
            <a:extLst>
              <a:ext uri="{FF2B5EF4-FFF2-40B4-BE49-F238E27FC236}">
                <a16:creationId xmlns:a16="http://schemas.microsoft.com/office/drawing/2014/main" id="{8EEE1F2B-F0D0-DA3A-06D6-D7B2B0EE9732}"/>
              </a:ext>
            </a:extLst>
          </p:cNvPr>
          <p:cNvSpPr>
            <a:spLocks noGrp="1"/>
          </p:cNvSpPr>
          <p:nvPr>
            <p:ph type="body" sz="quarter" idx="19"/>
          </p:nvPr>
        </p:nvSpPr>
        <p:spPr>
          <a:xfrm>
            <a:off x="4610796" y="1512029"/>
            <a:ext cx="4450076" cy="4503450"/>
          </a:xfrm>
        </p:spPr>
        <p:txBody>
          <a:bodyPr/>
          <a:lstStyle/>
          <a:p>
            <a:pPr>
              <a:spcAft>
                <a:spcPts val="800"/>
              </a:spcAft>
            </a:pPr>
            <a:r>
              <a:rPr lang="en-US" sz="1800" b="0"/>
              <a:t>HBV is transmitted when blood, semen, or another bodily fluid from an infected persons enters the body of someone who is uninfected</a:t>
            </a:r>
          </a:p>
          <a:p>
            <a:pPr marL="0" indent="0">
              <a:buNone/>
            </a:pPr>
            <a:r>
              <a:rPr lang="en-US" sz="1800"/>
              <a:t>HBV can be transmitted through:</a:t>
            </a:r>
          </a:p>
          <a:p>
            <a:pPr>
              <a:spcAft>
                <a:spcPts val="300"/>
              </a:spcAft>
            </a:pPr>
            <a:r>
              <a:rPr lang="en-US" sz="1800" b="0"/>
              <a:t>Birth from a person infected with HBV</a:t>
            </a:r>
          </a:p>
          <a:p>
            <a:pPr>
              <a:spcAft>
                <a:spcPts val="300"/>
              </a:spcAft>
            </a:pPr>
            <a:r>
              <a:rPr lang="en-US" sz="1800" b="0"/>
              <a:t>Sexual contact with an infected person</a:t>
            </a:r>
          </a:p>
          <a:p>
            <a:pPr>
              <a:spcAft>
                <a:spcPts val="300"/>
              </a:spcAft>
            </a:pPr>
            <a:r>
              <a:rPr lang="en-US" sz="1800" b="0"/>
              <a:t>Sharing equipment contaminated with blood such as needles, syringes, or medical equipment (e.g. glucose monitors)</a:t>
            </a:r>
          </a:p>
          <a:p>
            <a:pPr>
              <a:spcAft>
                <a:spcPts val="300"/>
              </a:spcAft>
            </a:pPr>
            <a:r>
              <a:rPr lang="en-US" sz="1800" b="0"/>
              <a:t>Direct contact with blood of a person infected with HBV</a:t>
            </a:r>
          </a:p>
          <a:p>
            <a:pPr>
              <a:spcAft>
                <a:spcPts val="300"/>
              </a:spcAft>
            </a:pPr>
            <a:r>
              <a:rPr lang="en-US" sz="1800" b="0"/>
              <a:t>Poor infection control practices in health care facilities</a:t>
            </a:r>
          </a:p>
          <a:p>
            <a:pPr>
              <a:spcAft>
                <a:spcPts val="300"/>
              </a:spcAft>
            </a:pPr>
            <a:r>
              <a:rPr lang="en-US" sz="1800" b="0"/>
              <a:t>Sharing personal items such as toothbrushes or razors (less common)</a:t>
            </a:r>
          </a:p>
        </p:txBody>
      </p:sp>
      <p:cxnSp>
        <p:nvCxnSpPr>
          <p:cNvPr id="9" name="Straight Connector 8">
            <a:extLst>
              <a:ext uri="{FF2B5EF4-FFF2-40B4-BE49-F238E27FC236}">
                <a16:creationId xmlns:a16="http://schemas.microsoft.com/office/drawing/2014/main" id="{99F79EA7-A5F0-A79A-4E8A-BFB2D96197F6}"/>
              </a:ext>
            </a:extLst>
          </p:cNvPr>
          <p:cNvCxnSpPr>
            <a:cxnSpLocks/>
          </p:cNvCxnSpPr>
          <p:nvPr/>
        </p:nvCxnSpPr>
        <p:spPr>
          <a:xfrm>
            <a:off x="4560915" y="1351961"/>
            <a:ext cx="0" cy="505992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2573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3EAF19-54FD-D778-DB02-9BC3B59B9F48}"/>
              </a:ext>
            </a:extLst>
          </p:cNvPr>
          <p:cNvPicPr>
            <a:picLocks noChangeAspect="1"/>
          </p:cNvPicPr>
          <p:nvPr/>
        </p:nvPicPr>
        <p:blipFill>
          <a:blip r:embed="rId3"/>
          <a:stretch>
            <a:fillRect/>
          </a:stretch>
        </p:blipFill>
        <p:spPr>
          <a:xfrm>
            <a:off x="486383" y="906246"/>
            <a:ext cx="8117732" cy="5627474"/>
          </a:xfrm>
          <a:prstGeom prst="rect">
            <a:avLst/>
          </a:prstGeom>
        </p:spPr>
      </p:pic>
      <p:sp>
        <p:nvSpPr>
          <p:cNvPr id="2" name="Title 1">
            <a:extLst>
              <a:ext uri="{FF2B5EF4-FFF2-40B4-BE49-F238E27FC236}">
                <a16:creationId xmlns:a16="http://schemas.microsoft.com/office/drawing/2014/main" id="{F72B074A-2AD9-1693-DEFD-FD9BBB03A484}"/>
              </a:ext>
            </a:extLst>
          </p:cNvPr>
          <p:cNvSpPr>
            <a:spLocks noGrp="1"/>
          </p:cNvSpPr>
          <p:nvPr>
            <p:ph type="title"/>
          </p:nvPr>
        </p:nvSpPr>
        <p:spPr>
          <a:xfrm>
            <a:off x="191193" y="490873"/>
            <a:ext cx="8761614" cy="548640"/>
          </a:xfrm>
        </p:spPr>
        <p:txBody>
          <a:bodyPr/>
          <a:lstStyle/>
          <a:p>
            <a:pPr algn="ctr"/>
            <a:r>
              <a:rPr lang="en-US" sz="2400"/>
              <a:t>Completing the Subsequent Report Package in NCEDSS</a:t>
            </a:r>
          </a:p>
        </p:txBody>
      </p:sp>
      <p:sp>
        <p:nvSpPr>
          <p:cNvPr id="6" name="Speech Bubble: Rectangle with Corners Rounded 5">
            <a:extLst>
              <a:ext uri="{FF2B5EF4-FFF2-40B4-BE49-F238E27FC236}">
                <a16:creationId xmlns:a16="http://schemas.microsoft.com/office/drawing/2014/main" id="{B7FBF19C-AA41-F623-95E0-F403E2D042AF}"/>
              </a:ext>
            </a:extLst>
          </p:cNvPr>
          <p:cNvSpPr/>
          <p:nvPr/>
        </p:nvSpPr>
        <p:spPr>
          <a:xfrm>
            <a:off x="3478536" y="2651353"/>
            <a:ext cx="1849984" cy="1157437"/>
          </a:xfrm>
          <a:prstGeom prst="wedgeRoundRectCallout">
            <a:avLst>
              <a:gd name="adj1" fmla="val -84491"/>
              <a:gd name="adj2" fmla="val -3518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Step 3: </a:t>
            </a:r>
            <a:r>
              <a:rPr lang="en-US" sz="1000"/>
              <a:t>Answer the questions listed in the report package. In this instance, the person is a previous probable chronic that can now be confirmed</a:t>
            </a:r>
          </a:p>
        </p:txBody>
      </p:sp>
      <p:sp>
        <p:nvSpPr>
          <p:cNvPr id="5" name="Speech Bubble: Rectangle with Corners Rounded 4">
            <a:extLst>
              <a:ext uri="{FF2B5EF4-FFF2-40B4-BE49-F238E27FC236}">
                <a16:creationId xmlns:a16="http://schemas.microsoft.com/office/drawing/2014/main" id="{01A4F902-B83A-E426-6CF7-C876FFFC07A4}"/>
              </a:ext>
            </a:extLst>
          </p:cNvPr>
          <p:cNvSpPr/>
          <p:nvPr/>
        </p:nvSpPr>
        <p:spPr>
          <a:xfrm>
            <a:off x="1951294" y="5955044"/>
            <a:ext cx="1312336" cy="493246"/>
          </a:xfrm>
          <a:prstGeom prst="wedgeRoundRectCallout">
            <a:avLst>
              <a:gd name="adj1" fmla="val -137337"/>
              <a:gd name="adj2" fmla="val 2322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Step 4: </a:t>
            </a:r>
            <a:r>
              <a:rPr lang="en-US" sz="1000"/>
              <a:t>Save and assign to the state</a:t>
            </a:r>
          </a:p>
        </p:txBody>
      </p:sp>
      <p:sp>
        <p:nvSpPr>
          <p:cNvPr id="8" name="Speech Bubble: Rectangle with Corners Rounded 7">
            <a:extLst>
              <a:ext uri="{FF2B5EF4-FFF2-40B4-BE49-F238E27FC236}">
                <a16:creationId xmlns:a16="http://schemas.microsoft.com/office/drawing/2014/main" id="{D7C5124F-37F1-D1CC-95F1-029D4744E22E}"/>
              </a:ext>
            </a:extLst>
          </p:cNvPr>
          <p:cNvSpPr/>
          <p:nvPr/>
        </p:nvSpPr>
        <p:spPr>
          <a:xfrm>
            <a:off x="3758525" y="4042776"/>
            <a:ext cx="2022843" cy="782896"/>
          </a:xfrm>
          <a:prstGeom prst="wedgeRoundRectCallout">
            <a:avLst>
              <a:gd name="adj1" fmla="val -139496"/>
              <a:gd name="adj2" fmla="val 262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For females of childbearing age (14-50 years) the pregnancy question </a:t>
            </a:r>
            <a:r>
              <a:rPr lang="en-US" sz="1000" b="1" u="sng"/>
              <a:t>must be </a:t>
            </a:r>
            <a:r>
              <a:rPr lang="en-US" sz="1000" b="1"/>
              <a:t>completed. </a:t>
            </a:r>
          </a:p>
        </p:txBody>
      </p:sp>
    </p:spTree>
    <p:extLst>
      <p:ext uri="{BB962C8B-B14F-4D97-AF65-F5344CB8AC3E}">
        <p14:creationId xmlns:p14="http://schemas.microsoft.com/office/powerpoint/2010/main" val="265208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2EECEE-FB93-D1F8-378C-B1DBFFF825C9}"/>
              </a:ext>
            </a:extLst>
          </p:cNvPr>
          <p:cNvPicPr>
            <a:picLocks noChangeAspect="1"/>
          </p:cNvPicPr>
          <p:nvPr/>
        </p:nvPicPr>
        <p:blipFill>
          <a:blip r:embed="rId3"/>
          <a:srcRect l="516" r="774" b="22960"/>
          <a:stretch/>
        </p:blipFill>
        <p:spPr>
          <a:xfrm>
            <a:off x="228599" y="4773731"/>
            <a:ext cx="8686800" cy="1467984"/>
          </a:xfrm>
          <a:prstGeom prst="rect">
            <a:avLst/>
          </a:prstGeom>
        </p:spPr>
      </p:pic>
      <p:sp>
        <p:nvSpPr>
          <p:cNvPr id="15" name="Speech Bubble: Rectangle with Corners Rounded 14">
            <a:extLst>
              <a:ext uri="{FF2B5EF4-FFF2-40B4-BE49-F238E27FC236}">
                <a16:creationId xmlns:a16="http://schemas.microsoft.com/office/drawing/2014/main" id="{582E1B0F-BE2C-9A62-C119-7468325637BA}"/>
              </a:ext>
            </a:extLst>
          </p:cNvPr>
          <p:cNvSpPr/>
          <p:nvPr/>
        </p:nvSpPr>
        <p:spPr>
          <a:xfrm>
            <a:off x="4083626" y="3423088"/>
            <a:ext cx="3048693" cy="1205345"/>
          </a:xfrm>
          <a:prstGeom prst="wedgeRoundRectCallout">
            <a:avLst>
              <a:gd name="adj1" fmla="val -140669"/>
              <a:gd name="adj2" fmla="val 13146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76FFBB9-37B6-23BF-15AA-76A63DD1DE7D}"/>
              </a:ext>
            </a:extLst>
          </p:cNvPr>
          <p:cNvPicPr>
            <a:picLocks noChangeAspect="1"/>
          </p:cNvPicPr>
          <p:nvPr/>
        </p:nvPicPr>
        <p:blipFill>
          <a:blip r:embed="rId4"/>
          <a:stretch>
            <a:fillRect/>
          </a:stretch>
        </p:blipFill>
        <p:spPr>
          <a:xfrm>
            <a:off x="228599" y="1437468"/>
            <a:ext cx="8686800" cy="1843914"/>
          </a:xfrm>
          <a:prstGeom prst="rect">
            <a:avLst/>
          </a:prstGeom>
        </p:spPr>
      </p:pic>
      <p:sp>
        <p:nvSpPr>
          <p:cNvPr id="14" name="Speech Bubble: Rectangle with Corners Rounded 13">
            <a:extLst>
              <a:ext uri="{FF2B5EF4-FFF2-40B4-BE49-F238E27FC236}">
                <a16:creationId xmlns:a16="http://schemas.microsoft.com/office/drawing/2014/main" id="{C5B456A2-3494-DA9A-EA61-B20626930B28}"/>
              </a:ext>
            </a:extLst>
          </p:cNvPr>
          <p:cNvSpPr/>
          <p:nvPr/>
        </p:nvSpPr>
        <p:spPr>
          <a:xfrm>
            <a:off x="4083626" y="3426680"/>
            <a:ext cx="3048693" cy="1205345"/>
          </a:xfrm>
          <a:prstGeom prst="wedgeRoundRectCallout">
            <a:avLst>
              <a:gd name="adj1" fmla="val -139033"/>
              <a:gd name="adj2" fmla="val -1371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Chronological listing of subsequent reports should roughly match up to lab dates</a:t>
            </a:r>
          </a:p>
        </p:txBody>
      </p:sp>
      <p:sp>
        <p:nvSpPr>
          <p:cNvPr id="2" name="Title 1">
            <a:extLst>
              <a:ext uri="{FF2B5EF4-FFF2-40B4-BE49-F238E27FC236}">
                <a16:creationId xmlns:a16="http://schemas.microsoft.com/office/drawing/2014/main" id="{F72B074A-2AD9-1693-DEFD-FD9BBB03A484}"/>
              </a:ext>
            </a:extLst>
          </p:cNvPr>
          <p:cNvSpPr>
            <a:spLocks noGrp="1"/>
          </p:cNvSpPr>
          <p:nvPr>
            <p:ph type="title"/>
          </p:nvPr>
        </p:nvSpPr>
        <p:spPr>
          <a:xfrm>
            <a:off x="592885" y="508705"/>
            <a:ext cx="7958229" cy="548640"/>
          </a:xfrm>
        </p:spPr>
        <p:txBody>
          <a:bodyPr/>
          <a:lstStyle/>
          <a:p>
            <a:pPr algn="ctr"/>
            <a:r>
              <a:rPr lang="en-US" sz="2800"/>
              <a:t>Completing the Subsequent Report Package in NCEDSS</a:t>
            </a:r>
          </a:p>
        </p:txBody>
      </p:sp>
    </p:spTree>
    <p:extLst>
      <p:ext uri="{BB962C8B-B14F-4D97-AF65-F5344CB8AC3E}">
        <p14:creationId xmlns:p14="http://schemas.microsoft.com/office/powerpoint/2010/main" val="1182462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gnifying glass and question mark">
            <a:extLst>
              <a:ext uri="{FF2B5EF4-FFF2-40B4-BE49-F238E27FC236}">
                <a16:creationId xmlns:a16="http://schemas.microsoft.com/office/drawing/2014/main" id="{AD171ABE-D323-11B7-FF4B-4CF1233D6F6A}"/>
              </a:ext>
            </a:extLst>
          </p:cNvPr>
          <p:cNvPicPr>
            <a:picLocks noChangeAspect="1"/>
          </p:cNvPicPr>
          <p:nvPr/>
        </p:nvPicPr>
        <p:blipFill>
          <a:blip r:embed="rId2"/>
          <a:stretch>
            <a:fillRect/>
          </a:stretch>
        </p:blipFill>
        <p:spPr>
          <a:xfrm>
            <a:off x="754601" y="1167203"/>
            <a:ext cx="8012097" cy="4523592"/>
          </a:xfrm>
          <a:prstGeom prst="rect">
            <a:avLst/>
          </a:prstGeom>
        </p:spPr>
      </p:pic>
      <p:sp>
        <p:nvSpPr>
          <p:cNvPr id="4" name="TextBox 3">
            <a:extLst>
              <a:ext uri="{FF2B5EF4-FFF2-40B4-BE49-F238E27FC236}">
                <a16:creationId xmlns:a16="http://schemas.microsoft.com/office/drawing/2014/main" id="{23A18064-DC60-BA58-7E76-F7786A1973F3}"/>
              </a:ext>
            </a:extLst>
          </p:cNvPr>
          <p:cNvSpPr txBox="1"/>
          <p:nvPr/>
        </p:nvSpPr>
        <p:spPr>
          <a:xfrm>
            <a:off x="3012858" y="233040"/>
            <a:ext cx="460751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cs typeface="Arial"/>
              </a:rPr>
              <a:t>Questions?</a:t>
            </a:r>
          </a:p>
        </p:txBody>
      </p:sp>
    </p:spTree>
    <p:extLst>
      <p:ext uri="{BB962C8B-B14F-4D97-AF65-F5344CB8AC3E}">
        <p14:creationId xmlns:p14="http://schemas.microsoft.com/office/powerpoint/2010/main" val="276891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6C3C-7326-7163-99E0-1231C4DB707A}"/>
              </a:ext>
            </a:extLst>
          </p:cNvPr>
          <p:cNvSpPr>
            <a:spLocks noGrp="1"/>
          </p:cNvSpPr>
          <p:nvPr>
            <p:ph type="body" sz="quarter" idx="10"/>
          </p:nvPr>
        </p:nvSpPr>
        <p:spPr>
          <a:xfrm>
            <a:off x="3012731" y="2417213"/>
            <a:ext cx="5774267" cy="2020824"/>
          </a:xfrm>
        </p:spPr>
        <p:txBody>
          <a:bodyPr lIns="91440" tIns="45720" rIns="91440" bIns="45720" anchor="ctr">
            <a:noAutofit/>
          </a:bodyPr>
          <a:lstStyle/>
          <a:p>
            <a:r>
              <a:rPr lang="en-US">
                <a:latin typeface="Arial"/>
                <a:cs typeface="Arial"/>
              </a:rPr>
              <a:t>Contact Information:</a:t>
            </a:r>
          </a:p>
          <a:p>
            <a:r>
              <a:rPr lang="en-US" sz="2800" b="0">
                <a:solidFill>
                  <a:srgbClr val="1F497D"/>
                </a:solidFill>
                <a:latin typeface="Arial"/>
                <a:cs typeface="Arial"/>
                <a:hlinkClick r:id="rId2">
                  <a:extLst>
                    <a:ext uri="{A12FA001-AC4F-418D-AE19-62706E023703}">
                      <ahyp:hlinkClr xmlns:ahyp="http://schemas.microsoft.com/office/drawing/2018/hyperlinkcolor" val="tx"/>
                    </a:ext>
                  </a:extLst>
                </a:hlinkClick>
              </a:rPr>
              <a:t>dianne.brewer@dhhs.nc.gov</a:t>
            </a:r>
            <a:endParaRPr lang="en-US" sz="2800">
              <a:latin typeface="Arial"/>
              <a:cs typeface="Arial"/>
            </a:endParaRPr>
          </a:p>
          <a:p>
            <a:r>
              <a:rPr lang="en-US" sz="2800" b="0">
                <a:latin typeface="Arial"/>
                <a:cs typeface="Arial"/>
              </a:rPr>
              <a:t>Office: (984) 236-1474</a:t>
            </a:r>
            <a:endParaRPr lang="en-US" sz="2800">
              <a:latin typeface="Arial"/>
              <a:cs typeface="Arial"/>
            </a:endParaRPr>
          </a:p>
          <a:p>
            <a:r>
              <a:rPr lang="en-US" sz="2800" b="0" u="sng">
                <a:solidFill>
                  <a:srgbClr val="156082"/>
                </a:solidFill>
                <a:latin typeface="Arial"/>
                <a:cs typeface="Arial"/>
                <a:hlinkClick r:id="rId3">
                  <a:extLst>
                    <a:ext uri="{A12FA001-AC4F-418D-AE19-62706E023703}">
                      <ahyp:hlinkClr xmlns:ahyp="http://schemas.microsoft.com/office/drawing/2018/hyperlinkcolor" val="tx"/>
                    </a:ext>
                  </a:extLst>
                </a:hlinkClick>
              </a:rPr>
              <a:t>Joshua.R.Moore@dhhs.nc.gov</a:t>
            </a:r>
            <a:endParaRPr lang="en-US" sz="2800">
              <a:latin typeface="Arial"/>
              <a:cs typeface="Arial"/>
            </a:endParaRPr>
          </a:p>
          <a:p>
            <a:endParaRPr lang="en-US" sz="2800"/>
          </a:p>
        </p:txBody>
      </p:sp>
    </p:spTree>
    <p:extLst>
      <p:ext uri="{BB962C8B-B14F-4D97-AF65-F5344CB8AC3E}">
        <p14:creationId xmlns:p14="http://schemas.microsoft.com/office/powerpoint/2010/main" val="243034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EF45-BFF8-61D0-392A-241A86AE7976}"/>
              </a:ext>
            </a:extLst>
          </p:cNvPr>
          <p:cNvSpPr>
            <a:spLocks noGrp="1"/>
          </p:cNvSpPr>
          <p:nvPr>
            <p:ph type="title"/>
          </p:nvPr>
        </p:nvSpPr>
        <p:spPr>
          <a:xfrm>
            <a:off x="674369" y="518759"/>
            <a:ext cx="7843267" cy="548640"/>
          </a:xfrm>
        </p:spPr>
        <p:txBody>
          <a:bodyPr/>
          <a:lstStyle/>
          <a:p>
            <a:pPr algn="ctr"/>
            <a:r>
              <a:rPr lang="en-US"/>
              <a:t>HBV Test Types and Interpretation</a:t>
            </a:r>
          </a:p>
        </p:txBody>
      </p:sp>
      <p:sp>
        <p:nvSpPr>
          <p:cNvPr id="3" name="Text Placeholder 2">
            <a:extLst>
              <a:ext uri="{FF2B5EF4-FFF2-40B4-BE49-F238E27FC236}">
                <a16:creationId xmlns:a16="http://schemas.microsoft.com/office/drawing/2014/main" id="{2E94369A-DEFD-DDF0-7821-AF4486315F65}"/>
              </a:ext>
            </a:extLst>
          </p:cNvPr>
          <p:cNvSpPr>
            <a:spLocks noGrp="1"/>
          </p:cNvSpPr>
          <p:nvPr>
            <p:ph type="body" sz="quarter" idx="11"/>
          </p:nvPr>
        </p:nvSpPr>
        <p:spPr>
          <a:xfrm>
            <a:off x="475754" y="6527800"/>
            <a:ext cx="7992005" cy="330200"/>
          </a:xfrm>
        </p:spPr>
        <p:txBody>
          <a:bodyPr/>
          <a:lstStyle/>
          <a:p>
            <a:pPr algn="ctr"/>
            <a:r>
              <a:rPr lang="en-US" b="0"/>
              <a:t>Reference: https://www.hepatitisb.uw.edu/go/screening-diagnosis/diagnosis-hbv/core-concept/all#hbv-tests</a:t>
            </a:r>
          </a:p>
        </p:txBody>
      </p:sp>
      <p:sp>
        <p:nvSpPr>
          <p:cNvPr id="4" name="Content Placeholder 3">
            <a:extLst>
              <a:ext uri="{FF2B5EF4-FFF2-40B4-BE49-F238E27FC236}">
                <a16:creationId xmlns:a16="http://schemas.microsoft.com/office/drawing/2014/main" id="{6EB98DF1-9DE1-A1C2-6647-72DB62FF8BAB}"/>
              </a:ext>
            </a:extLst>
          </p:cNvPr>
          <p:cNvSpPr>
            <a:spLocks noGrp="1"/>
          </p:cNvSpPr>
          <p:nvPr>
            <p:ph sz="quarter" idx="14"/>
          </p:nvPr>
        </p:nvSpPr>
        <p:spPr>
          <a:xfrm>
            <a:off x="116378" y="1069565"/>
            <a:ext cx="8911244" cy="4902890"/>
          </a:xfrm>
        </p:spPr>
        <p:txBody>
          <a:bodyPr lIns="91440" tIns="45720" rIns="91440" bIns="45720" anchor="t"/>
          <a:lstStyle/>
          <a:p>
            <a:pPr algn="l"/>
            <a:r>
              <a:rPr lang="en-US" sz="2000" b="0">
                <a:latin typeface="Arial"/>
                <a:cs typeface="Arial"/>
              </a:rPr>
              <a:t>A range of serological tests are utilized to diagnose HBV infection and determine whether a person lacks immunity to HBV</a:t>
            </a:r>
          </a:p>
          <a:p>
            <a:pPr algn="l"/>
            <a:r>
              <a:rPr lang="en-US" sz="1800">
                <a:latin typeface="Arial"/>
                <a:cs typeface="Arial"/>
              </a:rPr>
              <a:t>HBV Tests Types: </a:t>
            </a:r>
            <a:r>
              <a:rPr lang="en-US" sz="1800" u="sng">
                <a:latin typeface="Arial"/>
                <a:cs typeface="Arial"/>
              </a:rPr>
              <a:t>(Highlighted tests are included in the case definition</a:t>
            </a:r>
            <a:r>
              <a:rPr lang="en-US" sz="1800" b="0">
                <a:latin typeface="Arial"/>
                <a:cs typeface="Arial"/>
              </a:rPr>
              <a:t>)</a:t>
            </a:r>
          </a:p>
          <a:p>
            <a:pPr marL="342900" indent="-342900" algn="l">
              <a:buFont typeface="Arial" panose="020B0604020202020204" pitchFamily="34" charset="0"/>
              <a:buChar char="•"/>
            </a:pPr>
            <a:r>
              <a:rPr lang="en-US" sz="1800">
                <a:highlight>
                  <a:srgbClr val="00FFFF"/>
                </a:highlight>
                <a:latin typeface="Arial"/>
                <a:cs typeface="Arial"/>
              </a:rPr>
              <a:t>Hepatitis B Surface Antigen (HBsAg):</a:t>
            </a:r>
            <a:r>
              <a:rPr lang="en-US" sz="1800">
                <a:solidFill>
                  <a:srgbClr val="C00000"/>
                </a:solidFill>
                <a:highlight>
                  <a:srgbClr val="00FFFF"/>
                </a:highlight>
                <a:latin typeface="Arial"/>
                <a:cs typeface="Arial"/>
              </a:rPr>
              <a:t> </a:t>
            </a:r>
            <a:r>
              <a:rPr lang="en-US" sz="1800" b="0">
                <a:latin typeface="Arial"/>
                <a:cs typeface="Arial"/>
              </a:rPr>
              <a:t>Detection indicates active infection, except in the case of recent vaccination</a:t>
            </a:r>
          </a:p>
          <a:p>
            <a:pPr marL="342900" indent="-342900" algn="l">
              <a:buFont typeface="Arial" panose="020B0604020202020204" pitchFamily="34" charset="0"/>
              <a:buChar char="•"/>
            </a:pPr>
            <a:r>
              <a:rPr lang="en-US" sz="1800">
                <a:highlight>
                  <a:srgbClr val="00FFFF"/>
                </a:highlight>
                <a:latin typeface="Arial"/>
                <a:cs typeface="Arial"/>
              </a:rPr>
              <a:t>Hepatitis B e Antigen (</a:t>
            </a:r>
            <a:r>
              <a:rPr lang="en-US" sz="1800" err="1">
                <a:highlight>
                  <a:srgbClr val="00FFFF"/>
                </a:highlight>
                <a:latin typeface="Arial"/>
                <a:cs typeface="Arial"/>
              </a:rPr>
              <a:t>HBeAg</a:t>
            </a:r>
            <a:r>
              <a:rPr lang="en-US" sz="1800">
                <a:highlight>
                  <a:srgbClr val="00FFFF"/>
                </a:highlight>
                <a:latin typeface="Arial"/>
                <a:cs typeface="Arial"/>
              </a:rPr>
              <a:t>):</a:t>
            </a:r>
            <a:r>
              <a:rPr lang="en-US" sz="1800">
                <a:solidFill>
                  <a:srgbClr val="C00000"/>
                </a:solidFill>
                <a:latin typeface="Arial"/>
                <a:cs typeface="Arial"/>
              </a:rPr>
              <a:t> </a:t>
            </a:r>
            <a:r>
              <a:rPr lang="en-US" sz="1800" b="0">
                <a:latin typeface="Arial"/>
                <a:cs typeface="Arial"/>
              </a:rPr>
              <a:t>Detection indicates active infection and is typically associated with elevated HBV DNA levels and high infectivity</a:t>
            </a:r>
            <a:endParaRPr lang="en-US" sz="1800">
              <a:solidFill>
                <a:srgbClr val="C00000"/>
              </a:solidFill>
              <a:cs typeface="Arial"/>
            </a:endParaRPr>
          </a:p>
          <a:p>
            <a:pPr marL="342900" indent="-342900" algn="l">
              <a:buFont typeface="Arial" panose="020B0604020202020204" pitchFamily="34" charset="0"/>
              <a:buChar char="•"/>
            </a:pPr>
            <a:r>
              <a:rPr lang="en-US" sz="1800">
                <a:highlight>
                  <a:srgbClr val="00FFFF"/>
                </a:highlight>
                <a:latin typeface="Arial"/>
                <a:cs typeface="Arial"/>
              </a:rPr>
              <a:t>Hepatitis B DNA:</a:t>
            </a:r>
            <a:r>
              <a:rPr lang="en-US" sz="1800">
                <a:solidFill>
                  <a:srgbClr val="C00000"/>
                </a:solidFill>
                <a:latin typeface="Arial"/>
                <a:cs typeface="Arial"/>
              </a:rPr>
              <a:t> </a:t>
            </a:r>
            <a:r>
              <a:rPr lang="en-US" sz="1800" b="0">
                <a:latin typeface="Arial"/>
                <a:cs typeface="Arial"/>
              </a:rPr>
              <a:t>Detection indicates an active infection</a:t>
            </a:r>
            <a:endParaRPr lang="en-US" sz="1800">
              <a:solidFill>
                <a:srgbClr val="C00000"/>
              </a:solidFill>
              <a:cs typeface="Arial"/>
            </a:endParaRPr>
          </a:p>
          <a:p>
            <a:pPr marL="342900" indent="-342900" algn="l">
              <a:buFont typeface="Arial" panose="020B0604020202020204" pitchFamily="34" charset="0"/>
              <a:buChar char="•"/>
            </a:pPr>
            <a:r>
              <a:rPr lang="en-US" sz="1800">
                <a:highlight>
                  <a:srgbClr val="00FFFF"/>
                </a:highlight>
                <a:latin typeface="Arial"/>
                <a:cs typeface="Arial"/>
              </a:rPr>
              <a:t>IgM antibody to Hepatitis B Core Antigen (IgM anti-HBc):</a:t>
            </a:r>
            <a:r>
              <a:rPr lang="en-US" sz="1800">
                <a:solidFill>
                  <a:srgbClr val="C00000"/>
                </a:solidFill>
                <a:latin typeface="Arial"/>
                <a:cs typeface="Arial"/>
              </a:rPr>
              <a:t> </a:t>
            </a:r>
            <a:r>
              <a:rPr lang="en-US" sz="1800" b="0">
                <a:latin typeface="Arial"/>
                <a:cs typeface="Arial"/>
              </a:rPr>
              <a:t>Detection indicates acute infection within the previous 6 months </a:t>
            </a:r>
          </a:p>
          <a:p>
            <a:pPr marL="342900" indent="-342900" algn="l">
              <a:buFont typeface="Arial" panose="020B0604020202020204" pitchFamily="34" charset="0"/>
              <a:buChar char="•"/>
            </a:pPr>
            <a:r>
              <a:rPr lang="en-US" sz="1800">
                <a:highlight>
                  <a:srgbClr val="00FFFF"/>
                </a:highlight>
                <a:latin typeface="Arial"/>
                <a:cs typeface="Arial"/>
              </a:rPr>
              <a:t>Total Antibody to Hepatitis B Core Antigen (Total anti-HBc):</a:t>
            </a:r>
            <a:r>
              <a:rPr lang="en-US" sz="1800" b="0">
                <a:latin typeface="Arial"/>
                <a:cs typeface="Arial"/>
              </a:rPr>
              <a:t>Detection indicates past exposure or current infection. Total anti-HBc includes the IgM and IgG anti-HBc and is not detected following immunization. Negative total anti-HBc can assist in ruling out hepatitis B infection. </a:t>
            </a:r>
          </a:p>
          <a:p>
            <a:pPr marL="342900" indent="-342900" algn="l">
              <a:buFont typeface="Arial" panose="020B0604020202020204" pitchFamily="34" charset="0"/>
              <a:buChar char="•"/>
            </a:pPr>
            <a:r>
              <a:rPr lang="en-US" sz="1800" b="0">
                <a:latin typeface="Arial"/>
                <a:cs typeface="Arial"/>
              </a:rPr>
              <a:t>Hepatitis B Surface Antibody: Detection indicates immunity either through recovery from natural infection or HBV vaccination</a:t>
            </a:r>
          </a:p>
          <a:p>
            <a:pPr marL="342900" indent="-342900" algn="l">
              <a:buFont typeface="Arial" panose="020B0604020202020204" pitchFamily="34" charset="0"/>
              <a:buChar char="•"/>
            </a:pPr>
            <a:r>
              <a:rPr lang="en-US" sz="1800" b="0">
                <a:latin typeface="Arial"/>
                <a:cs typeface="Arial"/>
              </a:rPr>
              <a:t>Antibody to Hepatitis B e Antigen (anti-</a:t>
            </a:r>
            <a:r>
              <a:rPr lang="en-US" sz="1800" b="0" err="1">
                <a:latin typeface="Arial"/>
                <a:cs typeface="Arial"/>
              </a:rPr>
              <a:t>HBe</a:t>
            </a:r>
            <a:r>
              <a:rPr lang="en-US" sz="1800" b="0">
                <a:latin typeface="Arial"/>
                <a:cs typeface="Arial"/>
              </a:rPr>
              <a:t>): Detection indicates a favorable immune response to HBV infection</a:t>
            </a:r>
          </a:p>
        </p:txBody>
      </p:sp>
    </p:spTree>
    <p:extLst>
      <p:ext uri="{BB962C8B-B14F-4D97-AF65-F5344CB8AC3E}">
        <p14:creationId xmlns:p14="http://schemas.microsoft.com/office/powerpoint/2010/main" val="203683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DD49893-C75F-7283-BA4A-DCC0E2CD7EB1}"/>
              </a:ext>
            </a:extLst>
          </p:cNvPr>
          <p:cNvGrpSpPr/>
          <p:nvPr/>
        </p:nvGrpSpPr>
        <p:grpSpPr>
          <a:xfrm>
            <a:off x="4390629" y="1653463"/>
            <a:ext cx="4699319" cy="3876377"/>
            <a:chOff x="4444681" y="1588189"/>
            <a:chExt cx="4699319" cy="3876377"/>
          </a:xfrm>
        </p:grpSpPr>
        <p:pic>
          <p:nvPicPr>
            <p:cNvPr id="8" name="Picture 7">
              <a:extLst>
                <a:ext uri="{FF2B5EF4-FFF2-40B4-BE49-F238E27FC236}">
                  <a16:creationId xmlns:a16="http://schemas.microsoft.com/office/drawing/2014/main" id="{4B6C4A7E-C0AF-0551-354B-3D38CABF7C38}"/>
                </a:ext>
              </a:extLst>
            </p:cNvPr>
            <p:cNvPicPr>
              <a:picLocks noChangeAspect="1"/>
            </p:cNvPicPr>
            <p:nvPr/>
          </p:nvPicPr>
          <p:blipFill rotWithShape="1">
            <a:blip r:embed="rId3"/>
            <a:srcRect b="13139"/>
            <a:stretch/>
          </p:blipFill>
          <p:spPr>
            <a:xfrm>
              <a:off x="4444681" y="1588189"/>
              <a:ext cx="4699319" cy="3641538"/>
            </a:xfrm>
            <a:prstGeom prst="rect">
              <a:avLst/>
            </a:prstGeom>
          </p:spPr>
        </p:pic>
        <p:pic>
          <p:nvPicPr>
            <p:cNvPr id="11" name="Picture 10">
              <a:extLst>
                <a:ext uri="{FF2B5EF4-FFF2-40B4-BE49-F238E27FC236}">
                  <a16:creationId xmlns:a16="http://schemas.microsoft.com/office/drawing/2014/main" id="{348EFBA4-4247-B683-2049-ADA68742B5AF}"/>
                </a:ext>
              </a:extLst>
            </p:cNvPr>
            <p:cNvPicPr>
              <a:picLocks noChangeAspect="1"/>
            </p:cNvPicPr>
            <p:nvPr/>
          </p:nvPicPr>
          <p:blipFill rotWithShape="1">
            <a:blip r:embed="rId3"/>
            <a:srcRect t="92958"/>
            <a:stretch/>
          </p:blipFill>
          <p:spPr>
            <a:xfrm>
              <a:off x="4444681" y="5169356"/>
              <a:ext cx="4699319" cy="295210"/>
            </a:xfrm>
            <a:prstGeom prst="rect">
              <a:avLst/>
            </a:prstGeom>
          </p:spPr>
        </p:pic>
      </p:grpSp>
      <p:sp>
        <p:nvSpPr>
          <p:cNvPr id="2" name="Title 1">
            <a:extLst>
              <a:ext uri="{FF2B5EF4-FFF2-40B4-BE49-F238E27FC236}">
                <a16:creationId xmlns:a16="http://schemas.microsoft.com/office/drawing/2014/main" id="{591A0400-F6F1-3813-DC60-8DC6ABFD6223}"/>
              </a:ext>
            </a:extLst>
          </p:cNvPr>
          <p:cNvSpPr>
            <a:spLocks noGrp="1"/>
          </p:cNvSpPr>
          <p:nvPr>
            <p:ph type="title"/>
          </p:nvPr>
        </p:nvSpPr>
        <p:spPr>
          <a:xfrm>
            <a:off x="650366" y="494224"/>
            <a:ext cx="7843267" cy="548640"/>
          </a:xfrm>
        </p:spPr>
        <p:txBody>
          <a:bodyPr/>
          <a:lstStyle/>
          <a:p>
            <a:pPr algn="ctr"/>
            <a:r>
              <a:rPr lang="en-US"/>
              <a:t>Acute Hepatitis B</a:t>
            </a:r>
          </a:p>
        </p:txBody>
      </p:sp>
      <p:sp>
        <p:nvSpPr>
          <p:cNvPr id="3" name="Text Placeholder 2">
            <a:extLst>
              <a:ext uri="{FF2B5EF4-FFF2-40B4-BE49-F238E27FC236}">
                <a16:creationId xmlns:a16="http://schemas.microsoft.com/office/drawing/2014/main" id="{9817F588-DECD-3FF3-FA27-09E2B46FB8A8}"/>
              </a:ext>
            </a:extLst>
          </p:cNvPr>
          <p:cNvSpPr>
            <a:spLocks noGrp="1"/>
          </p:cNvSpPr>
          <p:nvPr>
            <p:ph type="body" sz="quarter" idx="11"/>
          </p:nvPr>
        </p:nvSpPr>
        <p:spPr>
          <a:xfrm>
            <a:off x="209933" y="6490364"/>
            <a:ext cx="8832345" cy="330200"/>
          </a:xfrm>
        </p:spPr>
        <p:txBody>
          <a:bodyPr/>
          <a:lstStyle/>
          <a:p>
            <a:pPr algn="ctr"/>
            <a:r>
              <a:rPr lang="en-US" sz="900" b="0"/>
              <a:t>Source: </a:t>
            </a:r>
            <a:r>
              <a:rPr lang="en-US" sz="900" b="0">
                <a:hlinkClick r:id="rId4"/>
              </a:rPr>
              <a:t>https://epi.dph.ncdhhs.gov/cd/stds/figures/2022-Hep-Annual-Report_Final.pdf</a:t>
            </a:r>
            <a:r>
              <a:rPr lang="en-US" sz="900" b="0"/>
              <a:t> https://www.hhs.gov/hepatitis/learn-about-viral-hepatitis/hepatitis-b-basics/index.html </a:t>
            </a:r>
          </a:p>
        </p:txBody>
      </p:sp>
      <p:sp>
        <p:nvSpPr>
          <p:cNvPr id="4" name="Content Placeholder 3">
            <a:extLst>
              <a:ext uri="{FF2B5EF4-FFF2-40B4-BE49-F238E27FC236}">
                <a16:creationId xmlns:a16="http://schemas.microsoft.com/office/drawing/2014/main" id="{F7DC4017-0901-AF20-C0DF-030210CAE169}"/>
              </a:ext>
            </a:extLst>
          </p:cNvPr>
          <p:cNvSpPr>
            <a:spLocks noGrp="1"/>
          </p:cNvSpPr>
          <p:nvPr>
            <p:ph sz="quarter" idx="14"/>
          </p:nvPr>
        </p:nvSpPr>
        <p:spPr>
          <a:xfrm>
            <a:off x="105295" y="1051978"/>
            <a:ext cx="4386493" cy="5097814"/>
          </a:xfrm>
        </p:spPr>
        <p:txBody>
          <a:bodyPr/>
          <a:lstStyle/>
          <a:p>
            <a:pPr algn="l"/>
            <a:r>
              <a:rPr lang="en-US" sz="1800"/>
              <a:t>Persons with acute HBV infection can have mild or no symptoms. </a:t>
            </a:r>
            <a:r>
              <a:rPr lang="en-US" sz="1800" b="0"/>
              <a:t>When present, symptoms typically occur 90 days after exposure (range 60-150 days)</a:t>
            </a:r>
          </a:p>
          <a:p>
            <a:pPr algn="l"/>
            <a:r>
              <a:rPr lang="en-US" sz="1800"/>
              <a:t>Notable Signs/Symptoms:</a:t>
            </a:r>
          </a:p>
          <a:p>
            <a:pPr algn="l"/>
            <a:endParaRPr lang="en-US" sz="1800"/>
          </a:p>
          <a:p>
            <a:pPr algn="l"/>
            <a:endParaRPr lang="en-US" sz="1800"/>
          </a:p>
          <a:p>
            <a:pPr algn="l"/>
            <a:endParaRPr lang="en-US" sz="1800"/>
          </a:p>
          <a:p>
            <a:pPr algn="l"/>
            <a:endParaRPr lang="en-US" sz="1800"/>
          </a:p>
          <a:p>
            <a:pPr algn="l">
              <a:spcBef>
                <a:spcPts val="1200"/>
              </a:spcBef>
            </a:pPr>
            <a:r>
              <a:rPr lang="en-US" sz="1800"/>
              <a:t>Acute Hepatitis B in NC in 2022:</a:t>
            </a:r>
          </a:p>
          <a:p>
            <a:pPr marL="285750" indent="-285750" algn="l">
              <a:spcBef>
                <a:spcPts val="600"/>
              </a:spcBef>
              <a:spcAft>
                <a:spcPts val="300"/>
              </a:spcAft>
              <a:buFont typeface="Arial" panose="020B0604020202020204" pitchFamily="34" charset="0"/>
              <a:buChar char="•"/>
            </a:pPr>
            <a:r>
              <a:rPr lang="en-US" sz="1800" b="0"/>
              <a:t>Nearly half (47%) of reported cases were between 40 to 54 years old</a:t>
            </a:r>
          </a:p>
          <a:p>
            <a:pPr marL="285750" indent="-285750" algn="l">
              <a:spcBef>
                <a:spcPts val="600"/>
              </a:spcBef>
              <a:spcAft>
                <a:spcPts val="300"/>
              </a:spcAft>
              <a:buFont typeface="Arial" panose="020B0604020202020204" pitchFamily="34" charset="0"/>
              <a:buChar char="•"/>
            </a:pPr>
            <a:r>
              <a:rPr lang="en-US" sz="1800" b="0"/>
              <a:t>Two-thirds (65%) were among men</a:t>
            </a:r>
          </a:p>
          <a:p>
            <a:pPr marL="285750" indent="-285750" algn="l">
              <a:spcBef>
                <a:spcPts val="600"/>
              </a:spcBef>
              <a:spcAft>
                <a:spcPts val="300"/>
              </a:spcAft>
              <a:buFont typeface="Arial" panose="020B0604020202020204" pitchFamily="34" charset="0"/>
              <a:buChar char="•"/>
            </a:pPr>
            <a:r>
              <a:rPr lang="en-US" sz="1800" b="0"/>
              <a:t>One-quarter (27%) of cases reported injection drug use as a risk factor</a:t>
            </a:r>
          </a:p>
        </p:txBody>
      </p:sp>
      <p:sp>
        <p:nvSpPr>
          <p:cNvPr id="9" name="TextBox 8">
            <a:extLst>
              <a:ext uri="{FF2B5EF4-FFF2-40B4-BE49-F238E27FC236}">
                <a16:creationId xmlns:a16="http://schemas.microsoft.com/office/drawing/2014/main" id="{ACFB5E47-C1E4-F8B2-D588-4536E3A56CA4}"/>
              </a:ext>
            </a:extLst>
          </p:cNvPr>
          <p:cNvSpPr txBox="1"/>
          <p:nvPr/>
        </p:nvSpPr>
        <p:spPr>
          <a:xfrm>
            <a:off x="4748025" y="1051978"/>
            <a:ext cx="4139738" cy="707886"/>
          </a:xfrm>
          <a:prstGeom prst="rect">
            <a:avLst/>
          </a:prstGeom>
          <a:noFill/>
        </p:spPr>
        <p:txBody>
          <a:bodyPr wrap="square" rtlCol="0">
            <a:spAutoFit/>
          </a:bodyPr>
          <a:lstStyle/>
          <a:p>
            <a:pPr algn="ctr"/>
            <a:r>
              <a:rPr lang="en-US" sz="2000" b="1"/>
              <a:t>Typical serologic course of acute hepatitis B to recovery</a:t>
            </a:r>
          </a:p>
        </p:txBody>
      </p:sp>
      <p:sp>
        <p:nvSpPr>
          <p:cNvPr id="10" name="TextBox 9">
            <a:extLst>
              <a:ext uri="{FF2B5EF4-FFF2-40B4-BE49-F238E27FC236}">
                <a16:creationId xmlns:a16="http://schemas.microsoft.com/office/drawing/2014/main" id="{5CBE8281-7A38-0211-49D5-53F5228A0E78}"/>
              </a:ext>
            </a:extLst>
          </p:cNvPr>
          <p:cNvSpPr txBox="1"/>
          <p:nvPr/>
        </p:nvSpPr>
        <p:spPr>
          <a:xfrm>
            <a:off x="4401901" y="5551023"/>
            <a:ext cx="4699319" cy="461665"/>
          </a:xfrm>
          <a:prstGeom prst="rect">
            <a:avLst/>
          </a:prstGeom>
          <a:noFill/>
        </p:spPr>
        <p:txBody>
          <a:bodyPr wrap="square" rtlCol="0">
            <a:spAutoFit/>
          </a:bodyPr>
          <a:lstStyle/>
          <a:p>
            <a:pPr algn="ctr"/>
            <a:r>
              <a:rPr lang="en-US" sz="1200"/>
              <a:t>Additional Resources: CDC’s Hepatitis B Serology Training Seminar: https://www.youtube.com/watch?v=21eVTf0otUw</a:t>
            </a:r>
          </a:p>
        </p:txBody>
      </p:sp>
      <p:sp>
        <p:nvSpPr>
          <p:cNvPr id="13" name="Content Placeholder 3">
            <a:extLst>
              <a:ext uri="{FF2B5EF4-FFF2-40B4-BE49-F238E27FC236}">
                <a16:creationId xmlns:a16="http://schemas.microsoft.com/office/drawing/2014/main" id="{FA38FA34-87CD-CD1F-1048-C637D496C12E}"/>
              </a:ext>
            </a:extLst>
          </p:cNvPr>
          <p:cNvSpPr txBox="1">
            <a:spLocks/>
          </p:cNvSpPr>
          <p:nvPr/>
        </p:nvSpPr>
        <p:spPr>
          <a:xfrm>
            <a:off x="134442" y="2444910"/>
            <a:ext cx="4386493" cy="1466833"/>
          </a:xfrm>
          <a:prstGeom prst="rect">
            <a:avLst/>
          </a:prstGeom>
        </p:spPr>
        <p:txBody>
          <a:bodyPr numCol="2"/>
          <a:lstStyle>
            <a:lvl1pPr marL="0" indent="0" algn="ctr" defTabSz="685800" rtl="0" eaLnBrk="1" latinLnBrk="0" hangingPunct="1">
              <a:lnSpc>
                <a:spcPct val="90000"/>
              </a:lnSpc>
              <a:spcBef>
                <a:spcPts val="750"/>
              </a:spcBef>
              <a:buFont typeface="Arial" panose="020B0604020202020204" pitchFamily="34" charset="0"/>
              <a:buNone/>
              <a:defRPr sz="21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gn="l">
              <a:spcBef>
                <a:spcPts val="0"/>
              </a:spcBef>
              <a:spcAft>
                <a:spcPts val="300"/>
              </a:spcAft>
              <a:buFont typeface="Arial" panose="020B0604020202020204" pitchFamily="34" charset="0"/>
              <a:buChar char="•"/>
            </a:pPr>
            <a:r>
              <a:rPr lang="en-US" sz="1800" b="0"/>
              <a:t>Abdominal pain</a:t>
            </a:r>
          </a:p>
          <a:p>
            <a:pPr marL="285750" indent="-285750" algn="l">
              <a:spcBef>
                <a:spcPts val="0"/>
              </a:spcBef>
              <a:spcAft>
                <a:spcPts val="300"/>
              </a:spcAft>
              <a:buFont typeface="Arial" panose="020B0604020202020204" pitchFamily="34" charset="0"/>
              <a:buChar char="•"/>
            </a:pPr>
            <a:r>
              <a:rPr lang="en-US" sz="1800" b="0"/>
              <a:t>Nausea and/or vomiting</a:t>
            </a:r>
          </a:p>
          <a:p>
            <a:pPr marL="285750" indent="-285750" algn="l">
              <a:spcBef>
                <a:spcPts val="0"/>
              </a:spcBef>
              <a:spcAft>
                <a:spcPts val="300"/>
              </a:spcAft>
              <a:buFont typeface="Arial" panose="020B0604020202020204" pitchFamily="34" charset="0"/>
              <a:buChar char="•"/>
            </a:pPr>
            <a:r>
              <a:rPr lang="en-US" sz="1800" b="0"/>
              <a:t>Fatigue</a:t>
            </a:r>
          </a:p>
          <a:p>
            <a:pPr marL="285750" indent="-285750" algn="l">
              <a:spcBef>
                <a:spcPts val="0"/>
              </a:spcBef>
              <a:spcAft>
                <a:spcPts val="300"/>
              </a:spcAft>
              <a:buFont typeface="Arial" panose="020B0604020202020204" pitchFamily="34" charset="0"/>
              <a:buChar char="•"/>
            </a:pPr>
            <a:r>
              <a:rPr lang="en-US" sz="1800" b="0"/>
              <a:t>Fever</a:t>
            </a:r>
          </a:p>
          <a:p>
            <a:pPr marL="285750" indent="-285750" algn="l">
              <a:spcBef>
                <a:spcPts val="0"/>
              </a:spcBef>
              <a:spcAft>
                <a:spcPts val="300"/>
              </a:spcAft>
              <a:buFont typeface="Arial" panose="020B0604020202020204" pitchFamily="34" charset="0"/>
              <a:buChar char="•"/>
            </a:pPr>
            <a:endParaRPr lang="en-US" sz="1800" b="0"/>
          </a:p>
          <a:p>
            <a:pPr marL="285750" indent="-285750" algn="l">
              <a:spcBef>
                <a:spcPts val="0"/>
              </a:spcBef>
              <a:spcAft>
                <a:spcPts val="300"/>
              </a:spcAft>
              <a:buFont typeface="Arial" panose="020B0604020202020204" pitchFamily="34" charset="0"/>
              <a:buChar char="•"/>
            </a:pPr>
            <a:r>
              <a:rPr lang="en-US" sz="1800" b="0"/>
              <a:t>Dark urine</a:t>
            </a:r>
          </a:p>
          <a:p>
            <a:pPr marL="285750" indent="-285750" algn="l">
              <a:spcBef>
                <a:spcPts val="0"/>
              </a:spcBef>
              <a:spcAft>
                <a:spcPts val="300"/>
              </a:spcAft>
              <a:buFont typeface="Arial" panose="020B0604020202020204" pitchFamily="34" charset="0"/>
              <a:buChar char="•"/>
            </a:pPr>
            <a:r>
              <a:rPr lang="en-US" sz="1800" b="0"/>
              <a:t>Jaundice</a:t>
            </a:r>
          </a:p>
          <a:p>
            <a:pPr marL="285750" indent="-285750" algn="l">
              <a:spcBef>
                <a:spcPts val="0"/>
              </a:spcBef>
              <a:spcAft>
                <a:spcPts val="300"/>
              </a:spcAft>
              <a:buFont typeface="Arial" panose="020B0604020202020204" pitchFamily="34" charset="0"/>
              <a:buChar char="•"/>
            </a:pPr>
            <a:r>
              <a:rPr lang="en-US" sz="1800" b="0"/>
              <a:t>Joint pain</a:t>
            </a:r>
          </a:p>
          <a:p>
            <a:pPr marL="285750" indent="-285750" algn="l">
              <a:spcBef>
                <a:spcPts val="0"/>
              </a:spcBef>
              <a:spcAft>
                <a:spcPts val="300"/>
              </a:spcAft>
              <a:buFont typeface="Arial" panose="020B0604020202020204" pitchFamily="34" charset="0"/>
              <a:buChar char="•"/>
            </a:pPr>
            <a:r>
              <a:rPr lang="en-US" sz="1800" b="0"/>
              <a:t>Loss of appetite</a:t>
            </a:r>
          </a:p>
          <a:p>
            <a:pPr algn="l"/>
            <a:endParaRPr lang="en-US" sz="2000" b="0"/>
          </a:p>
        </p:txBody>
      </p:sp>
    </p:spTree>
    <p:extLst>
      <p:ext uri="{BB962C8B-B14F-4D97-AF65-F5344CB8AC3E}">
        <p14:creationId xmlns:p14="http://schemas.microsoft.com/office/powerpoint/2010/main" val="395699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D7780CC-6327-B6C2-2303-736E4DC12EE5}"/>
              </a:ext>
            </a:extLst>
          </p:cNvPr>
          <p:cNvPicPr>
            <a:picLocks noChangeAspect="1"/>
          </p:cNvPicPr>
          <p:nvPr/>
        </p:nvPicPr>
        <p:blipFill>
          <a:blip r:embed="rId3"/>
          <a:stretch>
            <a:fillRect/>
          </a:stretch>
        </p:blipFill>
        <p:spPr>
          <a:xfrm>
            <a:off x="4403427" y="1785461"/>
            <a:ext cx="4735032" cy="3882044"/>
          </a:xfrm>
          <a:prstGeom prst="rect">
            <a:avLst/>
          </a:prstGeom>
        </p:spPr>
      </p:pic>
      <p:sp>
        <p:nvSpPr>
          <p:cNvPr id="2" name="Title 1">
            <a:extLst>
              <a:ext uri="{FF2B5EF4-FFF2-40B4-BE49-F238E27FC236}">
                <a16:creationId xmlns:a16="http://schemas.microsoft.com/office/drawing/2014/main" id="{591A0400-F6F1-3813-DC60-8DC6ABFD6223}"/>
              </a:ext>
            </a:extLst>
          </p:cNvPr>
          <p:cNvSpPr>
            <a:spLocks noGrp="1"/>
          </p:cNvSpPr>
          <p:nvPr>
            <p:ph type="title"/>
          </p:nvPr>
        </p:nvSpPr>
        <p:spPr>
          <a:xfrm>
            <a:off x="650366" y="510670"/>
            <a:ext cx="7843267" cy="548640"/>
          </a:xfrm>
        </p:spPr>
        <p:txBody>
          <a:bodyPr/>
          <a:lstStyle/>
          <a:p>
            <a:pPr algn="ctr"/>
            <a:r>
              <a:rPr lang="en-US"/>
              <a:t>Chronic Hepatitis B</a:t>
            </a:r>
          </a:p>
        </p:txBody>
      </p:sp>
      <p:sp>
        <p:nvSpPr>
          <p:cNvPr id="3" name="Text Placeholder 2">
            <a:extLst>
              <a:ext uri="{FF2B5EF4-FFF2-40B4-BE49-F238E27FC236}">
                <a16:creationId xmlns:a16="http://schemas.microsoft.com/office/drawing/2014/main" id="{9817F588-DECD-3FF3-FA27-09E2B46FB8A8}"/>
              </a:ext>
            </a:extLst>
          </p:cNvPr>
          <p:cNvSpPr>
            <a:spLocks noGrp="1"/>
          </p:cNvSpPr>
          <p:nvPr>
            <p:ph type="body" sz="quarter" idx="11"/>
          </p:nvPr>
        </p:nvSpPr>
        <p:spPr>
          <a:xfrm>
            <a:off x="209933" y="6506990"/>
            <a:ext cx="8832345" cy="330200"/>
          </a:xfrm>
        </p:spPr>
        <p:txBody>
          <a:bodyPr/>
          <a:lstStyle/>
          <a:p>
            <a:pPr algn="ctr"/>
            <a:r>
              <a:rPr lang="en-US" sz="900" b="0"/>
              <a:t>Source: </a:t>
            </a:r>
            <a:r>
              <a:rPr lang="en-US" sz="900" b="0">
                <a:hlinkClick r:id="rId4"/>
              </a:rPr>
              <a:t>https://epi.dph.ncdhhs.gov/cd/stds/figures/2022-Hep-Annual-Report_Final.pdf</a:t>
            </a:r>
            <a:r>
              <a:rPr lang="en-US" sz="900" b="0"/>
              <a:t> https://www.hhs.gov/hepatitis/learn-about-viral-hepatitis/hepatitis-b-basics/index.html </a:t>
            </a:r>
          </a:p>
        </p:txBody>
      </p:sp>
      <p:sp>
        <p:nvSpPr>
          <p:cNvPr id="4" name="Content Placeholder 3">
            <a:extLst>
              <a:ext uri="{FF2B5EF4-FFF2-40B4-BE49-F238E27FC236}">
                <a16:creationId xmlns:a16="http://schemas.microsoft.com/office/drawing/2014/main" id="{F7DC4017-0901-AF20-C0DF-030210CAE169}"/>
              </a:ext>
            </a:extLst>
          </p:cNvPr>
          <p:cNvSpPr>
            <a:spLocks noGrp="1"/>
          </p:cNvSpPr>
          <p:nvPr>
            <p:ph sz="quarter" idx="14"/>
          </p:nvPr>
        </p:nvSpPr>
        <p:spPr>
          <a:xfrm>
            <a:off x="105295" y="1046433"/>
            <a:ext cx="4386493" cy="5097814"/>
          </a:xfrm>
        </p:spPr>
        <p:txBody>
          <a:bodyPr/>
          <a:lstStyle/>
          <a:p>
            <a:pPr algn="l"/>
            <a:r>
              <a:rPr lang="en-US" sz="1800" b="0"/>
              <a:t>Around 5-10% of persons infected with HBV develop a lifelong chronic infection. </a:t>
            </a:r>
          </a:p>
          <a:p>
            <a:pPr marL="285750" indent="-285750" algn="l">
              <a:spcBef>
                <a:spcPts val="600"/>
              </a:spcBef>
              <a:spcAft>
                <a:spcPts val="600"/>
              </a:spcAft>
              <a:buFont typeface="Arial" panose="020B0604020202020204" pitchFamily="34" charset="0"/>
              <a:buChar char="•"/>
            </a:pPr>
            <a:r>
              <a:rPr lang="en-US" sz="1800" b="0"/>
              <a:t>Many people infected with HBV do not experience symptoms and therefore may not know they are infected</a:t>
            </a:r>
          </a:p>
          <a:p>
            <a:pPr marL="285750" indent="-285750" algn="l">
              <a:spcBef>
                <a:spcPts val="600"/>
              </a:spcBef>
              <a:spcAft>
                <a:spcPts val="600"/>
              </a:spcAft>
              <a:buFont typeface="Arial" panose="020B0604020202020204" pitchFamily="34" charset="0"/>
              <a:buChar char="•"/>
            </a:pPr>
            <a:r>
              <a:rPr lang="en-US" sz="1800" b="0"/>
              <a:t>Untreated chronic hepatitis B can cause serious health complications, including liver damage, cirrhosis, liver cancer, and even death</a:t>
            </a:r>
          </a:p>
          <a:p>
            <a:pPr algn="l">
              <a:spcAft>
                <a:spcPts val="300"/>
              </a:spcAft>
            </a:pPr>
            <a:r>
              <a:rPr lang="en-US" sz="1800"/>
              <a:t>Chronic Hepatitis B in NC in 2022:</a:t>
            </a:r>
          </a:p>
          <a:p>
            <a:pPr marL="285750" indent="-285750" algn="l">
              <a:spcBef>
                <a:spcPts val="0"/>
              </a:spcBef>
              <a:spcAft>
                <a:spcPts val="600"/>
              </a:spcAft>
              <a:buFont typeface="Arial" panose="020B0604020202020204" pitchFamily="34" charset="0"/>
              <a:buChar char="•"/>
            </a:pPr>
            <a:r>
              <a:rPr lang="en-US" sz="1800" b="0"/>
              <a:t>Men accounted for 60% of reported cases</a:t>
            </a:r>
          </a:p>
          <a:p>
            <a:pPr marL="285750" indent="-285750" algn="l">
              <a:spcBef>
                <a:spcPts val="0"/>
              </a:spcBef>
              <a:spcAft>
                <a:spcPts val="600"/>
              </a:spcAft>
              <a:buFont typeface="Arial" panose="020B0604020202020204" pitchFamily="34" charset="0"/>
              <a:buChar char="•"/>
            </a:pPr>
            <a:r>
              <a:rPr lang="en-US" sz="1800" b="0"/>
              <a:t>Two-thirds (67%) of cases reported were among persons 40 years and older</a:t>
            </a:r>
          </a:p>
          <a:p>
            <a:pPr marL="285750" indent="-285750" algn="l">
              <a:spcBef>
                <a:spcPts val="0"/>
              </a:spcBef>
              <a:spcAft>
                <a:spcPts val="600"/>
              </a:spcAft>
              <a:buFont typeface="Arial" panose="020B0604020202020204" pitchFamily="34" charset="0"/>
              <a:buChar char="•"/>
            </a:pPr>
            <a:r>
              <a:rPr lang="en-US" sz="1800" b="0"/>
              <a:t>Asian and Pacific Islanders accounted for nearly one-quarter (23%) of reported cases</a:t>
            </a:r>
          </a:p>
        </p:txBody>
      </p:sp>
      <p:sp>
        <p:nvSpPr>
          <p:cNvPr id="9" name="TextBox 8">
            <a:extLst>
              <a:ext uri="{FF2B5EF4-FFF2-40B4-BE49-F238E27FC236}">
                <a16:creationId xmlns:a16="http://schemas.microsoft.com/office/drawing/2014/main" id="{ACFB5E47-C1E4-F8B2-D588-4536E3A56CA4}"/>
              </a:ext>
            </a:extLst>
          </p:cNvPr>
          <p:cNvSpPr txBox="1"/>
          <p:nvPr/>
        </p:nvSpPr>
        <p:spPr>
          <a:xfrm>
            <a:off x="4577542" y="1085227"/>
            <a:ext cx="4466705" cy="707886"/>
          </a:xfrm>
          <a:prstGeom prst="rect">
            <a:avLst/>
          </a:prstGeom>
          <a:noFill/>
        </p:spPr>
        <p:txBody>
          <a:bodyPr wrap="square" rtlCol="0">
            <a:spAutoFit/>
          </a:bodyPr>
          <a:lstStyle/>
          <a:p>
            <a:pPr algn="ctr"/>
            <a:r>
              <a:rPr lang="en-US" sz="2000" b="1"/>
              <a:t>Typical serologic course of the progression to chronic hepatitis B</a:t>
            </a:r>
          </a:p>
        </p:txBody>
      </p:sp>
      <p:sp>
        <p:nvSpPr>
          <p:cNvPr id="10" name="TextBox 9">
            <a:extLst>
              <a:ext uri="{FF2B5EF4-FFF2-40B4-BE49-F238E27FC236}">
                <a16:creationId xmlns:a16="http://schemas.microsoft.com/office/drawing/2014/main" id="{5CBE8281-7A38-0211-49D5-53F5228A0E78}"/>
              </a:ext>
            </a:extLst>
          </p:cNvPr>
          <p:cNvSpPr txBox="1"/>
          <p:nvPr/>
        </p:nvSpPr>
        <p:spPr>
          <a:xfrm>
            <a:off x="4468235" y="5736490"/>
            <a:ext cx="4699319" cy="461665"/>
          </a:xfrm>
          <a:prstGeom prst="rect">
            <a:avLst/>
          </a:prstGeom>
          <a:noFill/>
        </p:spPr>
        <p:txBody>
          <a:bodyPr wrap="square" rtlCol="0">
            <a:spAutoFit/>
          </a:bodyPr>
          <a:lstStyle/>
          <a:p>
            <a:pPr algn="ctr"/>
            <a:r>
              <a:rPr lang="en-US" sz="1200"/>
              <a:t>Additional Resources: CDC’s Hepatitis B Serology Training Seminar: https://www.youtube.com/watch?v=21eVTf0otUw</a:t>
            </a:r>
          </a:p>
        </p:txBody>
      </p:sp>
    </p:spTree>
    <p:extLst>
      <p:ext uri="{BB962C8B-B14F-4D97-AF65-F5344CB8AC3E}">
        <p14:creationId xmlns:p14="http://schemas.microsoft.com/office/powerpoint/2010/main" val="93464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F513-0453-F332-7783-7BBB84031523}"/>
              </a:ext>
            </a:extLst>
          </p:cNvPr>
          <p:cNvSpPr>
            <a:spLocks noGrp="1"/>
          </p:cNvSpPr>
          <p:nvPr>
            <p:ph type="title"/>
          </p:nvPr>
        </p:nvSpPr>
        <p:spPr>
          <a:xfrm>
            <a:off x="1118252" y="657345"/>
            <a:ext cx="7809976" cy="537543"/>
          </a:xfrm>
        </p:spPr>
        <p:txBody>
          <a:bodyPr lIns="91440" tIns="45720" rIns="91440" bIns="45720" anchor="t">
            <a:noAutofit/>
          </a:bodyPr>
          <a:lstStyle/>
          <a:p>
            <a:pPr>
              <a:lnSpc>
                <a:spcPct val="100000"/>
              </a:lnSpc>
              <a:spcBef>
                <a:spcPts val="1200"/>
              </a:spcBef>
            </a:pPr>
            <a:r>
              <a:rPr lang="en-US" sz="2800">
                <a:latin typeface="Arial"/>
                <a:cs typeface="Arial"/>
              </a:rPr>
              <a:t>Hepatitis B, Acute 2024 Case Definition</a:t>
            </a:r>
            <a:r>
              <a:rPr lang="en-US" sz="2400">
                <a:latin typeface="Arial"/>
                <a:cs typeface="Arial"/>
              </a:rPr>
              <a:t> </a:t>
            </a:r>
            <a:endParaRPr lang="en-US" sz="2400" b="0">
              <a:cs typeface="Arial"/>
            </a:endParaRPr>
          </a:p>
          <a:p>
            <a:endParaRPr lang="en-US"/>
          </a:p>
        </p:txBody>
      </p:sp>
      <p:sp>
        <p:nvSpPr>
          <p:cNvPr id="3" name="Text Placeholder 2">
            <a:extLst>
              <a:ext uri="{FF2B5EF4-FFF2-40B4-BE49-F238E27FC236}">
                <a16:creationId xmlns:a16="http://schemas.microsoft.com/office/drawing/2014/main" id="{B8E5A9AD-942E-99DB-8D85-D21123387FAF}"/>
              </a:ext>
            </a:extLst>
          </p:cNvPr>
          <p:cNvSpPr>
            <a:spLocks noGrp="1"/>
          </p:cNvSpPr>
          <p:nvPr>
            <p:ph type="body" sz="quarter" idx="10"/>
          </p:nvPr>
        </p:nvSpPr>
        <p:spPr>
          <a:xfrm>
            <a:off x="184767" y="1447800"/>
            <a:ext cx="8753860" cy="5538811"/>
          </a:xfrm>
        </p:spPr>
        <p:txBody>
          <a:bodyPr lIns="91440" tIns="45720" rIns="91440" bIns="45720" anchor="t">
            <a:noAutofit/>
          </a:bodyPr>
          <a:lstStyle/>
          <a:p>
            <a:pPr marL="0" indent="0">
              <a:buNone/>
            </a:pPr>
            <a:r>
              <a:rPr lang="en-US" sz="2400" u="sng">
                <a:latin typeface="Arial"/>
                <a:cs typeface="Arial"/>
              </a:rPr>
              <a:t>Clinical Description </a:t>
            </a:r>
            <a:endParaRPr lang="en-US" sz="2400" u="sng"/>
          </a:p>
          <a:p>
            <a:pPr algn="just"/>
            <a:r>
              <a:rPr lang="en-US" sz="1800" b="0">
                <a:latin typeface="Arial"/>
                <a:cs typeface="Arial"/>
              </a:rPr>
              <a:t>I</a:t>
            </a:r>
            <a:r>
              <a:rPr lang="en-US" sz="2000" b="0">
                <a:latin typeface="Arial"/>
                <a:cs typeface="Arial"/>
              </a:rPr>
              <a:t>n the absence of a more likely, alternative diagnosis*, acute onset or new detection of at least one of the following:  </a:t>
            </a:r>
            <a:endParaRPr lang="en-US" sz="2000">
              <a:latin typeface="Arial"/>
              <a:cs typeface="Arial"/>
            </a:endParaRPr>
          </a:p>
          <a:p>
            <a:pPr algn="just"/>
            <a:r>
              <a:rPr lang="en-US" sz="2000" b="0">
                <a:latin typeface="Arial"/>
                <a:cs typeface="Arial"/>
              </a:rPr>
              <a:t>Jaundice, </a:t>
            </a:r>
            <a:endParaRPr lang="en-US" sz="2000">
              <a:latin typeface="Arial"/>
              <a:cs typeface="Arial"/>
            </a:endParaRPr>
          </a:p>
          <a:p>
            <a:pPr algn="just"/>
            <a:r>
              <a:rPr lang="en-US" sz="2000" b="0">
                <a:latin typeface="Arial"/>
                <a:cs typeface="Arial"/>
              </a:rPr>
              <a:t>Total bilirubin &gt; 3.0mg/dL, or  </a:t>
            </a:r>
            <a:endParaRPr lang="en-US" sz="2000">
              <a:latin typeface="Arial"/>
              <a:cs typeface="Arial"/>
            </a:endParaRPr>
          </a:p>
          <a:p>
            <a:pPr algn="just"/>
            <a:r>
              <a:rPr lang="en-US" sz="2000" b="0">
                <a:latin typeface="Arial"/>
                <a:cs typeface="Arial"/>
              </a:rPr>
              <a:t>Elevated serum alanine aminotransferase (ALT) levels &gt; 200 IU/L. </a:t>
            </a:r>
            <a:endParaRPr lang="en-US" sz="2000">
              <a:latin typeface="Arial"/>
              <a:cs typeface="Arial"/>
            </a:endParaRPr>
          </a:p>
          <a:p>
            <a:pPr algn="just"/>
            <a:endParaRPr lang="en-US" sz="2000" b="0">
              <a:latin typeface="Arial"/>
              <a:cs typeface="Arial"/>
            </a:endParaRPr>
          </a:p>
          <a:p>
            <a:pPr marL="0" indent="0" algn="just">
              <a:buNone/>
            </a:pPr>
            <a:r>
              <a:rPr lang="en-US" sz="2000" b="0">
                <a:latin typeface="Arial"/>
                <a:cs typeface="Arial"/>
              </a:rPr>
              <a:t>* Alternative diagnoses may include evidence of acute liver disease due to other causes or advanced liver disease due to hepatitis B reactivation (see section VIB), pre-existing chronic HBV infection, other causes including alcohol exposure, other viral hepatitis, hemochromatosis, or conditions known to produce false positives of hepatitis B surface antigen, etc.</a:t>
            </a:r>
            <a:endParaRPr lang="en-US" sz="2000">
              <a:cs typeface="Arial"/>
            </a:endParaRPr>
          </a:p>
          <a:p>
            <a:pPr algn="just"/>
            <a:endParaRPr lang="en-US" sz="2000"/>
          </a:p>
          <a:p>
            <a:pPr algn="just"/>
            <a:endParaRPr lang="en-US" sz="1800"/>
          </a:p>
          <a:p>
            <a:endParaRPr lang="en-US" sz="1400">
              <a:latin typeface="Arial"/>
              <a:cs typeface="Arial"/>
            </a:endParaRPr>
          </a:p>
          <a:p>
            <a:endParaRPr lang="en-US"/>
          </a:p>
          <a:p>
            <a:endParaRPr lang="en-US"/>
          </a:p>
        </p:txBody>
      </p:sp>
      <p:sp>
        <p:nvSpPr>
          <p:cNvPr id="4" name="Text Placeholder 3">
            <a:extLst>
              <a:ext uri="{FF2B5EF4-FFF2-40B4-BE49-F238E27FC236}">
                <a16:creationId xmlns:a16="http://schemas.microsoft.com/office/drawing/2014/main" id="{736396BD-6CC9-BE32-A4AC-FB6F5609EC28}"/>
              </a:ext>
            </a:extLst>
          </p:cNvPr>
          <p:cNvSpPr>
            <a:spLocks noGrp="1"/>
          </p:cNvSpPr>
          <p:nvPr>
            <p:ph type="body" sz="quarter" idx="11"/>
          </p:nvPr>
        </p:nvSpPr>
        <p:spPr>
          <a:xfrm>
            <a:off x="189374" y="6531632"/>
            <a:ext cx="7992005" cy="330200"/>
          </a:xfrm>
        </p:spPr>
        <p:txBody>
          <a:bodyPr lIns="91440" tIns="45720" rIns="91440" bIns="45720" anchor="b">
            <a:noAutofit/>
          </a:bodyPr>
          <a:lstStyle/>
          <a:p>
            <a:r>
              <a:rPr lang="en-US">
                <a:latin typeface="Arial"/>
                <a:cs typeface="Arial"/>
              </a:rPr>
              <a:t>Source: </a:t>
            </a:r>
            <a:r>
              <a:rPr lang="en-US" b="0">
                <a:latin typeface="Arial"/>
                <a:cs typeface="Arial"/>
              </a:rPr>
              <a:t>https://ndc.services.cdc.gov/case-definitions/hepatitis-b-acute-and-chronic-2024/</a:t>
            </a:r>
            <a:endParaRPr lang="en-US"/>
          </a:p>
        </p:txBody>
      </p:sp>
    </p:spTree>
    <p:extLst>
      <p:ext uri="{BB962C8B-B14F-4D97-AF65-F5344CB8AC3E}">
        <p14:creationId xmlns:p14="http://schemas.microsoft.com/office/powerpoint/2010/main" val="196106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F60F-432D-DA56-7431-F056A91F2125}"/>
              </a:ext>
            </a:extLst>
          </p:cNvPr>
          <p:cNvSpPr>
            <a:spLocks noGrp="1"/>
          </p:cNvSpPr>
          <p:nvPr>
            <p:ph type="title"/>
          </p:nvPr>
        </p:nvSpPr>
        <p:spPr>
          <a:xfrm>
            <a:off x="996185" y="513083"/>
            <a:ext cx="7843267" cy="548640"/>
          </a:xfrm>
        </p:spPr>
        <p:txBody>
          <a:bodyPr lIns="91440" tIns="45720" rIns="91440" bIns="45720" anchor="t">
            <a:noAutofit/>
          </a:bodyPr>
          <a:lstStyle/>
          <a:p>
            <a:r>
              <a:rPr lang="en-US" sz="2800">
                <a:latin typeface="Arial"/>
                <a:cs typeface="Arial"/>
              </a:rPr>
              <a:t>Hepatitis B, Acute 2024 Case Definition </a:t>
            </a:r>
            <a:endParaRPr lang="en-US" sz="2800" b="0">
              <a:latin typeface="Arial"/>
              <a:cs typeface="Arial"/>
            </a:endParaRPr>
          </a:p>
          <a:p>
            <a:endParaRPr lang="en-US"/>
          </a:p>
        </p:txBody>
      </p:sp>
      <p:sp>
        <p:nvSpPr>
          <p:cNvPr id="3" name="Text Placeholder 2">
            <a:extLst>
              <a:ext uri="{FF2B5EF4-FFF2-40B4-BE49-F238E27FC236}">
                <a16:creationId xmlns:a16="http://schemas.microsoft.com/office/drawing/2014/main" id="{6F766E72-5B96-CB8D-682A-ECBA626F6DBC}"/>
              </a:ext>
            </a:extLst>
          </p:cNvPr>
          <p:cNvSpPr>
            <a:spLocks noGrp="1"/>
          </p:cNvSpPr>
          <p:nvPr>
            <p:ph type="body" sz="quarter" idx="10"/>
          </p:nvPr>
        </p:nvSpPr>
        <p:spPr>
          <a:xfrm>
            <a:off x="262446" y="1070499"/>
            <a:ext cx="8742763" cy="5583199"/>
          </a:xfrm>
        </p:spPr>
        <p:txBody>
          <a:bodyPr lIns="91440" tIns="45720" rIns="91440" bIns="45720" anchor="t">
            <a:noAutofit/>
          </a:bodyPr>
          <a:lstStyle/>
          <a:p>
            <a:pPr marL="0" indent="0" algn="just">
              <a:buNone/>
            </a:pPr>
            <a:r>
              <a:rPr lang="en-US" sz="2400" u="sng">
                <a:latin typeface="Arial"/>
                <a:cs typeface="Arial"/>
              </a:rPr>
              <a:t>Laboratory Criteria for Diagnosis</a:t>
            </a:r>
            <a:endParaRPr lang="en-US" sz="2400" u="sng"/>
          </a:p>
          <a:p>
            <a:pPr marL="0" indent="0">
              <a:buNone/>
            </a:pPr>
            <a:r>
              <a:rPr lang="en-US" sz="2000" u="sng">
                <a:latin typeface="Arial"/>
                <a:cs typeface="Arial"/>
              </a:rPr>
              <a:t>Tier 1 </a:t>
            </a:r>
            <a:endParaRPr lang="en-US" sz="2000">
              <a:cs typeface="Arial"/>
            </a:endParaRPr>
          </a:p>
          <a:p>
            <a:r>
              <a:rPr lang="en-US" sz="1800" b="0">
                <a:latin typeface="Arial"/>
                <a:cs typeface="Arial"/>
              </a:rPr>
              <a:t>Detection of HBsAg </a:t>
            </a:r>
            <a:r>
              <a:rPr lang="en-US" sz="1800">
                <a:latin typeface="Arial"/>
                <a:cs typeface="Arial"/>
              </a:rPr>
              <a:t>AND</a:t>
            </a:r>
            <a:r>
              <a:rPr lang="en-US" sz="1800" b="0">
                <a:latin typeface="Arial"/>
                <a:cs typeface="Arial"/>
              </a:rPr>
              <a:t> Detection of IgM anti-HBc </a:t>
            </a:r>
            <a:r>
              <a:rPr lang="en-US" sz="1800">
                <a:latin typeface="Arial"/>
                <a:cs typeface="Arial"/>
              </a:rPr>
              <a:t>OR</a:t>
            </a:r>
            <a:r>
              <a:rPr lang="en-US" sz="1800" b="0">
                <a:latin typeface="Arial"/>
                <a:cs typeface="Arial"/>
              </a:rPr>
              <a:t>            </a:t>
            </a:r>
            <a:endParaRPr lang="en-US" sz="1800">
              <a:cs typeface="Arial"/>
            </a:endParaRPr>
          </a:p>
          <a:p>
            <a:r>
              <a:rPr lang="en-US" sz="1800" b="0">
                <a:latin typeface="Arial"/>
                <a:cs typeface="Arial"/>
              </a:rPr>
              <a:t>Detection of </a:t>
            </a:r>
            <a:r>
              <a:rPr lang="en-US" sz="1800" b="0" err="1">
                <a:latin typeface="Arial"/>
                <a:cs typeface="Arial"/>
              </a:rPr>
              <a:t>HBeAg</a:t>
            </a:r>
            <a:r>
              <a:rPr lang="en-US" sz="1800" b="0">
                <a:latin typeface="Arial"/>
                <a:cs typeface="Arial"/>
              </a:rPr>
              <a:t> </a:t>
            </a:r>
            <a:r>
              <a:rPr lang="en-US" sz="1800">
                <a:latin typeface="Arial"/>
                <a:cs typeface="Arial"/>
              </a:rPr>
              <a:t>AND</a:t>
            </a:r>
            <a:r>
              <a:rPr lang="en-US" sz="1800" b="0">
                <a:latin typeface="Arial"/>
                <a:cs typeface="Arial"/>
              </a:rPr>
              <a:t> Detection of IgM anti-HBc </a:t>
            </a:r>
            <a:r>
              <a:rPr lang="en-US" sz="1800">
                <a:latin typeface="Arial"/>
                <a:cs typeface="Arial"/>
              </a:rPr>
              <a:t>OR</a:t>
            </a:r>
            <a:r>
              <a:rPr lang="en-US" sz="1800" b="0">
                <a:latin typeface="Arial"/>
                <a:cs typeface="Arial"/>
              </a:rPr>
              <a:t>           </a:t>
            </a:r>
            <a:endParaRPr lang="en-US" sz="1800">
              <a:cs typeface="Arial"/>
            </a:endParaRPr>
          </a:p>
          <a:p>
            <a:r>
              <a:rPr lang="en-US" sz="1800" b="0">
                <a:latin typeface="Arial"/>
                <a:cs typeface="Arial"/>
              </a:rPr>
              <a:t>Detection of HBV DNA  </a:t>
            </a:r>
            <a:r>
              <a:rPr lang="en-US" sz="1800">
                <a:latin typeface="Arial"/>
                <a:cs typeface="Arial"/>
              </a:rPr>
              <a:t>AND</a:t>
            </a:r>
            <a:r>
              <a:rPr lang="en-US" sz="1800" b="0">
                <a:latin typeface="Arial"/>
                <a:cs typeface="Arial"/>
              </a:rPr>
              <a:t> Detection of IgM anti-HBc </a:t>
            </a:r>
            <a:r>
              <a:rPr lang="en-US" sz="1800">
                <a:latin typeface="Arial"/>
                <a:cs typeface="Arial"/>
              </a:rPr>
              <a:t>OR</a:t>
            </a:r>
            <a:r>
              <a:rPr lang="en-US" sz="1800" b="0">
                <a:latin typeface="Arial"/>
                <a:cs typeface="Arial"/>
              </a:rPr>
              <a:t>      </a:t>
            </a:r>
            <a:endParaRPr lang="en-US" sz="1800">
              <a:cs typeface="Arial"/>
            </a:endParaRPr>
          </a:p>
          <a:p>
            <a:r>
              <a:rPr lang="en-US" sz="1800" b="0">
                <a:latin typeface="Arial"/>
                <a:cs typeface="Arial"/>
              </a:rPr>
              <a:t>Detection of HBsAg, </a:t>
            </a:r>
            <a:r>
              <a:rPr lang="en-US" sz="1800" b="0" err="1">
                <a:latin typeface="Arial"/>
                <a:cs typeface="Arial"/>
              </a:rPr>
              <a:t>HBeAg</a:t>
            </a:r>
            <a:r>
              <a:rPr lang="en-US" sz="1800">
                <a:latin typeface="Arial"/>
                <a:cs typeface="Arial"/>
              </a:rPr>
              <a:t> OR                                                         </a:t>
            </a:r>
            <a:endParaRPr lang="en-US" sz="1800">
              <a:cs typeface="Arial"/>
            </a:endParaRPr>
          </a:p>
          <a:p>
            <a:r>
              <a:rPr lang="en-US" sz="1800" b="0">
                <a:latin typeface="Arial"/>
                <a:cs typeface="Arial"/>
              </a:rPr>
              <a:t>HBV DNA within 12 months (365 days) of a negative HBsAg test result. (i.e., HBsAg seroconversion)</a:t>
            </a:r>
            <a:endParaRPr lang="en-US" sz="1800">
              <a:cs typeface="Arial"/>
            </a:endParaRPr>
          </a:p>
          <a:p>
            <a:pPr marL="0" indent="0">
              <a:buNone/>
            </a:pPr>
            <a:r>
              <a:rPr lang="en-US" sz="2000" u="sng">
                <a:latin typeface="Arial"/>
                <a:cs typeface="Arial"/>
              </a:rPr>
              <a:t>Tier 2 </a:t>
            </a:r>
            <a:endParaRPr lang="en-US" sz="2000">
              <a:cs typeface="Arial"/>
            </a:endParaRPr>
          </a:p>
          <a:p>
            <a:r>
              <a:rPr lang="en-US" sz="1800" b="0">
                <a:latin typeface="Arial"/>
                <a:cs typeface="Arial"/>
              </a:rPr>
              <a:t>Detection of HBV surface antigen (HBsAg) </a:t>
            </a:r>
            <a:r>
              <a:rPr lang="en-US" sz="1800">
                <a:latin typeface="Arial"/>
                <a:cs typeface="Arial"/>
              </a:rPr>
              <a:t>AND</a:t>
            </a:r>
            <a:r>
              <a:rPr lang="en-US" sz="1800" b="0">
                <a:latin typeface="Arial"/>
                <a:cs typeface="Arial"/>
              </a:rPr>
              <a:t>                                        </a:t>
            </a:r>
            <a:endParaRPr lang="en-US" sz="1800">
              <a:cs typeface="Arial"/>
            </a:endParaRPr>
          </a:p>
          <a:p>
            <a:r>
              <a:rPr lang="en-US" sz="1800" b="0">
                <a:latin typeface="Arial"/>
                <a:cs typeface="Arial"/>
              </a:rPr>
              <a:t>IgM antibody to HBV core antigen (IgM anti-HBc) test not done or result not available </a:t>
            </a:r>
            <a:r>
              <a:rPr lang="en-US" sz="1800">
                <a:latin typeface="Arial"/>
                <a:cs typeface="Arial"/>
              </a:rPr>
              <a:t>OR</a:t>
            </a:r>
            <a:r>
              <a:rPr lang="en-US" sz="1800" b="0">
                <a:latin typeface="Arial"/>
                <a:cs typeface="Arial"/>
              </a:rPr>
              <a:t>                                                                                        </a:t>
            </a:r>
            <a:endParaRPr lang="en-US" sz="1800">
              <a:cs typeface="Arial"/>
            </a:endParaRPr>
          </a:p>
          <a:p>
            <a:r>
              <a:rPr lang="en-US" sz="1800" b="0">
                <a:latin typeface="Arial"/>
                <a:cs typeface="Arial"/>
              </a:rPr>
              <a:t>Detection of HBV DNA </a:t>
            </a:r>
            <a:r>
              <a:rPr lang="en-US" sz="1800">
                <a:latin typeface="Arial"/>
                <a:cs typeface="Arial"/>
              </a:rPr>
              <a:t>AND</a:t>
            </a:r>
            <a:r>
              <a:rPr lang="en-US" sz="1800" b="0">
                <a:latin typeface="Arial"/>
                <a:cs typeface="Arial"/>
              </a:rPr>
              <a:t> IgM anti-HBc test not done or result not available</a:t>
            </a:r>
            <a:endParaRPr lang="en-US" sz="1800">
              <a:cs typeface="Arial"/>
            </a:endParaRPr>
          </a:p>
          <a:p>
            <a:pPr marL="0" indent="0">
              <a:buNone/>
            </a:pPr>
            <a:br>
              <a:rPr lang="en-US" sz="2000" b="0"/>
            </a:br>
            <a:br>
              <a:rPr lang="en-US" sz="2000" b="0"/>
            </a:br>
            <a:r>
              <a:rPr lang="en-US" sz="1600" b="0">
                <a:latin typeface="Arial"/>
                <a:cs typeface="Arial"/>
              </a:rPr>
              <a:t> </a:t>
            </a:r>
            <a:br>
              <a:rPr lang="en-US" sz="1600" b="0"/>
            </a:br>
            <a:br>
              <a:rPr lang="en-US" sz="1600" b="0"/>
            </a:br>
            <a:r>
              <a:rPr lang="en-US" sz="1600" b="0">
                <a:latin typeface="Arial"/>
                <a:cs typeface="Arial"/>
              </a:rPr>
              <a:t> </a:t>
            </a:r>
            <a:br>
              <a:rPr lang="en-US" sz="1600" b="0"/>
            </a:br>
            <a:br>
              <a:rPr lang="en-US" sz="1600" b="0"/>
            </a:br>
            <a:r>
              <a:rPr lang="en-US" sz="1600" b="0">
                <a:latin typeface="Arial"/>
                <a:cs typeface="Arial"/>
              </a:rPr>
              <a:t> </a:t>
            </a:r>
            <a:endParaRPr lang="en-US" sz="1600">
              <a:cs typeface="Arial"/>
            </a:endParaRPr>
          </a:p>
          <a:p>
            <a:endParaRPr lang="en-US" sz="1600"/>
          </a:p>
        </p:txBody>
      </p:sp>
      <p:sp>
        <p:nvSpPr>
          <p:cNvPr id="4" name="Text Placeholder 3">
            <a:extLst>
              <a:ext uri="{FF2B5EF4-FFF2-40B4-BE49-F238E27FC236}">
                <a16:creationId xmlns:a16="http://schemas.microsoft.com/office/drawing/2014/main" id="{2CD9384D-3918-7AED-DB5A-227647417921}"/>
              </a:ext>
            </a:extLst>
          </p:cNvPr>
          <p:cNvSpPr>
            <a:spLocks noGrp="1"/>
          </p:cNvSpPr>
          <p:nvPr>
            <p:ph type="body" sz="quarter" idx="11"/>
          </p:nvPr>
        </p:nvSpPr>
        <p:spPr>
          <a:xfrm>
            <a:off x="267054" y="6698089"/>
            <a:ext cx="7992005" cy="330200"/>
          </a:xfrm>
        </p:spPr>
        <p:txBody>
          <a:bodyPr lIns="91440" tIns="45720" rIns="91440" bIns="45720" anchor="b">
            <a:noAutofit/>
          </a:bodyPr>
          <a:lstStyle/>
          <a:p>
            <a:r>
              <a:rPr lang="en-US">
                <a:latin typeface="Arial"/>
                <a:cs typeface="Arial"/>
              </a:rPr>
              <a:t>Source: </a:t>
            </a:r>
            <a:r>
              <a:rPr lang="en-US" b="0">
                <a:latin typeface="Arial"/>
                <a:cs typeface="Arial"/>
              </a:rPr>
              <a:t>https://ndc.services.cdc.gov/case-definitions/hepatitis-b-acute-and-chronic-2024/</a:t>
            </a:r>
          </a:p>
          <a:p>
            <a:endParaRPr lang="en-US"/>
          </a:p>
        </p:txBody>
      </p:sp>
    </p:spTree>
    <p:extLst>
      <p:ext uri="{BB962C8B-B14F-4D97-AF65-F5344CB8AC3E}">
        <p14:creationId xmlns:p14="http://schemas.microsoft.com/office/powerpoint/2010/main" val="223899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49B-E514-F71E-C932-BBDCAE321E5C}"/>
              </a:ext>
            </a:extLst>
          </p:cNvPr>
          <p:cNvSpPr>
            <a:spLocks noGrp="1"/>
          </p:cNvSpPr>
          <p:nvPr>
            <p:ph type="title"/>
          </p:nvPr>
        </p:nvSpPr>
        <p:spPr>
          <a:xfrm>
            <a:off x="885214" y="624054"/>
            <a:ext cx="7843267" cy="548640"/>
          </a:xfrm>
        </p:spPr>
        <p:txBody>
          <a:bodyPr lIns="91440" tIns="45720" rIns="91440" bIns="45720" anchor="t">
            <a:noAutofit/>
          </a:bodyPr>
          <a:lstStyle/>
          <a:p>
            <a:r>
              <a:rPr lang="en-US" sz="2800">
                <a:latin typeface="Arial"/>
                <a:cs typeface="Arial"/>
              </a:rPr>
              <a:t>Hepatitis B, Acute 2024 Case Definition </a:t>
            </a:r>
            <a:endParaRPr lang="en-US" sz="2800" b="0">
              <a:latin typeface="Arial"/>
              <a:cs typeface="Arial"/>
            </a:endParaRPr>
          </a:p>
          <a:p>
            <a:endParaRPr lang="en-US"/>
          </a:p>
        </p:txBody>
      </p:sp>
      <p:sp>
        <p:nvSpPr>
          <p:cNvPr id="3" name="Text Placeholder 2">
            <a:extLst>
              <a:ext uri="{FF2B5EF4-FFF2-40B4-BE49-F238E27FC236}">
                <a16:creationId xmlns:a16="http://schemas.microsoft.com/office/drawing/2014/main" id="{E88C0EBE-8344-DFB0-E4E0-F0BF3243E43C}"/>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12BD1D82-948F-B997-7F21-463D0E2E0C1D}"/>
              </a:ext>
            </a:extLst>
          </p:cNvPr>
          <p:cNvSpPr>
            <a:spLocks noGrp="1"/>
          </p:cNvSpPr>
          <p:nvPr>
            <p:ph sz="quarter" idx="14"/>
          </p:nvPr>
        </p:nvSpPr>
        <p:spPr>
          <a:xfrm>
            <a:off x="522426" y="1513126"/>
            <a:ext cx="7894638" cy="4902890"/>
          </a:xfrm>
        </p:spPr>
        <p:txBody>
          <a:bodyPr lIns="91440" tIns="45720" rIns="91440" bIns="45720" anchor="t"/>
          <a:lstStyle/>
          <a:p>
            <a:pPr algn="l"/>
            <a:r>
              <a:rPr lang="en-US" sz="2000" u="sng">
                <a:latin typeface="Arial"/>
                <a:cs typeface="Arial"/>
              </a:rPr>
              <a:t>Presumptive Laboratory Evidence:</a:t>
            </a:r>
            <a:r>
              <a:rPr lang="en-US" sz="2000" b="0">
                <a:latin typeface="Arial"/>
                <a:cs typeface="Arial"/>
              </a:rPr>
              <a:t> </a:t>
            </a:r>
            <a:endParaRPr lang="en-US" sz="2000" b="0"/>
          </a:p>
          <a:p>
            <a:pPr algn="l"/>
            <a:r>
              <a:rPr lang="en-US" sz="2000" b="0">
                <a:latin typeface="Arial"/>
                <a:cs typeface="Arial"/>
              </a:rPr>
              <a:t>Detection of IgM anti-HBc, </a:t>
            </a:r>
            <a:r>
              <a:rPr lang="en-US" sz="2000">
                <a:latin typeface="Arial"/>
                <a:cs typeface="Arial"/>
              </a:rPr>
              <a:t>AND</a:t>
            </a:r>
            <a:r>
              <a:rPr lang="en-US" sz="2000" b="0">
                <a:latin typeface="Arial"/>
                <a:cs typeface="Arial"/>
              </a:rPr>
              <a:t> </a:t>
            </a:r>
            <a:endParaRPr lang="en-US" sz="2000" b="0"/>
          </a:p>
          <a:p>
            <a:pPr algn="l"/>
            <a:r>
              <a:rPr lang="en-US" sz="2000" b="0">
                <a:latin typeface="Arial"/>
                <a:cs typeface="Arial"/>
              </a:rPr>
              <a:t>Negative or not done for HBsAg, HBV DNA, or </a:t>
            </a:r>
            <a:r>
              <a:rPr lang="en-US" sz="2000" b="0" err="1">
                <a:latin typeface="Arial"/>
                <a:cs typeface="Arial"/>
              </a:rPr>
              <a:t>HBeAg</a:t>
            </a:r>
            <a:br>
              <a:rPr lang="en-US" sz="2000" b="0"/>
            </a:br>
            <a:endParaRPr lang="en-US" sz="2000" b="0"/>
          </a:p>
        </p:txBody>
      </p:sp>
      <p:sp>
        <p:nvSpPr>
          <p:cNvPr id="6" name="Text Placeholder 3">
            <a:extLst>
              <a:ext uri="{FF2B5EF4-FFF2-40B4-BE49-F238E27FC236}">
                <a16:creationId xmlns:a16="http://schemas.microsoft.com/office/drawing/2014/main" id="{5F48145B-0E07-19A9-228B-A992050CD0F1}"/>
              </a:ext>
            </a:extLst>
          </p:cNvPr>
          <p:cNvSpPr txBox="1">
            <a:spLocks/>
          </p:cNvSpPr>
          <p:nvPr/>
        </p:nvSpPr>
        <p:spPr>
          <a:xfrm>
            <a:off x="267054" y="6698089"/>
            <a:ext cx="7992005" cy="330200"/>
          </a:xfrm>
          <a:prstGeom prst="rect">
            <a:avLst/>
          </a:prstGeom>
        </p:spPr>
        <p:txBody>
          <a:bodyPr lIns="91440" tIns="45720" rIns="91440" bIns="45720"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atin typeface="Arial"/>
                <a:cs typeface="Arial"/>
              </a:rPr>
              <a:t>Source: </a:t>
            </a:r>
            <a:r>
              <a:rPr lang="en-US" b="0">
                <a:latin typeface="Arial"/>
                <a:cs typeface="Arial"/>
              </a:rPr>
              <a:t>https://ndc.services.cdc.gov/case-definitions/hepatitis-b-acute-and-chronic-2024/</a:t>
            </a:r>
          </a:p>
          <a:p>
            <a:endParaRPr lang="en-US"/>
          </a:p>
        </p:txBody>
      </p:sp>
    </p:spTree>
    <p:extLst>
      <p:ext uri="{BB962C8B-B14F-4D97-AF65-F5344CB8AC3E}">
        <p14:creationId xmlns:p14="http://schemas.microsoft.com/office/powerpoint/2010/main" val="3967584912"/>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81DC2D9AFD80479D08D7A061E1CECD" ma:contentTypeVersion="4" ma:contentTypeDescription="Create a new document." ma:contentTypeScope="" ma:versionID="4a37f62a873d678ee75ea21c540792a4">
  <xsd:schema xmlns:xsd="http://www.w3.org/2001/XMLSchema" xmlns:xs="http://www.w3.org/2001/XMLSchema" xmlns:p="http://schemas.microsoft.com/office/2006/metadata/properties" xmlns:ns2="74a3ceb1-6c66-4124-b9a0-8b445388b8a4" targetNamespace="http://schemas.microsoft.com/office/2006/metadata/properties" ma:root="true" ma:fieldsID="b36fc38ee599aa6d3b99562f7cb78c14" ns2:_="">
    <xsd:import namespace="74a3ceb1-6c66-4124-b9a0-8b445388b8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a3ceb1-6c66-4124-b9a0-8b445388b8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79B90D-CA98-408B-8EFF-18FFF7FE7275}">
  <ds:schemaRefs>
    <ds:schemaRef ds:uri="74a3ceb1-6c66-4124-b9a0-8b445388b8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F443B0-761B-4872-8E86-1AE08C04E2EB}">
  <ds:schemaRefs>
    <ds:schemaRef ds:uri="74a3ceb1-6c66-4124-b9a0-8b445388b8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16B184-8919-4340-B0E3-C50289297A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3635</Words>
  <Application>Microsoft Office PowerPoint</Application>
  <PresentationFormat>On-screen Show (4:3)</PresentationFormat>
  <Paragraphs>294</Paragraphs>
  <Slides>33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Franklin Gothic Demi Cond</vt:lpstr>
      <vt:lpstr>Franklin Gothic Medium</vt:lpstr>
      <vt:lpstr>Franklin Gothic Medium Cond</vt:lpstr>
      <vt:lpstr>Gotham Bold</vt:lpstr>
      <vt:lpstr>Helvetica</vt:lpstr>
      <vt:lpstr>Wingdings</vt:lpstr>
      <vt:lpstr>3_Office Theme</vt:lpstr>
      <vt:lpstr>PowerPoint Presentation</vt:lpstr>
      <vt:lpstr>Objectives:</vt:lpstr>
      <vt:lpstr>Hepatitis B</vt:lpstr>
      <vt:lpstr>HBV Test Types and Interpretation</vt:lpstr>
      <vt:lpstr>Acute Hepatitis B</vt:lpstr>
      <vt:lpstr>Chronic Hepatitis B</vt:lpstr>
      <vt:lpstr>Hepatitis B, Acute 2024 Case Definition  </vt:lpstr>
      <vt:lpstr>Hepatitis B, Acute 2024 Case Definition  </vt:lpstr>
      <vt:lpstr>Hepatitis B, Acute 2024 Case Definition  </vt:lpstr>
      <vt:lpstr>Hepatitis B, Acute Case Classification</vt:lpstr>
      <vt:lpstr>Hepatitis B, Chronic 2024 Case Definition                                                                                                             </vt:lpstr>
      <vt:lpstr>Hepatitis B, Chronic Case Classifications***</vt:lpstr>
      <vt:lpstr>Criteria to Distinguish a New Case of Acute or Chronic Hepatitis B from Reports or Notifications which Should Not be Enumerated as a New Case for Surveillance  </vt:lpstr>
      <vt:lpstr>PowerPoint Presentation</vt:lpstr>
      <vt:lpstr>PowerPoint Presentation</vt:lpstr>
      <vt:lpstr>PowerPoint Presentation</vt:lpstr>
      <vt:lpstr>PowerPoint Presentation</vt:lpstr>
      <vt:lpstr>Useful Criteria for Acute and Chronic HBV Case Ascertainment</vt:lpstr>
      <vt:lpstr>General Steps for Investigating Newly Reported Cases:</vt:lpstr>
      <vt:lpstr>Reporting Hepatitis B in NCEDSS</vt:lpstr>
      <vt:lpstr>Hepatitis B – Lab/Condition Report</vt:lpstr>
      <vt:lpstr>When a Hepatitis B Lab/Condition Report is received on a person not previously reported:</vt:lpstr>
      <vt:lpstr>Converting a Lab/Condition Report to an Acute or Chronic Event in NCEDSS</vt:lpstr>
      <vt:lpstr>Hepatitis B – Acute</vt:lpstr>
      <vt:lpstr>Hepatitis B – Chronic</vt:lpstr>
      <vt:lpstr>When a Hepatitis B Lab/Condition Report is received on a person previously reported:</vt:lpstr>
      <vt:lpstr>Local Health Department Users Should Never Deduplicate Hepatitis B Events in NCEDSS  For assistance deduplicating events in NCEDSS, please contact a member of the viral hepatitis team or the NCEDSS helpdesk (NCEDSSHelpDesk@dhhs.nc.gov)  </vt:lpstr>
      <vt:lpstr>Completing the Subsequent Report Package in NCEDSS</vt:lpstr>
      <vt:lpstr>Completing the Subsequent Report Package in NCEDSS</vt:lpstr>
      <vt:lpstr>Completing the Subsequent Report Package in NCEDSS</vt:lpstr>
      <vt:lpstr>Completing the Subsequent Report Package in NCEDSS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Daria, Sintclaire</cp:lastModifiedBy>
  <cp:revision>113</cp:revision>
  <cp:lastPrinted>2018-03-22T13:26:44Z</cp:lastPrinted>
  <dcterms:created xsi:type="dcterms:W3CDTF">2015-07-07T20:02:11Z</dcterms:created>
  <dcterms:modified xsi:type="dcterms:W3CDTF">2024-10-01T16:23:56Z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0x010100B781DC2D9AFD80479D08D7A061E1CECD</vt:lpwstr>
  </property>
</Properties>
</file>