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notesSlides/notesSlide17.xml" ContentType="application/vnd.openxmlformats-officedocument.presentationml.notesSlide+xml"/>
  <Override PartName="/ppt/charts/chart18.xml" ContentType="application/vnd.openxmlformats-officedocument.drawingml.chart+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heme/themeOverride7.xml" ContentType="application/vnd.openxmlformats-officedocument.themeOverride+xml"/>
  <Override PartName="/ppt/charts/chart22.xml" ContentType="application/vnd.openxmlformats-officedocument.drawingml.chart+xml"/>
  <Override PartName="/ppt/charts/style4.xml" ContentType="application/vnd.ms-office.chartstyle+xml"/>
  <Override PartName="/ppt/charts/colors4.xml" ContentType="application/vnd.ms-office.chartcolorstyle+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28.xml" ContentType="application/vnd.openxmlformats-officedocument.drawingml.chart+xml"/>
  <Override PartName="/ppt/theme/themeOverride8.xml" ContentType="application/vnd.openxmlformats-officedocument.themeOverride+xml"/>
  <Override PartName="/ppt/charts/chart29.xml" ContentType="application/vnd.openxmlformats-officedocument.drawingml.chart+xml"/>
  <Override PartName="/ppt/theme/themeOverride9.xml" ContentType="application/vnd.openxmlformats-officedocument.themeOverride+xml"/>
  <Override PartName="/ppt/charts/chart30.xml" ContentType="application/vnd.openxmlformats-officedocument.drawingml.chart+xml"/>
  <Override PartName="/ppt/theme/themeOverride10.xml" ContentType="application/vnd.openxmlformats-officedocument.themeOverride+xml"/>
  <Override PartName="/ppt/notesSlides/notesSlide24.xml" ContentType="application/vnd.openxmlformats-officedocument.presentationml.notesSlide+xml"/>
  <Override PartName="/ppt/charts/chart31.xml" ContentType="application/vnd.openxmlformats-officedocument.drawingml.chart+xml"/>
  <Override PartName="/ppt/theme/themeOverride11.xml" ContentType="application/vnd.openxmlformats-officedocument.themeOverride+xml"/>
  <Override PartName="/ppt/charts/chart32.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6"/>
  </p:notesMasterIdLst>
  <p:handoutMasterIdLst>
    <p:handoutMasterId r:id="rId47"/>
  </p:handoutMasterIdLst>
  <p:sldIdLst>
    <p:sldId id="517" r:id="rId2"/>
    <p:sldId id="486" r:id="rId3"/>
    <p:sldId id="487" r:id="rId4"/>
    <p:sldId id="489" r:id="rId5"/>
    <p:sldId id="490" r:id="rId6"/>
    <p:sldId id="488" r:id="rId7"/>
    <p:sldId id="491" r:id="rId8"/>
    <p:sldId id="530" r:id="rId9"/>
    <p:sldId id="526" r:id="rId10"/>
    <p:sldId id="492" r:id="rId11"/>
    <p:sldId id="493" r:id="rId12"/>
    <p:sldId id="494" r:id="rId13"/>
    <p:sldId id="525" r:id="rId14"/>
    <p:sldId id="531" r:id="rId15"/>
    <p:sldId id="532" r:id="rId16"/>
    <p:sldId id="495" r:id="rId17"/>
    <p:sldId id="496" r:id="rId18"/>
    <p:sldId id="535" r:id="rId19"/>
    <p:sldId id="500" r:id="rId20"/>
    <p:sldId id="501" r:id="rId21"/>
    <p:sldId id="502" r:id="rId22"/>
    <p:sldId id="503" r:id="rId23"/>
    <p:sldId id="504" r:id="rId24"/>
    <p:sldId id="505" r:id="rId25"/>
    <p:sldId id="506" r:id="rId26"/>
    <p:sldId id="507" r:id="rId27"/>
    <p:sldId id="508" r:id="rId28"/>
    <p:sldId id="509" r:id="rId29"/>
    <p:sldId id="533" r:id="rId30"/>
    <p:sldId id="536" r:id="rId31"/>
    <p:sldId id="510" r:id="rId32"/>
    <p:sldId id="511" r:id="rId33"/>
    <p:sldId id="537" r:id="rId34"/>
    <p:sldId id="513" r:id="rId35"/>
    <p:sldId id="514" r:id="rId36"/>
    <p:sldId id="538" r:id="rId37"/>
    <p:sldId id="512" r:id="rId38"/>
    <p:sldId id="521" r:id="rId39"/>
    <p:sldId id="497" r:id="rId40"/>
    <p:sldId id="459" r:id="rId41"/>
    <p:sldId id="498" r:id="rId42"/>
    <p:sldId id="522" r:id="rId43"/>
    <p:sldId id="523" r:id="rId44"/>
    <p:sldId id="524" r:id="rId4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288DC2"/>
    <a:srgbClr val="000000"/>
    <a:srgbClr val="15365E"/>
    <a:srgbClr val="94B6C7"/>
    <a:srgbClr val="657E32"/>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8" autoAdjust="0"/>
    <p:restoredTop sz="94206" autoAdjust="0"/>
  </p:normalViewPr>
  <p:slideViewPr>
    <p:cSldViewPr snapToGrid="0">
      <p:cViewPr varScale="1">
        <p:scale>
          <a:sx n="87" d="100"/>
          <a:sy n="87" d="100"/>
        </p:scale>
        <p:origin x="264" y="84"/>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81" d="100"/>
          <a:sy n="81" d="100"/>
        </p:scale>
        <p:origin x="19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0222706338385"/>
          <c:y val="0.10663451107887267"/>
          <c:w val="0.80139409197639389"/>
          <c:h val="0.72495595425799075"/>
        </c:manualLayout>
      </c:layout>
      <c:areaChart>
        <c:grouping val="standard"/>
        <c:varyColors val="1"/>
        <c:ser>
          <c:idx val="1"/>
          <c:order val="0"/>
          <c:tx>
            <c:strRef>
              <c:f>Sheet1!$A$2</c:f>
              <c:strCache>
                <c:ptCount val="1"/>
                <c:pt idx="0">
                  <c:v>Prevalence*</c:v>
                </c:pt>
              </c:strCache>
            </c:strRef>
          </c:tx>
          <c:spPr>
            <a:solidFill>
              <a:srgbClr val="FFFFFF">
                <a:lumMod val="75000"/>
              </a:srgbClr>
            </a:solidFill>
            <a:ln w="13515">
              <a:noFill/>
              <a:prstDash val="solid"/>
            </a:ln>
          </c:spPr>
          <c:dPt>
            <c:idx val="13"/>
            <c:bubble3D val="0"/>
            <c:extLst>
              <c:ext xmlns:c16="http://schemas.microsoft.com/office/drawing/2014/chart" uri="{C3380CC4-5D6E-409C-BE32-E72D297353CC}">
                <c16:uniqueId val="{00000000-F0C4-45D2-98C8-1E5E326838FA}"/>
              </c:ext>
            </c:extLst>
          </c:dPt>
          <c:dPt>
            <c:idx val="16"/>
            <c:bubble3D val="0"/>
            <c:spPr>
              <a:solidFill>
                <a:srgbClr val="FFFFFF">
                  <a:lumMod val="75000"/>
                </a:srgbClr>
              </a:solidFill>
              <a:ln w="12700">
                <a:noFill/>
                <a:prstDash val="dash"/>
              </a:ln>
            </c:spPr>
            <c:extLst>
              <c:ext xmlns:c16="http://schemas.microsoft.com/office/drawing/2014/chart" uri="{C3380CC4-5D6E-409C-BE32-E72D297353CC}">
                <c16:uniqueId val="{00000002-F0C4-45D2-98C8-1E5E326838FA}"/>
              </c:ext>
            </c:extLst>
          </c:dPt>
          <c:dLbls>
            <c:dLbl>
              <c:idx val="0"/>
              <c:delete val="1"/>
              <c:extLst>
                <c:ext xmlns:c15="http://schemas.microsoft.com/office/drawing/2012/chart" uri="{CE6537A1-D6FC-4f65-9D91-7224C49458BB}"/>
                <c:ext xmlns:c16="http://schemas.microsoft.com/office/drawing/2014/chart" uri="{C3380CC4-5D6E-409C-BE32-E72D297353CC}">
                  <c16:uniqueId val="{00000003-F0C4-45D2-98C8-1E5E326838FA}"/>
                </c:ext>
              </c:extLst>
            </c:dLbl>
            <c:dLbl>
              <c:idx val="1"/>
              <c:delete val="1"/>
              <c:extLst>
                <c:ext xmlns:c15="http://schemas.microsoft.com/office/drawing/2012/chart" uri="{CE6537A1-D6FC-4f65-9D91-7224C49458BB}"/>
                <c:ext xmlns:c16="http://schemas.microsoft.com/office/drawing/2014/chart" uri="{C3380CC4-5D6E-409C-BE32-E72D297353CC}">
                  <c16:uniqueId val="{00000004-F0C4-45D2-98C8-1E5E326838FA}"/>
                </c:ext>
              </c:extLst>
            </c:dLbl>
            <c:dLbl>
              <c:idx val="2"/>
              <c:delete val="1"/>
              <c:extLst>
                <c:ext xmlns:c15="http://schemas.microsoft.com/office/drawing/2012/chart" uri="{CE6537A1-D6FC-4f65-9D91-7224C49458BB}"/>
                <c:ext xmlns:c16="http://schemas.microsoft.com/office/drawing/2014/chart" uri="{C3380CC4-5D6E-409C-BE32-E72D297353CC}">
                  <c16:uniqueId val="{00000005-F0C4-45D2-98C8-1E5E326838FA}"/>
                </c:ext>
              </c:extLst>
            </c:dLbl>
            <c:dLbl>
              <c:idx val="3"/>
              <c:delete val="1"/>
              <c:extLst>
                <c:ext xmlns:c15="http://schemas.microsoft.com/office/drawing/2012/chart" uri="{CE6537A1-D6FC-4f65-9D91-7224C49458BB}"/>
                <c:ext xmlns:c16="http://schemas.microsoft.com/office/drawing/2014/chart" uri="{C3380CC4-5D6E-409C-BE32-E72D297353CC}">
                  <c16:uniqueId val="{00000006-F0C4-45D2-98C8-1E5E326838FA}"/>
                </c:ext>
              </c:extLst>
            </c:dLbl>
            <c:dLbl>
              <c:idx val="4"/>
              <c:delete val="1"/>
              <c:extLst>
                <c:ext xmlns:c15="http://schemas.microsoft.com/office/drawing/2012/chart" uri="{CE6537A1-D6FC-4f65-9D91-7224C49458BB}"/>
                <c:ext xmlns:c16="http://schemas.microsoft.com/office/drawing/2014/chart" uri="{C3380CC4-5D6E-409C-BE32-E72D297353CC}">
                  <c16:uniqueId val="{00000007-F0C4-45D2-98C8-1E5E326838FA}"/>
                </c:ext>
              </c:extLst>
            </c:dLbl>
            <c:dLbl>
              <c:idx val="5"/>
              <c:delete val="1"/>
              <c:extLst>
                <c:ext xmlns:c15="http://schemas.microsoft.com/office/drawing/2012/chart" uri="{CE6537A1-D6FC-4f65-9D91-7224C49458BB}"/>
                <c:ext xmlns:c16="http://schemas.microsoft.com/office/drawing/2014/chart" uri="{C3380CC4-5D6E-409C-BE32-E72D297353CC}">
                  <c16:uniqueId val="{00000008-F0C4-45D2-98C8-1E5E326838FA}"/>
                </c:ext>
              </c:extLst>
            </c:dLbl>
            <c:dLbl>
              <c:idx val="6"/>
              <c:delete val="1"/>
              <c:extLst>
                <c:ext xmlns:c15="http://schemas.microsoft.com/office/drawing/2012/chart" uri="{CE6537A1-D6FC-4f65-9D91-7224C49458BB}"/>
                <c:ext xmlns:c16="http://schemas.microsoft.com/office/drawing/2014/chart" uri="{C3380CC4-5D6E-409C-BE32-E72D297353CC}">
                  <c16:uniqueId val="{00000009-F0C4-45D2-98C8-1E5E326838FA}"/>
                </c:ext>
              </c:extLst>
            </c:dLbl>
            <c:dLbl>
              <c:idx val="7"/>
              <c:delete val="1"/>
              <c:extLst>
                <c:ext xmlns:c15="http://schemas.microsoft.com/office/drawing/2012/chart" uri="{CE6537A1-D6FC-4f65-9D91-7224C49458BB}"/>
                <c:ext xmlns:c16="http://schemas.microsoft.com/office/drawing/2014/chart" uri="{C3380CC4-5D6E-409C-BE32-E72D297353CC}">
                  <c16:uniqueId val="{0000000A-F0C4-45D2-98C8-1E5E326838FA}"/>
                </c:ext>
              </c:extLst>
            </c:dLbl>
            <c:dLbl>
              <c:idx val="8"/>
              <c:delete val="1"/>
              <c:extLst>
                <c:ext xmlns:c15="http://schemas.microsoft.com/office/drawing/2012/chart" uri="{CE6537A1-D6FC-4f65-9D91-7224C49458BB}"/>
                <c:ext xmlns:c16="http://schemas.microsoft.com/office/drawing/2014/chart" uri="{C3380CC4-5D6E-409C-BE32-E72D297353CC}">
                  <c16:uniqueId val="{0000000B-F0C4-45D2-98C8-1E5E326838FA}"/>
                </c:ext>
              </c:extLst>
            </c:dLbl>
            <c:dLbl>
              <c:idx val="9"/>
              <c:delete val="1"/>
              <c:extLst>
                <c:ext xmlns:c15="http://schemas.microsoft.com/office/drawing/2012/chart" uri="{CE6537A1-D6FC-4f65-9D91-7224C49458BB}"/>
                <c:ext xmlns:c16="http://schemas.microsoft.com/office/drawing/2014/chart" uri="{C3380CC4-5D6E-409C-BE32-E72D297353CC}">
                  <c16:uniqueId val="{0000000C-F0C4-45D2-98C8-1E5E326838FA}"/>
                </c:ext>
              </c:extLst>
            </c:dLbl>
            <c:dLbl>
              <c:idx val="10"/>
              <c:delete val="1"/>
              <c:extLst>
                <c:ext xmlns:c15="http://schemas.microsoft.com/office/drawing/2012/chart" uri="{CE6537A1-D6FC-4f65-9D91-7224C49458BB}"/>
                <c:ext xmlns:c16="http://schemas.microsoft.com/office/drawing/2014/chart" uri="{C3380CC4-5D6E-409C-BE32-E72D297353CC}">
                  <c16:uniqueId val="{0000000D-F0C4-45D2-98C8-1E5E326838FA}"/>
                </c:ext>
              </c:extLst>
            </c:dLbl>
            <c:dLbl>
              <c:idx val="11"/>
              <c:delete val="1"/>
              <c:extLst>
                <c:ext xmlns:c15="http://schemas.microsoft.com/office/drawing/2012/chart" uri="{CE6537A1-D6FC-4f65-9D91-7224C49458BB}"/>
                <c:ext xmlns:c16="http://schemas.microsoft.com/office/drawing/2014/chart" uri="{C3380CC4-5D6E-409C-BE32-E72D297353CC}">
                  <c16:uniqueId val="{0000000E-F0C4-45D2-98C8-1E5E326838FA}"/>
                </c:ext>
              </c:extLst>
            </c:dLbl>
            <c:dLbl>
              <c:idx val="12"/>
              <c:delete val="1"/>
              <c:extLst>
                <c:ext xmlns:c15="http://schemas.microsoft.com/office/drawing/2012/chart" uri="{CE6537A1-D6FC-4f65-9D91-7224C49458BB}"/>
                <c:ext xmlns:c16="http://schemas.microsoft.com/office/drawing/2014/chart" uri="{C3380CC4-5D6E-409C-BE32-E72D297353CC}">
                  <c16:uniqueId val="{0000000F-F0C4-45D2-98C8-1E5E326838FA}"/>
                </c:ext>
              </c:extLst>
            </c:dLbl>
            <c:dLbl>
              <c:idx val="13"/>
              <c:delete val="1"/>
              <c:extLst>
                <c:ext xmlns:c15="http://schemas.microsoft.com/office/drawing/2012/chart" uri="{CE6537A1-D6FC-4f65-9D91-7224C49458BB}"/>
                <c:ext xmlns:c16="http://schemas.microsoft.com/office/drawing/2014/chart" uri="{C3380CC4-5D6E-409C-BE32-E72D297353CC}">
                  <c16:uniqueId val="{00000000-F0C4-45D2-98C8-1E5E326838FA}"/>
                </c:ext>
              </c:extLst>
            </c:dLbl>
            <c:dLbl>
              <c:idx val="14"/>
              <c:delete val="1"/>
              <c:extLst>
                <c:ext xmlns:c15="http://schemas.microsoft.com/office/drawing/2012/chart" uri="{CE6537A1-D6FC-4f65-9D91-7224C49458BB}"/>
                <c:ext xmlns:c16="http://schemas.microsoft.com/office/drawing/2014/chart" uri="{C3380CC4-5D6E-409C-BE32-E72D297353CC}">
                  <c16:uniqueId val="{00000010-F0C4-45D2-98C8-1E5E326838FA}"/>
                </c:ext>
              </c:extLst>
            </c:dLbl>
            <c:dLbl>
              <c:idx val="15"/>
              <c:delete val="1"/>
              <c:extLst>
                <c:ext xmlns:c15="http://schemas.microsoft.com/office/drawing/2012/chart" uri="{CE6537A1-D6FC-4f65-9D91-7224C49458BB}"/>
                <c:ext xmlns:c16="http://schemas.microsoft.com/office/drawing/2014/chart" uri="{C3380CC4-5D6E-409C-BE32-E72D297353CC}">
                  <c16:uniqueId val="{00000011-F0C4-45D2-98C8-1E5E326838FA}"/>
                </c:ext>
              </c:extLst>
            </c:dLbl>
            <c:dLbl>
              <c:idx val="16"/>
              <c:delete val="1"/>
              <c:extLst>
                <c:ext xmlns:c15="http://schemas.microsoft.com/office/drawing/2012/chart" uri="{CE6537A1-D6FC-4f65-9D91-7224C49458BB}"/>
                <c:ext xmlns:c16="http://schemas.microsoft.com/office/drawing/2014/chart" uri="{C3380CC4-5D6E-409C-BE32-E72D297353CC}">
                  <c16:uniqueId val="{00000002-F0C4-45D2-98C8-1E5E326838FA}"/>
                </c:ext>
              </c:extLst>
            </c:dLbl>
            <c:dLbl>
              <c:idx val="17"/>
              <c:delete val="1"/>
              <c:extLst>
                <c:ext xmlns:c15="http://schemas.microsoft.com/office/drawing/2012/chart" uri="{CE6537A1-D6FC-4f65-9D91-7224C49458BB}"/>
                <c:ext xmlns:c16="http://schemas.microsoft.com/office/drawing/2014/chart" uri="{C3380CC4-5D6E-409C-BE32-E72D297353CC}">
                  <c16:uniqueId val="{00000012-F0C4-45D2-98C8-1E5E326838FA}"/>
                </c:ext>
              </c:extLst>
            </c:dLbl>
            <c:dLbl>
              <c:idx val="18"/>
              <c:delete val="1"/>
              <c:extLst>
                <c:ext xmlns:c15="http://schemas.microsoft.com/office/drawing/2012/chart" uri="{CE6537A1-D6FC-4f65-9D91-7224C49458BB}"/>
                <c:ext xmlns:c16="http://schemas.microsoft.com/office/drawing/2014/chart" uri="{C3380CC4-5D6E-409C-BE32-E72D297353CC}">
                  <c16:uniqueId val="{00000013-F0C4-45D2-98C8-1E5E326838FA}"/>
                </c:ext>
              </c:extLst>
            </c:dLbl>
            <c:dLbl>
              <c:idx val="19"/>
              <c:delete val="1"/>
              <c:extLst>
                <c:ext xmlns:c15="http://schemas.microsoft.com/office/drawing/2012/chart" uri="{CE6537A1-D6FC-4f65-9D91-7224C49458BB}"/>
                <c:ext xmlns:c16="http://schemas.microsoft.com/office/drawing/2014/chart" uri="{C3380CC4-5D6E-409C-BE32-E72D297353CC}">
                  <c16:uniqueId val="{0000003D-F0C4-45D2-98C8-1E5E326838FA}"/>
                </c:ext>
              </c:extLst>
            </c:dLbl>
            <c:dLbl>
              <c:idx val="20"/>
              <c:delete val="1"/>
              <c:extLst>
                <c:ext xmlns:c15="http://schemas.microsoft.com/office/drawing/2012/chart" uri="{CE6537A1-D6FC-4f65-9D91-7224C49458BB}"/>
                <c:ext xmlns:c16="http://schemas.microsoft.com/office/drawing/2014/chart" uri="{C3380CC4-5D6E-409C-BE32-E72D297353CC}">
                  <c16:uniqueId val="{0000000A-192F-46F4-8479-C4FD145CD8D8}"/>
                </c:ext>
              </c:extLst>
            </c:dLbl>
            <c:dLbl>
              <c:idx val="21"/>
              <c:layout>
                <c:manualLayout>
                  <c:x val="-4.424398525665103E-3"/>
                  <c:y val="-0.340532667236980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270-4EED-A125-1E46E673439C}"/>
                </c:ext>
              </c:extLst>
            </c:dLbl>
            <c:numFmt formatCode="#,##0" sourceLinked="0"/>
            <c:spPr>
              <a:noFill/>
              <a:ln>
                <a:noFill/>
              </a:ln>
              <a:effectLst/>
            </c:spPr>
            <c:txPr>
              <a:bodyPr/>
              <a:lstStyle/>
              <a:p>
                <a:pPr>
                  <a:defRPr sz="1200"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Sheet1!$B$2:$W$2</c:f>
              <c:numCache>
                <c:formatCode>General</c:formatCode>
                <c:ptCount val="22"/>
                <c:pt idx="0">
                  <c:v>207.15690789754612</c:v>
                </c:pt>
                <c:pt idx="1">
                  <c:v>220.8948404762825</c:v>
                </c:pt>
                <c:pt idx="2">
                  <c:v>234.5064104791648</c:v>
                </c:pt>
                <c:pt idx="3">
                  <c:v>246.93306002732032</c:v>
                </c:pt>
                <c:pt idx="4">
                  <c:v>257.42904086055989</c:v>
                </c:pt>
                <c:pt idx="5">
                  <c:v>266.92575263119284</c:v>
                </c:pt>
                <c:pt idx="6">
                  <c:v>273.93778059873165</c:v>
                </c:pt>
                <c:pt idx="7">
                  <c:v>283.08462618464944</c:v>
                </c:pt>
                <c:pt idx="8">
                  <c:v>292.12294317352814</c:v>
                </c:pt>
                <c:pt idx="9">
                  <c:v>299.9610697669857</c:v>
                </c:pt>
                <c:pt idx="10">
                  <c:v>303.93607520485375</c:v>
                </c:pt>
                <c:pt idx="11">
                  <c:v>310.15405249334054</c:v>
                </c:pt>
                <c:pt idx="12">
                  <c:v>314.53674561897077</c:v>
                </c:pt>
                <c:pt idx="13">
                  <c:v>318.56445584951263</c:v>
                </c:pt>
                <c:pt idx="14">
                  <c:v>322.95023920749691</c:v>
                </c:pt>
                <c:pt idx="15">
                  <c:v>326.81492673253086</c:v>
                </c:pt>
                <c:pt idx="16">
                  <c:v>332.37209488249567</c:v>
                </c:pt>
                <c:pt idx="17" formatCode="_(* #,##0.00_);_(* \(#,##0.00\);_(* &quot;-&quot;??_);_(@_)">
                  <c:v>341.12304774097117</c:v>
                </c:pt>
                <c:pt idx="18">
                  <c:v>341.5</c:v>
                </c:pt>
                <c:pt idx="19">
                  <c:v>332.89207065847302</c:v>
                </c:pt>
                <c:pt idx="20">
                  <c:v>329.8</c:v>
                </c:pt>
                <c:pt idx="21">
                  <c:v>337.7</c:v>
                </c:pt>
              </c:numCache>
            </c:numRef>
          </c:val>
          <c:extLst>
            <c:ext xmlns:c16="http://schemas.microsoft.com/office/drawing/2014/chart" uri="{C3380CC4-5D6E-409C-BE32-E72D297353CC}">
              <c16:uniqueId val="{00000014-F0C4-45D2-98C8-1E5E326838FA}"/>
            </c:ext>
          </c:extLst>
        </c:ser>
        <c:dLbls>
          <c:showLegendKey val="0"/>
          <c:showVal val="0"/>
          <c:showCatName val="0"/>
          <c:showSerName val="0"/>
          <c:showPercent val="0"/>
          <c:showBubbleSize val="0"/>
        </c:dLbls>
        <c:axId val="61298560"/>
        <c:axId val="61304832"/>
      </c:areaChart>
      <c:lineChart>
        <c:grouping val="standard"/>
        <c:varyColors val="1"/>
        <c:ser>
          <c:idx val="0"/>
          <c:order val="1"/>
          <c:tx>
            <c:strRef>
              <c:f>Sheet1!$A$3</c:f>
              <c:strCache>
                <c:ptCount val="1"/>
                <c:pt idx="0">
                  <c:v>New Diagnoses**</c:v>
                </c:pt>
              </c:strCache>
            </c:strRef>
          </c:tx>
          <c:spPr>
            <a:ln w="25400">
              <a:solidFill>
                <a:srgbClr val="00B0F0"/>
              </a:solidFill>
              <a:prstDash val="solid"/>
            </a:ln>
          </c:spPr>
          <c:marker>
            <c:symbol val="none"/>
          </c:marker>
          <c:dPt>
            <c:idx val="13"/>
            <c:bubble3D val="0"/>
            <c:extLst>
              <c:ext xmlns:c16="http://schemas.microsoft.com/office/drawing/2014/chart" uri="{C3380CC4-5D6E-409C-BE32-E72D297353CC}">
                <c16:uniqueId val="{00000015-F0C4-45D2-98C8-1E5E326838FA}"/>
              </c:ext>
            </c:extLst>
          </c:dPt>
          <c:dPt>
            <c:idx val="16"/>
            <c:bubble3D val="0"/>
            <c:extLst>
              <c:ext xmlns:c16="http://schemas.microsoft.com/office/drawing/2014/chart" uri="{C3380CC4-5D6E-409C-BE32-E72D297353CC}">
                <c16:uniqueId val="{00000017-F0C4-45D2-98C8-1E5E326838FA}"/>
              </c:ext>
            </c:extLst>
          </c:dPt>
          <c:dPt>
            <c:idx val="21"/>
            <c:bubble3D val="0"/>
            <c:spPr>
              <a:ln w="25400">
                <a:solidFill>
                  <a:srgbClr val="00B0F0"/>
                </a:solidFill>
                <a:prstDash val="dash"/>
              </a:ln>
            </c:spPr>
            <c:extLst>
              <c:ext xmlns:c16="http://schemas.microsoft.com/office/drawing/2014/chart" uri="{C3380CC4-5D6E-409C-BE32-E72D297353CC}">
                <c16:uniqueId val="{00000009-9270-4EED-A125-1E46E673439C}"/>
              </c:ext>
            </c:extLst>
          </c:dPt>
          <c:dLbls>
            <c:dLbl>
              <c:idx val="0"/>
              <c:delete val="1"/>
              <c:extLst>
                <c:ext xmlns:c15="http://schemas.microsoft.com/office/drawing/2012/chart" uri="{CE6537A1-D6FC-4f65-9D91-7224C49458BB}"/>
                <c:ext xmlns:c16="http://schemas.microsoft.com/office/drawing/2014/chart" uri="{C3380CC4-5D6E-409C-BE32-E72D297353CC}">
                  <c16:uniqueId val="{00000018-F0C4-45D2-98C8-1E5E326838FA}"/>
                </c:ext>
              </c:extLst>
            </c:dLbl>
            <c:dLbl>
              <c:idx val="1"/>
              <c:delete val="1"/>
              <c:extLst>
                <c:ext xmlns:c15="http://schemas.microsoft.com/office/drawing/2012/chart" uri="{CE6537A1-D6FC-4f65-9D91-7224C49458BB}"/>
                <c:ext xmlns:c16="http://schemas.microsoft.com/office/drawing/2014/chart" uri="{C3380CC4-5D6E-409C-BE32-E72D297353CC}">
                  <c16:uniqueId val="{00000019-F0C4-45D2-98C8-1E5E326838FA}"/>
                </c:ext>
              </c:extLst>
            </c:dLbl>
            <c:dLbl>
              <c:idx val="2"/>
              <c:delete val="1"/>
              <c:extLst>
                <c:ext xmlns:c15="http://schemas.microsoft.com/office/drawing/2012/chart" uri="{CE6537A1-D6FC-4f65-9D91-7224C49458BB}"/>
                <c:ext xmlns:c16="http://schemas.microsoft.com/office/drawing/2014/chart" uri="{C3380CC4-5D6E-409C-BE32-E72D297353CC}">
                  <c16:uniqueId val="{0000001A-F0C4-45D2-98C8-1E5E326838FA}"/>
                </c:ext>
              </c:extLst>
            </c:dLbl>
            <c:dLbl>
              <c:idx val="3"/>
              <c:delete val="1"/>
              <c:extLst>
                <c:ext xmlns:c15="http://schemas.microsoft.com/office/drawing/2012/chart" uri="{CE6537A1-D6FC-4f65-9D91-7224C49458BB}"/>
                <c:ext xmlns:c16="http://schemas.microsoft.com/office/drawing/2014/chart" uri="{C3380CC4-5D6E-409C-BE32-E72D297353CC}">
                  <c16:uniqueId val="{0000001B-F0C4-45D2-98C8-1E5E326838FA}"/>
                </c:ext>
              </c:extLst>
            </c:dLbl>
            <c:dLbl>
              <c:idx val="4"/>
              <c:delete val="1"/>
              <c:extLst>
                <c:ext xmlns:c15="http://schemas.microsoft.com/office/drawing/2012/chart" uri="{CE6537A1-D6FC-4f65-9D91-7224C49458BB}"/>
                <c:ext xmlns:c16="http://schemas.microsoft.com/office/drawing/2014/chart" uri="{C3380CC4-5D6E-409C-BE32-E72D297353CC}">
                  <c16:uniqueId val="{0000001C-F0C4-45D2-98C8-1E5E326838FA}"/>
                </c:ext>
              </c:extLst>
            </c:dLbl>
            <c:dLbl>
              <c:idx val="5"/>
              <c:delete val="1"/>
              <c:extLst>
                <c:ext xmlns:c15="http://schemas.microsoft.com/office/drawing/2012/chart" uri="{CE6537A1-D6FC-4f65-9D91-7224C49458BB}"/>
                <c:ext xmlns:c16="http://schemas.microsoft.com/office/drawing/2014/chart" uri="{C3380CC4-5D6E-409C-BE32-E72D297353CC}">
                  <c16:uniqueId val="{0000001D-F0C4-45D2-98C8-1E5E326838FA}"/>
                </c:ext>
              </c:extLst>
            </c:dLbl>
            <c:dLbl>
              <c:idx val="6"/>
              <c:delete val="1"/>
              <c:extLst>
                <c:ext xmlns:c15="http://schemas.microsoft.com/office/drawing/2012/chart" uri="{CE6537A1-D6FC-4f65-9D91-7224C49458BB}"/>
                <c:ext xmlns:c16="http://schemas.microsoft.com/office/drawing/2014/chart" uri="{C3380CC4-5D6E-409C-BE32-E72D297353CC}">
                  <c16:uniqueId val="{0000001E-F0C4-45D2-98C8-1E5E326838FA}"/>
                </c:ext>
              </c:extLst>
            </c:dLbl>
            <c:dLbl>
              <c:idx val="7"/>
              <c:delete val="1"/>
              <c:extLst>
                <c:ext xmlns:c15="http://schemas.microsoft.com/office/drawing/2012/chart" uri="{CE6537A1-D6FC-4f65-9D91-7224C49458BB}"/>
                <c:ext xmlns:c16="http://schemas.microsoft.com/office/drawing/2014/chart" uri="{C3380CC4-5D6E-409C-BE32-E72D297353CC}">
                  <c16:uniqueId val="{0000001F-F0C4-45D2-98C8-1E5E326838FA}"/>
                </c:ext>
              </c:extLst>
            </c:dLbl>
            <c:dLbl>
              <c:idx val="8"/>
              <c:delete val="1"/>
              <c:extLst>
                <c:ext xmlns:c15="http://schemas.microsoft.com/office/drawing/2012/chart" uri="{CE6537A1-D6FC-4f65-9D91-7224C49458BB}"/>
                <c:ext xmlns:c16="http://schemas.microsoft.com/office/drawing/2014/chart" uri="{C3380CC4-5D6E-409C-BE32-E72D297353CC}">
                  <c16:uniqueId val="{00000020-F0C4-45D2-98C8-1E5E326838FA}"/>
                </c:ext>
              </c:extLst>
            </c:dLbl>
            <c:dLbl>
              <c:idx val="9"/>
              <c:delete val="1"/>
              <c:extLst>
                <c:ext xmlns:c15="http://schemas.microsoft.com/office/drawing/2012/chart" uri="{CE6537A1-D6FC-4f65-9D91-7224C49458BB}"/>
                <c:ext xmlns:c16="http://schemas.microsoft.com/office/drawing/2014/chart" uri="{C3380CC4-5D6E-409C-BE32-E72D297353CC}">
                  <c16:uniqueId val="{00000021-F0C4-45D2-98C8-1E5E326838FA}"/>
                </c:ext>
              </c:extLst>
            </c:dLbl>
            <c:dLbl>
              <c:idx val="10"/>
              <c:delete val="1"/>
              <c:extLst>
                <c:ext xmlns:c15="http://schemas.microsoft.com/office/drawing/2012/chart" uri="{CE6537A1-D6FC-4f65-9D91-7224C49458BB}"/>
                <c:ext xmlns:c16="http://schemas.microsoft.com/office/drawing/2014/chart" uri="{C3380CC4-5D6E-409C-BE32-E72D297353CC}">
                  <c16:uniqueId val="{00000022-F0C4-45D2-98C8-1E5E326838FA}"/>
                </c:ext>
              </c:extLst>
            </c:dLbl>
            <c:dLbl>
              <c:idx val="11"/>
              <c:delete val="1"/>
              <c:extLst>
                <c:ext xmlns:c15="http://schemas.microsoft.com/office/drawing/2012/chart" uri="{CE6537A1-D6FC-4f65-9D91-7224C49458BB}"/>
                <c:ext xmlns:c16="http://schemas.microsoft.com/office/drawing/2014/chart" uri="{C3380CC4-5D6E-409C-BE32-E72D297353CC}">
                  <c16:uniqueId val="{00000023-F0C4-45D2-98C8-1E5E326838FA}"/>
                </c:ext>
              </c:extLst>
            </c:dLbl>
            <c:dLbl>
              <c:idx val="12"/>
              <c:delete val="1"/>
              <c:extLst>
                <c:ext xmlns:c15="http://schemas.microsoft.com/office/drawing/2012/chart" uri="{CE6537A1-D6FC-4f65-9D91-7224C49458BB}"/>
                <c:ext xmlns:c16="http://schemas.microsoft.com/office/drawing/2014/chart" uri="{C3380CC4-5D6E-409C-BE32-E72D297353CC}">
                  <c16:uniqueId val="{00000024-F0C4-45D2-98C8-1E5E326838FA}"/>
                </c:ext>
              </c:extLst>
            </c:dLbl>
            <c:dLbl>
              <c:idx val="13"/>
              <c:delete val="1"/>
              <c:extLst>
                <c:ext xmlns:c15="http://schemas.microsoft.com/office/drawing/2012/chart" uri="{CE6537A1-D6FC-4f65-9D91-7224C49458BB}"/>
                <c:ext xmlns:c16="http://schemas.microsoft.com/office/drawing/2014/chart" uri="{C3380CC4-5D6E-409C-BE32-E72D297353CC}">
                  <c16:uniqueId val="{00000015-F0C4-45D2-98C8-1E5E326838FA}"/>
                </c:ext>
              </c:extLst>
            </c:dLbl>
            <c:dLbl>
              <c:idx val="14"/>
              <c:delete val="1"/>
              <c:extLst>
                <c:ext xmlns:c15="http://schemas.microsoft.com/office/drawing/2012/chart" uri="{CE6537A1-D6FC-4f65-9D91-7224C49458BB}"/>
                <c:ext xmlns:c16="http://schemas.microsoft.com/office/drawing/2014/chart" uri="{C3380CC4-5D6E-409C-BE32-E72D297353CC}">
                  <c16:uniqueId val="{00000025-F0C4-45D2-98C8-1E5E326838FA}"/>
                </c:ext>
              </c:extLst>
            </c:dLbl>
            <c:dLbl>
              <c:idx val="15"/>
              <c:delete val="1"/>
              <c:extLst>
                <c:ext xmlns:c15="http://schemas.microsoft.com/office/drawing/2012/chart" uri="{CE6537A1-D6FC-4f65-9D91-7224C49458BB}"/>
                <c:ext xmlns:c16="http://schemas.microsoft.com/office/drawing/2014/chart" uri="{C3380CC4-5D6E-409C-BE32-E72D297353CC}">
                  <c16:uniqueId val="{00000026-F0C4-45D2-98C8-1E5E326838FA}"/>
                </c:ext>
              </c:extLst>
            </c:dLbl>
            <c:dLbl>
              <c:idx val="16"/>
              <c:delete val="1"/>
              <c:extLst>
                <c:ext xmlns:c15="http://schemas.microsoft.com/office/drawing/2012/chart" uri="{CE6537A1-D6FC-4f65-9D91-7224C49458BB}"/>
                <c:ext xmlns:c16="http://schemas.microsoft.com/office/drawing/2014/chart" uri="{C3380CC4-5D6E-409C-BE32-E72D297353CC}">
                  <c16:uniqueId val="{00000017-F0C4-45D2-98C8-1E5E326838FA}"/>
                </c:ext>
              </c:extLst>
            </c:dLbl>
            <c:dLbl>
              <c:idx val="17"/>
              <c:delete val="1"/>
              <c:extLst>
                <c:ext xmlns:c15="http://schemas.microsoft.com/office/drawing/2012/chart" uri="{CE6537A1-D6FC-4f65-9D91-7224C49458BB}"/>
                <c:ext xmlns:c16="http://schemas.microsoft.com/office/drawing/2014/chart" uri="{C3380CC4-5D6E-409C-BE32-E72D297353CC}">
                  <c16:uniqueId val="{00000027-F0C4-45D2-98C8-1E5E326838FA}"/>
                </c:ext>
              </c:extLst>
            </c:dLbl>
            <c:dLbl>
              <c:idx val="18"/>
              <c:delete val="1"/>
              <c:extLst>
                <c:ext xmlns:c15="http://schemas.microsoft.com/office/drawing/2012/chart" uri="{CE6537A1-D6FC-4f65-9D91-7224C49458BB}"/>
                <c:ext xmlns:c16="http://schemas.microsoft.com/office/drawing/2014/chart" uri="{C3380CC4-5D6E-409C-BE32-E72D297353CC}">
                  <c16:uniqueId val="{0000003C-F0C4-45D2-98C8-1E5E326838FA}"/>
                </c:ext>
              </c:extLst>
            </c:dLbl>
            <c:dLbl>
              <c:idx val="19"/>
              <c:delete val="1"/>
              <c:extLst>
                <c:ext xmlns:c15="http://schemas.microsoft.com/office/drawing/2012/chart" uri="{CE6537A1-D6FC-4f65-9D91-7224C49458BB}"/>
                <c:ext xmlns:c16="http://schemas.microsoft.com/office/drawing/2014/chart" uri="{C3380CC4-5D6E-409C-BE32-E72D297353CC}">
                  <c16:uniqueId val="{00000009-192F-46F4-8479-C4FD145CD8D8}"/>
                </c:ext>
              </c:extLst>
            </c:dLbl>
            <c:dLbl>
              <c:idx val="20"/>
              <c:delete val="1"/>
              <c:extLst>
                <c:ext xmlns:c15="http://schemas.microsoft.com/office/drawing/2012/chart" uri="{CE6537A1-D6FC-4f65-9D91-7224C49458BB}"/>
                <c:ext xmlns:c16="http://schemas.microsoft.com/office/drawing/2014/chart" uri="{C3380CC4-5D6E-409C-BE32-E72D297353CC}">
                  <c16:uniqueId val="{00000007-9270-4EED-A125-1E46E673439C}"/>
                </c:ext>
              </c:extLst>
            </c:dLbl>
            <c:numFmt formatCode="#,##0" sourceLinked="0"/>
            <c:spPr>
              <a:noFill/>
              <a:ln>
                <a:noFill/>
              </a:ln>
              <a:effectLst/>
            </c:spPr>
            <c:txPr>
              <a:bodyPr/>
              <a:lstStyle/>
              <a:p>
                <a:pPr>
                  <a:defRPr sz="1200" i="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Sheet1!$B$3:$W$3</c:f>
              <c:numCache>
                <c:formatCode>0.0</c:formatCode>
                <c:ptCount val="22"/>
                <c:pt idx="0" formatCode="General">
                  <c:v>21.6</c:v>
                </c:pt>
                <c:pt idx="1">
                  <c:v>23.9</c:v>
                </c:pt>
                <c:pt idx="2">
                  <c:v>24.5</c:v>
                </c:pt>
                <c:pt idx="3">
                  <c:v>23.3</c:v>
                </c:pt>
                <c:pt idx="4">
                  <c:v>22.1</c:v>
                </c:pt>
                <c:pt idx="5" formatCode="General">
                  <c:v>22.2</c:v>
                </c:pt>
                <c:pt idx="6" formatCode="General">
                  <c:v>22.4</c:v>
                </c:pt>
                <c:pt idx="7" formatCode="General">
                  <c:v>24.2</c:v>
                </c:pt>
                <c:pt idx="8" formatCode="General">
                  <c:v>23.5</c:v>
                </c:pt>
                <c:pt idx="9" formatCode="General">
                  <c:v>21.1</c:v>
                </c:pt>
                <c:pt idx="10" formatCode="General">
                  <c:v>18.3</c:v>
                </c:pt>
                <c:pt idx="11" formatCode="General">
                  <c:v>18.3</c:v>
                </c:pt>
                <c:pt idx="12" formatCode="General">
                  <c:v>15.5</c:v>
                </c:pt>
                <c:pt idx="13">
                  <c:v>15.9</c:v>
                </c:pt>
                <c:pt idx="14" formatCode="General">
                  <c:v>15.9</c:v>
                </c:pt>
                <c:pt idx="15">
                  <c:v>15.9</c:v>
                </c:pt>
                <c:pt idx="16" formatCode="General">
                  <c:v>16.3</c:v>
                </c:pt>
                <c:pt idx="17">
                  <c:v>15.1</c:v>
                </c:pt>
                <c:pt idx="18" formatCode="General">
                  <c:v>13.9</c:v>
                </c:pt>
                <c:pt idx="19" formatCode="General">
                  <c:v>15.6</c:v>
                </c:pt>
                <c:pt idx="20" formatCode="General">
                  <c:v>12</c:v>
                </c:pt>
                <c:pt idx="21" formatCode="General">
                  <c:v>15.7</c:v>
                </c:pt>
              </c:numCache>
            </c:numRef>
          </c:val>
          <c:smooth val="0"/>
          <c:extLst>
            <c:ext xmlns:c16="http://schemas.microsoft.com/office/drawing/2014/chart" uri="{C3380CC4-5D6E-409C-BE32-E72D297353CC}">
              <c16:uniqueId val="{00000028-F0C4-45D2-98C8-1E5E326838FA}"/>
            </c:ext>
          </c:extLst>
        </c:ser>
        <c:ser>
          <c:idx val="2"/>
          <c:order val="2"/>
          <c:tx>
            <c:strRef>
              <c:f>Sheet1!$A$4</c:f>
              <c:strCache>
                <c:ptCount val="1"/>
                <c:pt idx="0">
                  <c:v>Death Rate</c:v>
                </c:pt>
              </c:strCache>
            </c:strRef>
          </c:tx>
          <c:spPr>
            <a:ln>
              <a:solidFill>
                <a:srgbClr val="7F9E3F">
                  <a:lumMod val="50000"/>
                </a:srgbClr>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9-F0C4-45D2-98C8-1E5E326838FA}"/>
                </c:ext>
              </c:extLst>
            </c:dLbl>
            <c:dLbl>
              <c:idx val="1"/>
              <c:delete val="1"/>
              <c:extLst>
                <c:ext xmlns:c15="http://schemas.microsoft.com/office/drawing/2012/chart" uri="{CE6537A1-D6FC-4f65-9D91-7224C49458BB}"/>
                <c:ext xmlns:c16="http://schemas.microsoft.com/office/drawing/2014/chart" uri="{C3380CC4-5D6E-409C-BE32-E72D297353CC}">
                  <c16:uniqueId val="{0000002A-F0C4-45D2-98C8-1E5E326838FA}"/>
                </c:ext>
              </c:extLst>
            </c:dLbl>
            <c:dLbl>
              <c:idx val="2"/>
              <c:delete val="1"/>
              <c:extLst>
                <c:ext xmlns:c15="http://schemas.microsoft.com/office/drawing/2012/chart" uri="{CE6537A1-D6FC-4f65-9D91-7224C49458BB}"/>
                <c:ext xmlns:c16="http://schemas.microsoft.com/office/drawing/2014/chart" uri="{C3380CC4-5D6E-409C-BE32-E72D297353CC}">
                  <c16:uniqueId val="{0000002B-F0C4-45D2-98C8-1E5E326838FA}"/>
                </c:ext>
              </c:extLst>
            </c:dLbl>
            <c:dLbl>
              <c:idx val="3"/>
              <c:delete val="1"/>
              <c:extLst>
                <c:ext xmlns:c15="http://schemas.microsoft.com/office/drawing/2012/chart" uri="{CE6537A1-D6FC-4f65-9D91-7224C49458BB}"/>
                <c:ext xmlns:c16="http://schemas.microsoft.com/office/drawing/2014/chart" uri="{C3380CC4-5D6E-409C-BE32-E72D297353CC}">
                  <c16:uniqueId val="{0000002C-F0C4-45D2-98C8-1E5E326838FA}"/>
                </c:ext>
              </c:extLst>
            </c:dLbl>
            <c:dLbl>
              <c:idx val="4"/>
              <c:delete val="1"/>
              <c:extLst>
                <c:ext xmlns:c15="http://schemas.microsoft.com/office/drawing/2012/chart" uri="{CE6537A1-D6FC-4f65-9D91-7224C49458BB}"/>
                <c:ext xmlns:c16="http://schemas.microsoft.com/office/drawing/2014/chart" uri="{C3380CC4-5D6E-409C-BE32-E72D297353CC}">
                  <c16:uniqueId val="{0000002D-F0C4-45D2-98C8-1E5E326838FA}"/>
                </c:ext>
              </c:extLst>
            </c:dLbl>
            <c:dLbl>
              <c:idx val="5"/>
              <c:delete val="1"/>
              <c:extLst>
                <c:ext xmlns:c15="http://schemas.microsoft.com/office/drawing/2012/chart" uri="{CE6537A1-D6FC-4f65-9D91-7224C49458BB}"/>
                <c:ext xmlns:c16="http://schemas.microsoft.com/office/drawing/2014/chart" uri="{C3380CC4-5D6E-409C-BE32-E72D297353CC}">
                  <c16:uniqueId val="{0000002E-F0C4-45D2-98C8-1E5E326838FA}"/>
                </c:ext>
              </c:extLst>
            </c:dLbl>
            <c:dLbl>
              <c:idx val="6"/>
              <c:delete val="1"/>
              <c:extLst>
                <c:ext xmlns:c15="http://schemas.microsoft.com/office/drawing/2012/chart" uri="{CE6537A1-D6FC-4f65-9D91-7224C49458BB}"/>
                <c:ext xmlns:c16="http://schemas.microsoft.com/office/drawing/2014/chart" uri="{C3380CC4-5D6E-409C-BE32-E72D297353CC}">
                  <c16:uniqueId val="{0000002F-F0C4-45D2-98C8-1E5E326838FA}"/>
                </c:ext>
              </c:extLst>
            </c:dLbl>
            <c:dLbl>
              <c:idx val="7"/>
              <c:delete val="1"/>
              <c:extLst>
                <c:ext xmlns:c15="http://schemas.microsoft.com/office/drawing/2012/chart" uri="{CE6537A1-D6FC-4f65-9D91-7224C49458BB}"/>
                <c:ext xmlns:c16="http://schemas.microsoft.com/office/drawing/2014/chart" uri="{C3380CC4-5D6E-409C-BE32-E72D297353CC}">
                  <c16:uniqueId val="{00000030-F0C4-45D2-98C8-1E5E326838FA}"/>
                </c:ext>
              </c:extLst>
            </c:dLbl>
            <c:dLbl>
              <c:idx val="8"/>
              <c:delete val="1"/>
              <c:extLst>
                <c:ext xmlns:c15="http://schemas.microsoft.com/office/drawing/2012/chart" uri="{CE6537A1-D6FC-4f65-9D91-7224C49458BB}"/>
                <c:ext xmlns:c16="http://schemas.microsoft.com/office/drawing/2014/chart" uri="{C3380CC4-5D6E-409C-BE32-E72D297353CC}">
                  <c16:uniqueId val="{00000031-F0C4-45D2-98C8-1E5E326838FA}"/>
                </c:ext>
              </c:extLst>
            </c:dLbl>
            <c:dLbl>
              <c:idx val="9"/>
              <c:delete val="1"/>
              <c:extLst>
                <c:ext xmlns:c15="http://schemas.microsoft.com/office/drawing/2012/chart" uri="{CE6537A1-D6FC-4f65-9D91-7224C49458BB}"/>
                <c:ext xmlns:c16="http://schemas.microsoft.com/office/drawing/2014/chart" uri="{C3380CC4-5D6E-409C-BE32-E72D297353CC}">
                  <c16:uniqueId val="{00000032-F0C4-45D2-98C8-1E5E326838FA}"/>
                </c:ext>
              </c:extLst>
            </c:dLbl>
            <c:dLbl>
              <c:idx val="10"/>
              <c:delete val="1"/>
              <c:extLst>
                <c:ext xmlns:c15="http://schemas.microsoft.com/office/drawing/2012/chart" uri="{CE6537A1-D6FC-4f65-9D91-7224C49458BB}"/>
                <c:ext xmlns:c16="http://schemas.microsoft.com/office/drawing/2014/chart" uri="{C3380CC4-5D6E-409C-BE32-E72D297353CC}">
                  <c16:uniqueId val="{00000033-F0C4-45D2-98C8-1E5E326838FA}"/>
                </c:ext>
              </c:extLst>
            </c:dLbl>
            <c:dLbl>
              <c:idx val="11"/>
              <c:delete val="1"/>
              <c:extLst>
                <c:ext xmlns:c15="http://schemas.microsoft.com/office/drawing/2012/chart" uri="{CE6537A1-D6FC-4f65-9D91-7224C49458BB}"/>
                <c:ext xmlns:c16="http://schemas.microsoft.com/office/drawing/2014/chart" uri="{C3380CC4-5D6E-409C-BE32-E72D297353CC}">
                  <c16:uniqueId val="{00000034-F0C4-45D2-98C8-1E5E326838FA}"/>
                </c:ext>
              </c:extLst>
            </c:dLbl>
            <c:dLbl>
              <c:idx val="12"/>
              <c:delete val="1"/>
              <c:extLst>
                <c:ext xmlns:c15="http://schemas.microsoft.com/office/drawing/2012/chart" uri="{CE6537A1-D6FC-4f65-9D91-7224C49458BB}"/>
                <c:ext xmlns:c16="http://schemas.microsoft.com/office/drawing/2014/chart" uri="{C3380CC4-5D6E-409C-BE32-E72D297353CC}">
                  <c16:uniqueId val="{00000035-F0C4-45D2-98C8-1E5E326838FA}"/>
                </c:ext>
              </c:extLst>
            </c:dLbl>
            <c:dLbl>
              <c:idx val="13"/>
              <c:delete val="1"/>
              <c:extLst>
                <c:ext xmlns:c15="http://schemas.microsoft.com/office/drawing/2012/chart" uri="{CE6537A1-D6FC-4f65-9D91-7224C49458BB}"/>
                <c:ext xmlns:c16="http://schemas.microsoft.com/office/drawing/2014/chart" uri="{C3380CC4-5D6E-409C-BE32-E72D297353CC}">
                  <c16:uniqueId val="{00000036-F0C4-45D2-98C8-1E5E326838FA}"/>
                </c:ext>
              </c:extLst>
            </c:dLbl>
            <c:dLbl>
              <c:idx val="14"/>
              <c:delete val="1"/>
              <c:extLst>
                <c:ext xmlns:c15="http://schemas.microsoft.com/office/drawing/2012/chart" uri="{CE6537A1-D6FC-4f65-9D91-7224C49458BB}"/>
                <c:ext xmlns:c16="http://schemas.microsoft.com/office/drawing/2014/chart" uri="{C3380CC4-5D6E-409C-BE32-E72D297353CC}">
                  <c16:uniqueId val="{00000037-F0C4-45D2-98C8-1E5E326838FA}"/>
                </c:ext>
              </c:extLst>
            </c:dLbl>
            <c:dLbl>
              <c:idx val="15"/>
              <c:delete val="1"/>
              <c:extLst>
                <c:ext xmlns:c15="http://schemas.microsoft.com/office/drawing/2012/chart" uri="{CE6537A1-D6FC-4f65-9D91-7224C49458BB}"/>
                <c:ext xmlns:c16="http://schemas.microsoft.com/office/drawing/2014/chart" uri="{C3380CC4-5D6E-409C-BE32-E72D297353CC}">
                  <c16:uniqueId val="{00000038-F0C4-45D2-98C8-1E5E326838FA}"/>
                </c:ext>
              </c:extLst>
            </c:dLbl>
            <c:dLbl>
              <c:idx val="16"/>
              <c:delete val="1"/>
              <c:extLst>
                <c:ext xmlns:c15="http://schemas.microsoft.com/office/drawing/2012/chart" uri="{CE6537A1-D6FC-4f65-9D91-7224C49458BB}"/>
                <c:ext xmlns:c16="http://schemas.microsoft.com/office/drawing/2014/chart" uri="{C3380CC4-5D6E-409C-BE32-E72D297353CC}">
                  <c16:uniqueId val="{00000039-F0C4-45D2-98C8-1E5E326838FA}"/>
                </c:ext>
              </c:extLst>
            </c:dLbl>
            <c:dLbl>
              <c:idx val="17"/>
              <c:delete val="1"/>
              <c:extLst>
                <c:ext xmlns:c15="http://schemas.microsoft.com/office/drawing/2012/chart" uri="{CE6537A1-D6FC-4f65-9D91-7224C49458BB}"/>
                <c:ext xmlns:c16="http://schemas.microsoft.com/office/drawing/2014/chart" uri="{C3380CC4-5D6E-409C-BE32-E72D297353CC}">
                  <c16:uniqueId val="{0000003B-F0C4-45D2-98C8-1E5E326838FA}"/>
                </c:ext>
              </c:extLst>
            </c:dLbl>
            <c:dLbl>
              <c:idx val="18"/>
              <c:delete val="1"/>
              <c:extLst>
                <c:ext xmlns:c15="http://schemas.microsoft.com/office/drawing/2012/chart" uri="{CE6537A1-D6FC-4f65-9D91-7224C49458BB}"/>
                <c:ext xmlns:c16="http://schemas.microsoft.com/office/drawing/2014/chart" uri="{C3380CC4-5D6E-409C-BE32-E72D297353CC}">
                  <c16:uniqueId val="{00000007-192F-46F4-8479-C4FD145CD8D8}"/>
                </c:ext>
              </c:extLst>
            </c:dLbl>
            <c:dLbl>
              <c:idx val="19"/>
              <c:layout>
                <c:manualLayout>
                  <c:x val="-1.7457910151033512E-2"/>
                  <c:y val="-3.6977805047217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2F-46F4-8479-C4FD145CD8D8}"/>
                </c:ext>
              </c:extLst>
            </c:dLbl>
            <c:numFmt formatCode="#,##0" sourceLinked="0"/>
            <c:spPr>
              <a:noFill/>
              <a:ln>
                <a:noFill/>
              </a:ln>
              <a:effectLst/>
            </c:spPr>
            <c:txPr>
              <a:bodyPr wrap="square" lIns="38100" tIns="19050" rIns="38100" bIns="19050" anchor="ctr">
                <a:spAutoFit/>
              </a:bodyPr>
              <a:lstStyle/>
              <a:p>
                <a:pPr>
                  <a:defRPr sz="1200" i="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Sheet1!$B$4:$W$4</c:f>
              <c:numCache>
                <c:formatCode>General</c:formatCode>
                <c:ptCount val="22"/>
                <c:pt idx="0">
                  <c:v>5.7</c:v>
                </c:pt>
                <c:pt idx="1">
                  <c:v>5.6</c:v>
                </c:pt>
                <c:pt idx="2">
                  <c:v>5.8</c:v>
                </c:pt>
                <c:pt idx="3">
                  <c:v>5.4</c:v>
                </c:pt>
                <c:pt idx="4">
                  <c:v>4.8</c:v>
                </c:pt>
                <c:pt idx="5">
                  <c:v>4.8</c:v>
                </c:pt>
                <c:pt idx="6">
                  <c:v>4.8</c:v>
                </c:pt>
                <c:pt idx="7">
                  <c:v>4.2</c:v>
                </c:pt>
                <c:pt idx="8">
                  <c:v>3.8</c:v>
                </c:pt>
                <c:pt idx="9">
                  <c:v>3.8</c:v>
                </c:pt>
                <c:pt idx="10">
                  <c:v>3.4</c:v>
                </c:pt>
                <c:pt idx="11">
                  <c:v>2.8</c:v>
                </c:pt>
                <c:pt idx="12">
                  <c:v>2.6</c:v>
                </c:pt>
                <c:pt idx="13">
                  <c:v>2.7</c:v>
                </c:pt>
                <c:pt idx="14">
                  <c:v>2.2000000000000002</c:v>
                </c:pt>
                <c:pt idx="15">
                  <c:v>2.2999999999999998</c:v>
                </c:pt>
                <c:pt idx="16">
                  <c:v>2.1</c:v>
                </c:pt>
                <c:pt idx="17">
                  <c:v>2.1</c:v>
                </c:pt>
                <c:pt idx="18">
                  <c:v>1.8</c:v>
                </c:pt>
                <c:pt idx="19">
                  <c:v>1.5541446845772784</c:v>
                </c:pt>
              </c:numCache>
            </c:numRef>
          </c:val>
          <c:smooth val="0"/>
          <c:extLst>
            <c:ext xmlns:c16="http://schemas.microsoft.com/office/drawing/2014/chart" uri="{C3380CC4-5D6E-409C-BE32-E72D297353CC}">
              <c16:uniqueId val="{0000003A-F0C4-45D2-98C8-1E5E326838FA}"/>
            </c:ext>
          </c:extLst>
        </c:ser>
        <c:dLbls>
          <c:showLegendKey val="0"/>
          <c:showVal val="0"/>
          <c:showCatName val="0"/>
          <c:showSerName val="0"/>
          <c:showPercent val="0"/>
          <c:showBubbleSize val="0"/>
        </c:dLbls>
        <c:marker val="1"/>
        <c:smooth val="0"/>
        <c:axId val="61325312"/>
        <c:axId val="61306752"/>
      </c:lineChart>
      <c:catAx>
        <c:axId val="61298560"/>
        <c:scaling>
          <c:orientation val="minMax"/>
        </c:scaling>
        <c:delete val="0"/>
        <c:axPos val="b"/>
        <c:title>
          <c:tx>
            <c:rich>
              <a:bodyPr/>
              <a:lstStyle/>
              <a:p>
                <a:pPr>
                  <a:defRPr sz="1400"/>
                </a:pPr>
                <a:r>
                  <a:rPr lang="en-US" sz="1400" dirty="0"/>
                  <a:t>Year at Diagnosis</a:t>
                </a:r>
              </a:p>
            </c:rich>
          </c:tx>
          <c:layout>
            <c:manualLayout>
              <c:xMode val="edge"/>
              <c:yMode val="edge"/>
              <c:x val="0.41663969087197439"/>
              <c:y val="0.93170151438506188"/>
            </c:manualLayout>
          </c:layout>
          <c:overlay val="0"/>
        </c:title>
        <c:numFmt formatCode="General" sourceLinked="1"/>
        <c:majorTickMark val="none"/>
        <c:minorTickMark val="none"/>
        <c:tickLblPos val="nextTo"/>
        <c:spPr>
          <a:ln w="3379">
            <a:solidFill>
              <a:srgbClr val="000514"/>
            </a:solidFill>
            <a:prstDash val="solid"/>
          </a:ln>
        </c:spPr>
        <c:txPr>
          <a:bodyPr rot="-2040000" vert="horz"/>
          <a:lstStyle/>
          <a:p>
            <a:pPr>
              <a:defRPr sz="1200" b="0" i="0" u="none" strike="noStrike" baseline="0">
                <a:solidFill>
                  <a:schemeClr val="tx1"/>
                </a:solidFill>
                <a:latin typeface="Arial"/>
                <a:ea typeface="Arial"/>
                <a:cs typeface="Arial"/>
              </a:defRPr>
            </a:pPr>
            <a:endParaRPr lang="en-US"/>
          </a:p>
        </c:txPr>
        <c:crossAx val="61304832"/>
        <c:crosses val="autoZero"/>
        <c:auto val="1"/>
        <c:lblAlgn val="ctr"/>
        <c:lblOffset val="100"/>
        <c:tickLblSkip val="1"/>
        <c:tickMarkSkip val="1"/>
        <c:noMultiLvlLbl val="1"/>
      </c:catAx>
      <c:valAx>
        <c:axId val="61304832"/>
        <c:scaling>
          <c:orientation val="minMax"/>
        </c:scaling>
        <c:delete val="0"/>
        <c:axPos val="l"/>
        <c:title>
          <c:tx>
            <c:rich>
              <a:bodyPr rot="-5400000" vert="horz"/>
              <a:lstStyle/>
              <a:p>
                <a:pPr>
                  <a:defRPr sz="1400"/>
                </a:pPr>
                <a:r>
                  <a:rPr lang="en-US" sz="1400" dirty="0"/>
                  <a:t>Rate</a:t>
                </a:r>
                <a:r>
                  <a:rPr lang="en-US" sz="1400" baseline="0" dirty="0"/>
                  <a:t> per 100,000 population (Prevalence)</a:t>
                </a:r>
                <a:endParaRPr lang="en-US" sz="1400" dirty="0"/>
              </a:p>
            </c:rich>
          </c:tx>
          <c:layout>
            <c:manualLayout>
              <c:xMode val="edge"/>
              <c:yMode val="edge"/>
              <c:x val="5.8537474482356373E-3"/>
              <c:y val="8.7222888916456534E-2"/>
            </c:manualLayout>
          </c:layout>
          <c:overlay val="0"/>
        </c:title>
        <c:numFmt formatCode="#,##0" sourceLinked="0"/>
        <c:majorTickMark val="none"/>
        <c:minorTickMark val="none"/>
        <c:tickLblPos val="nextTo"/>
        <c:spPr>
          <a:ln>
            <a:solidFill>
              <a:srgbClr val="000514"/>
            </a:solidFill>
          </a:ln>
        </c:spPr>
        <c:txPr>
          <a:bodyPr rot="0" vert="horz"/>
          <a:lstStyle/>
          <a:p>
            <a:pPr>
              <a:defRPr sz="1200" b="0" i="0" u="none" strike="noStrike" baseline="0">
                <a:solidFill>
                  <a:schemeClr val="tx1"/>
                </a:solidFill>
                <a:latin typeface="Arial"/>
                <a:ea typeface="Arial"/>
                <a:cs typeface="Arial"/>
              </a:defRPr>
            </a:pPr>
            <a:endParaRPr lang="en-US"/>
          </a:p>
        </c:txPr>
        <c:crossAx val="61298560"/>
        <c:crosses val="autoZero"/>
        <c:crossBetween val="between"/>
      </c:valAx>
      <c:valAx>
        <c:axId val="61306752"/>
        <c:scaling>
          <c:orientation val="minMax"/>
        </c:scaling>
        <c:delete val="0"/>
        <c:axPos val="r"/>
        <c:title>
          <c:tx>
            <c:rich>
              <a:bodyPr rot="-5400000" vert="horz"/>
              <a:lstStyle/>
              <a:p>
                <a:pPr>
                  <a:defRPr sz="1400"/>
                </a:pPr>
                <a:r>
                  <a:rPr lang="en-US" sz="1400" dirty="0"/>
                  <a:t>Rate per 100,000 population             (New Cases)</a:t>
                </a:r>
              </a:p>
            </c:rich>
          </c:tx>
          <c:layout>
            <c:manualLayout>
              <c:xMode val="edge"/>
              <c:yMode val="edge"/>
              <c:x val="0.95922620783513179"/>
              <c:y val="8.8274887424375587E-2"/>
            </c:manualLayout>
          </c:layout>
          <c:overlay val="0"/>
        </c:title>
        <c:numFmt formatCode="0" sourceLinked="0"/>
        <c:majorTickMark val="out"/>
        <c:minorTickMark val="none"/>
        <c:tickLblPos val="nextTo"/>
        <c:spPr>
          <a:ln>
            <a:solidFill>
              <a:srgbClr val="000514"/>
            </a:solidFill>
          </a:ln>
        </c:spPr>
        <c:txPr>
          <a:bodyPr/>
          <a:lstStyle/>
          <a:p>
            <a:pPr>
              <a:defRPr sz="1200" b="0"/>
            </a:pPr>
            <a:endParaRPr lang="en-US"/>
          </a:p>
        </c:txPr>
        <c:crossAx val="61325312"/>
        <c:crosses val="max"/>
        <c:crossBetween val="between"/>
      </c:valAx>
      <c:catAx>
        <c:axId val="61325312"/>
        <c:scaling>
          <c:orientation val="minMax"/>
        </c:scaling>
        <c:delete val="1"/>
        <c:axPos val="b"/>
        <c:numFmt formatCode="General" sourceLinked="1"/>
        <c:majorTickMark val="out"/>
        <c:minorTickMark val="none"/>
        <c:tickLblPos val="nextTo"/>
        <c:crossAx val="61306752"/>
        <c:crosses val="autoZero"/>
        <c:auto val="1"/>
        <c:lblAlgn val="ctr"/>
        <c:lblOffset val="100"/>
        <c:noMultiLvlLbl val="0"/>
      </c:catAx>
      <c:spPr>
        <a:noFill/>
        <a:ln w="25400">
          <a:noFill/>
        </a:ln>
      </c:spPr>
    </c:plotArea>
    <c:legend>
      <c:legendPos val="t"/>
      <c:layout>
        <c:manualLayout>
          <c:xMode val="edge"/>
          <c:yMode val="edge"/>
          <c:x val="0.25845547847373351"/>
          <c:y val="4.5570123957388527E-2"/>
          <c:w val="0.5474495258577643"/>
          <c:h val="6.0654199790143873E-2"/>
        </c:manualLayout>
      </c:layout>
      <c:overlay val="0"/>
      <c:spPr>
        <a:noFill/>
        <a:ln w="27030">
          <a:noFill/>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1"/>
  </c:chart>
  <c:spPr>
    <a:noFill/>
    <a:ln>
      <a:noFill/>
    </a:ln>
  </c:spPr>
  <c:txPr>
    <a:bodyPr/>
    <a:lstStyle/>
    <a:p>
      <a:pPr>
        <a:defRPr sz="1915" b="1" i="0" u="none" strike="noStrike" baseline="0">
          <a:solidFill>
            <a:schemeClr val="tx1"/>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8.2009818217167296E-2"/>
          <c:y val="9.871843848480423E-2"/>
          <c:w val="0.848751378774524"/>
          <c:h val="0.64229431444512963"/>
        </c:manualLayout>
      </c:layout>
      <c:barChart>
        <c:barDir val="col"/>
        <c:grouping val="clustered"/>
        <c:varyColors val="0"/>
        <c:ser>
          <c:idx val="0"/>
          <c:order val="0"/>
          <c:tx>
            <c:strRef>
              <c:f>Sheet1!$A$2</c:f>
              <c:strCache>
                <c:ptCount val="1"/>
                <c:pt idx="0">
                  <c:v>Men</c:v>
                </c:pt>
              </c:strCache>
            </c:strRef>
          </c:tx>
          <c:spPr>
            <a:solidFill>
              <a:srgbClr val="1F497D">
                <a:lumMod val="60000"/>
                <a:lumOff val="40000"/>
                <a:alpha val="7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Sheet1!$B$2:$M$2</c:f>
              <c:numCache>
                <c:formatCode>General</c:formatCode>
                <c:ptCount val="12"/>
                <c:pt idx="0">
                  <c:v>0</c:v>
                </c:pt>
                <c:pt idx="1">
                  <c:v>76</c:v>
                </c:pt>
                <c:pt idx="2">
                  <c:v>242</c:v>
                </c:pt>
                <c:pt idx="3">
                  <c:v>237</c:v>
                </c:pt>
                <c:pt idx="4">
                  <c:v>185</c:v>
                </c:pt>
                <c:pt idx="5">
                  <c:v>115</c:v>
                </c:pt>
                <c:pt idx="6">
                  <c:v>74</c:v>
                </c:pt>
                <c:pt idx="7">
                  <c:v>50</c:v>
                </c:pt>
                <c:pt idx="8">
                  <c:v>57</c:v>
                </c:pt>
                <c:pt idx="9">
                  <c:v>45</c:v>
                </c:pt>
                <c:pt idx="10">
                  <c:v>24</c:v>
                </c:pt>
                <c:pt idx="11">
                  <c:v>18</c:v>
                </c:pt>
              </c:numCache>
            </c:numRef>
          </c:val>
          <c:extLst>
            <c:ext xmlns:c16="http://schemas.microsoft.com/office/drawing/2014/chart" uri="{C3380CC4-5D6E-409C-BE32-E72D297353CC}">
              <c16:uniqueId val="{00000000-AA85-4861-A50B-D02C8DCEC4E6}"/>
            </c:ext>
          </c:extLst>
        </c:ser>
        <c:ser>
          <c:idx val="1"/>
          <c:order val="1"/>
          <c:tx>
            <c:strRef>
              <c:f>Sheet1!$A$3</c:f>
              <c:strCache>
                <c:ptCount val="1"/>
                <c:pt idx="0">
                  <c:v>Women</c:v>
                </c:pt>
              </c:strCache>
            </c:strRef>
          </c:tx>
          <c:spPr>
            <a:solidFill>
              <a:srgbClr val="6D2E75">
                <a:lumMod val="75000"/>
                <a:alpha val="7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Sheet1!$B$3:$M$3</c:f>
              <c:numCache>
                <c:formatCode>General</c:formatCode>
                <c:ptCount val="12"/>
                <c:pt idx="0">
                  <c:v>0</c:v>
                </c:pt>
                <c:pt idx="1">
                  <c:v>6</c:v>
                </c:pt>
                <c:pt idx="2">
                  <c:v>18</c:v>
                </c:pt>
                <c:pt idx="3">
                  <c:v>37</c:v>
                </c:pt>
                <c:pt idx="4">
                  <c:v>40</c:v>
                </c:pt>
                <c:pt idx="5">
                  <c:v>30</c:v>
                </c:pt>
                <c:pt idx="6">
                  <c:v>22</c:v>
                </c:pt>
                <c:pt idx="7">
                  <c:v>25</c:v>
                </c:pt>
                <c:pt idx="8">
                  <c:v>22</c:v>
                </c:pt>
                <c:pt idx="9">
                  <c:v>19</c:v>
                </c:pt>
                <c:pt idx="10">
                  <c:v>12</c:v>
                </c:pt>
                <c:pt idx="11">
                  <c:v>10</c:v>
                </c:pt>
              </c:numCache>
            </c:numRef>
          </c:val>
          <c:extLst>
            <c:ext xmlns:c16="http://schemas.microsoft.com/office/drawing/2014/chart" uri="{C3380CC4-5D6E-409C-BE32-E72D297353CC}">
              <c16:uniqueId val="{00000001-AA85-4861-A50B-D02C8DCEC4E6}"/>
            </c:ext>
          </c:extLst>
        </c:ser>
        <c:dLbls>
          <c:showLegendKey val="0"/>
          <c:showVal val="0"/>
          <c:showCatName val="0"/>
          <c:showSerName val="0"/>
          <c:showPercent val="0"/>
          <c:showBubbleSize val="0"/>
        </c:dLbls>
        <c:gapWidth val="94"/>
        <c:overlap val="-60"/>
        <c:axId val="56915072"/>
        <c:axId val="56916992"/>
      </c:barChart>
      <c:barChart>
        <c:barDir val="col"/>
        <c:grouping val="clustered"/>
        <c:varyColors val="0"/>
        <c:ser>
          <c:idx val="2"/>
          <c:order val="2"/>
          <c:tx>
            <c:strRef>
              <c:f>Sheet1!$A$4</c:f>
              <c:strCache>
                <c:ptCount val="1"/>
                <c:pt idx="0">
                  <c:v>Transgender*</c:v>
                </c:pt>
              </c:strCache>
            </c:strRef>
          </c:tx>
          <c:spPr>
            <a:solidFill>
              <a:srgbClr val="FFC000">
                <a:alpha val="80000"/>
              </a:srgbClr>
            </a:solidFill>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Sheet1!$B$4:$M$4</c:f>
              <c:numCache>
                <c:formatCode>General</c:formatCode>
                <c:ptCount val="12"/>
                <c:pt idx="0">
                  <c:v>0</c:v>
                </c:pt>
                <c:pt idx="1">
                  <c:v>3</c:v>
                </c:pt>
                <c:pt idx="2">
                  <c:v>11</c:v>
                </c:pt>
                <c:pt idx="3">
                  <c:v>5</c:v>
                </c:pt>
                <c:pt idx="4">
                  <c:v>6</c:v>
                </c:pt>
                <c:pt idx="5">
                  <c:v>8</c:v>
                </c:pt>
                <c:pt idx="6">
                  <c:v>0</c:v>
                </c:pt>
                <c:pt idx="7">
                  <c:v>1</c:v>
                </c:pt>
                <c:pt idx="8">
                  <c:v>2</c:v>
                </c:pt>
                <c:pt idx="9">
                  <c:v>0</c:v>
                </c:pt>
                <c:pt idx="10">
                  <c:v>0</c:v>
                </c:pt>
                <c:pt idx="11">
                  <c:v>0</c:v>
                </c:pt>
              </c:numCache>
            </c:numRef>
          </c:val>
          <c:extLst>
            <c:ext xmlns:c16="http://schemas.microsoft.com/office/drawing/2014/chart" uri="{C3380CC4-5D6E-409C-BE32-E72D297353CC}">
              <c16:uniqueId val="{00000001-70D3-4358-BED7-9BD8558F334F}"/>
            </c:ext>
          </c:extLst>
        </c:ser>
        <c:dLbls>
          <c:showLegendKey val="0"/>
          <c:showVal val="0"/>
          <c:showCatName val="0"/>
          <c:showSerName val="0"/>
          <c:showPercent val="0"/>
          <c:showBubbleSize val="0"/>
        </c:dLbls>
        <c:gapWidth val="374"/>
        <c:overlap val="-60"/>
        <c:axId val="570728152"/>
        <c:axId val="570732088"/>
      </c:barChart>
      <c:catAx>
        <c:axId val="56915072"/>
        <c:scaling>
          <c:orientation val="minMax"/>
        </c:scaling>
        <c:delete val="0"/>
        <c:axPos val="b"/>
        <c:title>
          <c:tx>
            <c:rich>
              <a:bodyPr/>
              <a:lstStyle/>
              <a:p>
                <a:pPr>
                  <a:defRPr sz="1400">
                    <a:solidFill>
                      <a:srgbClr val="080808"/>
                    </a:solidFill>
                  </a:defRPr>
                </a:pPr>
                <a:r>
                  <a:rPr lang="en-US" sz="1400" dirty="0">
                    <a:solidFill>
                      <a:srgbClr val="080808"/>
                    </a:solidFill>
                  </a:rPr>
                  <a:t> Age</a:t>
                </a:r>
                <a:r>
                  <a:rPr lang="en-US" sz="1400" baseline="0" dirty="0">
                    <a:solidFill>
                      <a:srgbClr val="080808"/>
                    </a:solidFill>
                  </a:rPr>
                  <a:t> at Diagnosis (Year)</a:t>
                </a:r>
                <a:endParaRPr lang="en-US" sz="1400" dirty="0">
                  <a:solidFill>
                    <a:srgbClr val="080808"/>
                  </a:solidFill>
                </a:endParaRPr>
              </a:p>
            </c:rich>
          </c:tx>
          <c:layout>
            <c:manualLayout>
              <c:xMode val="edge"/>
              <c:yMode val="edge"/>
              <c:x val="0.37838817124869778"/>
              <c:y val="0.87294775877351571"/>
            </c:manualLayout>
          </c:layout>
          <c:overlay val="0"/>
        </c:title>
        <c:numFmt formatCode="General" sourceLinked="1"/>
        <c:majorTickMark val="none"/>
        <c:minorTickMark val="none"/>
        <c:tickLblPos val="nextTo"/>
        <c:spPr>
          <a:ln w="4140">
            <a:solidFill>
              <a:srgbClr val="000514"/>
            </a:solidFill>
            <a:prstDash val="solid"/>
          </a:ln>
        </c:spPr>
        <c:txPr>
          <a:bodyPr rot="-5400000" vert="horz"/>
          <a:lstStyle/>
          <a:p>
            <a:pPr>
              <a:defRPr sz="1200" b="0">
                <a:solidFill>
                  <a:schemeClr val="bg2">
                    <a:lumMod val="10000"/>
                  </a:schemeClr>
                </a:solidFill>
              </a:defRPr>
            </a:pPr>
            <a:endParaRPr lang="en-US"/>
          </a:p>
        </c:txPr>
        <c:crossAx val="56916992"/>
        <c:crosses val="autoZero"/>
        <c:auto val="1"/>
        <c:lblAlgn val="ctr"/>
        <c:lblOffset val="100"/>
        <c:noMultiLvlLbl val="1"/>
      </c:catAx>
      <c:valAx>
        <c:axId val="56916992"/>
        <c:scaling>
          <c:orientation val="minMax"/>
          <c:max val="300"/>
        </c:scaling>
        <c:delete val="0"/>
        <c:axPos val="l"/>
        <c:title>
          <c:tx>
            <c:rich>
              <a:bodyPr rot="-5400000" vert="horz"/>
              <a:lstStyle/>
              <a:p>
                <a:pPr>
                  <a:defRPr sz="1400">
                    <a:solidFill>
                      <a:srgbClr val="003300"/>
                    </a:solidFill>
                  </a:defRPr>
                </a:pPr>
                <a:r>
                  <a:rPr lang="en-US" sz="1400" dirty="0">
                    <a:solidFill>
                      <a:srgbClr val="000000"/>
                    </a:solidFill>
                  </a:rPr>
                  <a:t>Number of Cases</a:t>
                </a:r>
              </a:p>
            </c:rich>
          </c:tx>
          <c:overlay val="0"/>
        </c:title>
        <c:numFmt formatCode="General" sourceLinked="1"/>
        <c:majorTickMark val="none"/>
        <c:minorTickMark val="none"/>
        <c:tickLblPos val="nextTo"/>
        <c:spPr>
          <a:ln w="4140">
            <a:solidFill>
              <a:srgbClr val="000514"/>
            </a:solidFill>
            <a:prstDash val="solid"/>
          </a:ln>
        </c:spPr>
        <c:txPr>
          <a:bodyPr rot="0" vert="horz"/>
          <a:lstStyle/>
          <a:p>
            <a:pPr>
              <a:defRPr sz="1200" b="0">
                <a:solidFill>
                  <a:schemeClr val="bg2">
                    <a:lumMod val="10000"/>
                  </a:schemeClr>
                </a:solidFill>
              </a:defRPr>
            </a:pPr>
            <a:endParaRPr lang="en-US"/>
          </a:p>
        </c:txPr>
        <c:crossAx val="56915072"/>
        <c:crosses val="autoZero"/>
        <c:crossBetween val="between"/>
        <c:majorUnit val="50"/>
      </c:valAx>
      <c:valAx>
        <c:axId val="570732088"/>
        <c:scaling>
          <c:orientation val="minMax"/>
        </c:scaling>
        <c:delete val="0"/>
        <c:axPos val="r"/>
        <c:title>
          <c:tx>
            <c:rich>
              <a:bodyPr/>
              <a:lstStyle/>
              <a:p>
                <a:pPr>
                  <a:defRPr sz="1400"/>
                </a:pPr>
                <a:r>
                  <a:rPr lang="en-US" sz="1400" dirty="0">
                    <a:solidFill>
                      <a:srgbClr val="000000"/>
                    </a:solidFill>
                  </a:rPr>
                  <a:t>Number of Cases</a:t>
                </a:r>
              </a:p>
            </c:rich>
          </c:tx>
          <c:overlay val="0"/>
          <c:spPr>
            <a:solidFill>
              <a:srgbClr val="FFFFFF"/>
            </a:solidFill>
          </c:spPr>
        </c:title>
        <c:numFmt formatCode="General" sourceLinked="1"/>
        <c:majorTickMark val="out"/>
        <c:minorTickMark val="none"/>
        <c:tickLblPos val="nextTo"/>
        <c:txPr>
          <a:bodyPr/>
          <a:lstStyle/>
          <a:p>
            <a:pPr>
              <a:defRPr sz="1200" b="0">
                <a:solidFill>
                  <a:srgbClr val="000000"/>
                </a:solidFill>
              </a:defRPr>
            </a:pPr>
            <a:endParaRPr lang="en-US"/>
          </a:p>
        </c:txPr>
        <c:crossAx val="570728152"/>
        <c:crosses val="max"/>
        <c:crossBetween val="between"/>
      </c:valAx>
      <c:catAx>
        <c:axId val="570728152"/>
        <c:scaling>
          <c:orientation val="minMax"/>
        </c:scaling>
        <c:delete val="1"/>
        <c:axPos val="b"/>
        <c:numFmt formatCode="General" sourceLinked="1"/>
        <c:majorTickMark val="out"/>
        <c:minorTickMark val="none"/>
        <c:tickLblPos val="nextTo"/>
        <c:crossAx val="570732088"/>
        <c:crosses val="autoZero"/>
        <c:auto val="1"/>
        <c:lblAlgn val="ctr"/>
        <c:lblOffset val="100"/>
        <c:noMultiLvlLbl val="0"/>
      </c:catAx>
      <c:spPr>
        <a:noFill/>
        <a:ln w="16561">
          <a:noFill/>
          <a:prstDash val="solid"/>
        </a:ln>
      </c:spPr>
    </c:plotArea>
    <c:legend>
      <c:legendPos val="t"/>
      <c:layout>
        <c:manualLayout>
          <c:xMode val="edge"/>
          <c:yMode val="edge"/>
          <c:x val="0.3117000826285603"/>
          <c:y val="5.9122074403436678E-3"/>
          <c:w val="0.37310824941957177"/>
          <c:h val="6.6789437828678661E-2"/>
        </c:manualLayout>
      </c:layout>
      <c:overlay val="0"/>
      <c:txPr>
        <a:bodyPr/>
        <a:lstStyle/>
        <a:p>
          <a:pPr algn="ctr">
            <a:defRPr lang="en-US" sz="1400" b="1" i="0" u="none" strike="noStrike" kern="1200" baseline="0">
              <a:solidFill>
                <a:srgbClr val="000514">
                  <a:lumMod val="10000"/>
                </a:srgbClr>
              </a:solidFill>
              <a:latin typeface="Arial" panose="020B0604020202020204" pitchFamily="34" charset="0"/>
              <a:ea typeface="Garamond"/>
              <a:cs typeface="Arial" panose="020B0604020202020204" pitchFamily="34" charset="0"/>
            </a:defRPr>
          </a:pPr>
          <a:endParaRPr lang="en-US"/>
        </a:p>
      </c:txPr>
    </c:legend>
    <c:plotVisOnly val="1"/>
    <c:dispBlanksAs val="gap"/>
    <c:showDLblsOverMax val="1"/>
  </c:chart>
  <c:spPr>
    <a:noFill/>
    <a:ln>
      <a:noFill/>
    </a:ln>
  </c:spPr>
  <c:txPr>
    <a:bodyPr/>
    <a:lstStyle/>
    <a:p>
      <a:pPr>
        <a:defRPr sz="1800" b="1" i="0" u="none" strike="noStrike" baseline="0">
          <a:solidFill>
            <a:schemeClr val="tx1"/>
          </a:solidFill>
          <a:latin typeface="Arial" panose="020B0604020202020204" pitchFamily="34" charset="0"/>
          <a:ea typeface="Garamond"/>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606060606"/>
          <c:y val="0.18351239824699178"/>
          <c:w val="0.85577380100214762"/>
          <c:h val="0.65399178056088225"/>
        </c:manualLayout>
      </c:layout>
      <c:lineChart>
        <c:grouping val="standard"/>
        <c:varyColors val="0"/>
        <c:ser>
          <c:idx val="2"/>
          <c:order val="0"/>
          <c:tx>
            <c:strRef>
              <c:f>Sheet1!$B$1</c:f>
              <c:strCache>
                <c:ptCount val="1"/>
                <c:pt idx="0">
                  <c:v>13-14 age</c:v>
                </c:pt>
              </c:strCache>
            </c:strRef>
          </c:tx>
          <c:spPr>
            <a:ln w="38100">
              <a:solidFill>
                <a:schemeClr val="bg1">
                  <a:lumMod val="50000"/>
                </a:schemeClr>
              </a:solidFill>
              <a:prstDash val="solid"/>
            </a:ln>
          </c:spPr>
          <c:marker>
            <c:symbol val="none"/>
          </c:marker>
          <c:dPt>
            <c:idx val="1"/>
            <c:bubble3D val="0"/>
            <c:extLst>
              <c:ext xmlns:c16="http://schemas.microsoft.com/office/drawing/2014/chart" uri="{C3380CC4-5D6E-409C-BE32-E72D297353CC}">
                <c16:uniqueId val="{00000000-01DD-4E74-86FE-45B6B6038252}"/>
              </c:ext>
            </c:extLst>
          </c:dPt>
          <c:dPt>
            <c:idx val="3"/>
            <c:bubble3D val="0"/>
            <c:extLst>
              <c:ext xmlns:c16="http://schemas.microsoft.com/office/drawing/2014/chart" uri="{C3380CC4-5D6E-409C-BE32-E72D297353CC}">
                <c16:uniqueId val="{00000001-01DD-4E74-86FE-45B6B6038252}"/>
              </c:ext>
            </c:extLst>
          </c:dPt>
          <c:cat>
            <c:strRef>
              <c:f>Sheet1!$A$2:$A$6</c:f>
              <c:strCache>
                <c:ptCount val="5"/>
                <c:pt idx="0">
                  <c:v>2017</c:v>
                </c:pt>
                <c:pt idx="1">
                  <c:v>2018</c:v>
                </c:pt>
                <c:pt idx="2">
                  <c:v>2019</c:v>
                </c:pt>
                <c:pt idx="3">
                  <c:v>2020^</c:v>
                </c:pt>
                <c:pt idx="4">
                  <c:v>2021</c:v>
                </c:pt>
              </c:strCache>
            </c:strRef>
          </c:cat>
          <c:val>
            <c:numRef>
              <c:f>Sheet1!$B$2:$B$6</c:f>
              <c:numCache>
                <c:formatCode>General</c:formatCode>
                <c:ptCount val="5"/>
                <c:pt idx="0">
                  <c:v>0</c:v>
                </c:pt>
                <c:pt idx="1">
                  <c:v>0.4</c:v>
                </c:pt>
                <c:pt idx="2">
                  <c:v>0</c:v>
                </c:pt>
                <c:pt idx="3">
                  <c:v>0</c:v>
                </c:pt>
                <c:pt idx="4">
                  <c:v>0</c:v>
                </c:pt>
              </c:numCache>
            </c:numRef>
          </c:val>
          <c:smooth val="0"/>
          <c:extLst>
            <c:ext xmlns:c16="http://schemas.microsoft.com/office/drawing/2014/chart" uri="{C3380CC4-5D6E-409C-BE32-E72D297353CC}">
              <c16:uniqueId val="{00000005-57D4-42DA-815E-5F08E8AFFF9E}"/>
            </c:ext>
          </c:extLst>
        </c:ser>
        <c:ser>
          <c:idx val="4"/>
          <c:order val="1"/>
          <c:tx>
            <c:strRef>
              <c:f>Sheet1!$C$1</c:f>
              <c:strCache>
                <c:ptCount val="1"/>
                <c:pt idx="0">
                  <c:v>15-19 age</c:v>
                </c:pt>
              </c:strCache>
            </c:strRef>
          </c:tx>
          <c:spPr>
            <a:ln w="38100">
              <a:solidFill>
                <a:schemeClr val="accent4">
                  <a:lumMod val="50000"/>
                </a:schemeClr>
              </a:solidFill>
              <a:prstDash val="solid"/>
            </a:ln>
          </c:spPr>
          <c:marker>
            <c:symbol val="none"/>
          </c:marker>
          <c:dPt>
            <c:idx val="1"/>
            <c:bubble3D val="0"/>
            <c:extLst>
              <c:ext xmlns:c16="http://schemas.microsoft.com/office/drawing/2014/chart" uri="{C3380CC4-5D6E-409C-BE32-E72D297353CC}">
                <c16:uniqueId val="{00000002-01DD-4E74-86FE-45B6B6038252}"/>
              </c:ext>
            </c:extLst>
          </c:dPt>
          <c:dPt>
            <c:idx val="3"/>
            <c:bubble3D val="0"/>
            <c:extLst>
              <c:ext xmlns:c16="http://schemas.microsoft.com/office/drawing/2014/chart" uri="{C3380CC4-5D6E-409C-BE32-E72D297353CC}">
                <c16:uniqueId val="{00000012-C3B6-4B23-A460-D6F108473D66}"/>
              </c:ext>
            </c:extLst>
          </c:dPt>
          <c:dPt>
            <c:idx val="4"/>
            <c:bubble3D val="0"/>
            <c:extLst>
              <c:ext xmlns:c16="http://schemas.microsoft.com/office/drawing/2014/chart" uri="{C3380CC4-5D6E-409C-BE32-E72D297353CC}">
                <c16:uniqueId val="{00000007-57D4-42DA-815E-5F08E8AFFF9E}"/>
              </c:ext>
            </c:extLst>
          </c:dPt>
          <c:cat>
            <c:strRef>
              <c:f>Sheet1!$A$2:$A$6</c:f>
              <c:strCache>
                <c:ptCount val="5"/>
                <c:pt idx="0">
                  <c:v>2017</c:v>
                </c:pt>
                <c:pt idx="1">
                  <c:v>2018</c:v>
                </c:pt>
                <c:pt idx="2">
                  <c:v>2019</c:v>
                </c:pt>
                <c:pt idx="3">
                  <c:v>2020^</c:v>
                </c:pt>
                <c:pt idx="4">
                  <c:v>2021</c:v>
                </c:pt>
              </c:strCache>
            </c:strRef>
          </c:cat>
          <c:val>
            <c:numRef>
              <c:f>Sheet1!$C$2:$C$6</c:f>
              <c:numCache>
                <c:formatCode>General</c:formatCode>
                <c:ptCount val="5"/>
                <c:pt idx="0">
                  <c:v>11.6</c:v>
                </c:pt>
                <c:pt idx="1">
                  <c:v>11.8</c:v>
                </c:pt>
                <c:pt idx="2">
                  <c:v>12.5</c:v>
                </c:pt>
                <c:pt idx="3">
                  <c:v>10</c:v>
                </c:pt>
                <c:pt idx="4">
                  <c:v>12.2</c:v>
                </c:pt>
              </c:numCache>
            </c:numRef>
          </c:val>
          <c:smooth val="0"/>
          <c:extLst>
            <c:ext xmlns:c16="http://schemas.microsoft.com/office/drawing/2014/chart" uri="{C3380CC4-5D6E-409C-BE32-E72D297353CC}">
              <c16:uniqueId val="{0000000B-57D4-42DA-815E-5F08E8AFFF9E}"/>
            </c:ext>
          </c:extLst>
        </c:ser>
        <c:ser>
          <c:idx val="0"/>
          <c:order val="2"/>
          <c:tx>
            <c:strRef>
              <c:f>Sheet1!$D$1</c:f>
              <c:strCache>
                <c:ptCount val="1"/>
                <c:pt idx="0">
                  <c:v>20-24 age</c:v>
                </c:pt>
              </c:strCache>
            </c:strRef>
          </c:tx>
          <c:spPr>
            <a:ln w="38100">
              <a:solidFill>
                <a:srgbClr val="00B0F0"/>
              </a:solidFill>
              <a:prstDash val="solid"/>
            </a:ln>
          </c:spPr>
          <c:marker>
            <c:symbol val="none"/>
          </c:marker>
          <c:dPt>
            <c:idx val="1"/>
            <c:bubble3D val="0"/>
            <c:extLst>
              <c:ext xmlns:c16="http://schemas.microsoft.com/office/drawing/2014/chart" uri="{C3380CC4-5D6E-409C-BE32-E72D297353CC}">
                <c16:uniqueId val="{00000006-01DD-4E74-86FE-45B6B6038252}"/>
              </c:ext>
            </c:extLst>
          </c:dPt>
          <c:dPt>
            <c:idx val="3"/>
            <c:bubble3D val="0"/>
            <c:extLst>
              <c:ext xmlns:c16="http://schemas.microsoft.com/office/drawing/2014/chart" uri="{C3380CC4-5D6E-409C-BE32-E72D297353CC}">
                <c16:uniqueId val="{00000007-01DD-4E74-86FE-45B6B6038252}"/>
              </c:ext>
            </c:extLst>
          </c:dPt>
          <c:dPt>
            <c:idx val="4"/>
            <c:bubble3D val="0"/>
            <c:extLst>
              <c:ext xmlns:c16="http://schemas.microsoft.com/office/drawing/2014/chart" uri="{C3380CC4-5D6E-409C-BE32-E72D297353CC}">
                <c16:uniqueId val="{0000000D-57D4-42DA-815E-5F08E8AFFF9E}"/>
              </c:ext>
            </c:extLst>
          </c:dPt>
          <c:cat>
            <c:strRef>
              <c:f>Sheet1!$A$2:$A$6</c:f>
              <c:strCache>
                <c:ptCount val="5"/>
                <c:pt idx="0">
                  <c:v>2017</c:v>
                </c:pt>
                <c:pt idx="1">
                  <c:v>2018</c:v>
                </c:pt>
                <c:pt idx="2">
                  <c:v>2019</c:v>
                </c:pt>
                <c:pt idx="3">
                  <c:v>2020^</c:v>
                </c:pt>
                <c:pt idx="4">
                  <c:v>2021</c:v>
                </c:pt>
              </c:strCache>
            </c:strRef>
          </c:cat>
          <c:val>
            <c:numRef>
              <c:f>Sheet1!$D$2:$D$6</c:f>
              <c:numCache>
                <c:formatCode>General</c:formatCode>
                <c:ptCount val="5"/>
                <c:pt idx="0">
                  <c:v>35.9</c:v>
                </c:pt>
                <c:pt idx="1">
                  <c:v>33.299999999999997</c:v>
                </c:pt>
                <c:pt idx="2">
                  <c:v>42</c:v>
                </c:pt>
                <c:pt idx="3">
                  <c:v>29.6</c:v>
                </c:pt>
                <c:pt idx="4">
                  <c:v>38.6</c:v>
                </c:pt>
              </c:numCache>
            </c:numRef>
          </c:val>
          <c:smooth val="0"/>
          <c:extLst>
            <c:ext xmlns:c16="http://schemas.microsoft.com/office/drawing/2014/chart" uri="{C3380CC4-5D6E-409C-BE32-E72D297353CC}">
              <c16:uniqueId val="{00000011-57D4-42DA-815E-5F08E8AFFF9E}"/>
            </c:ext>
          </c:extLst>
        </c:ser>
        <c:ser>
          <c:idx val="3"/>
          <c:order val="3"/>
          <c:tx>
            <c:strRef>
              <c:f>Sheet1!$E$1</c:f>
              <c:strCache>
                <c:ptCount val="1"/>
                <c:pt idx="0">
                  <c:v>25-29 age</c:v>
                </c:pt>
              </c:strCache>
            </c:strRef>
          </c:tx>
          <c:spPr>
            <a:ln w="38100">
              <a:solidFill>
                <a:schemeClr val="accent5">
                  <a:lumMod val="75000"/>
                </a:schemeClr>
              </a:solidFill>
              <a:prstDash val="solid"/>
            </a:ln>
          </c:spPr>
          <c:marker>
            <c:symbol val="none"/>
          </c:marker>
          <c:dPt>
            <c:idx val="1"/>
            <c:bubble3D val="0"/>
            <c:extLst>
              <c:ext xmlns:c16="http://schemas.microsoft.com/office/drawing/2014/chart" uri="{C3380CC4-5D6E-409C-BE32-E72D297353CC}">
                <c16:uniqueId val="{0000000A-01DD-4E74-86FE-45B6B6038252}"/>
              </c:ext>
            </c:extLst>
          </c:dPt>
          <c:dPt>
            <c:idx val="3"/>
            <c:bubble3D val="0"/>
            <c:extLst>
              <c:ext xmlns:c16="http://schemas.microsoft.com/office/drawing/2014/chart" uri="{C3380CC4-5D6E-409C-BE32-E72D297353CC}">
                <c16:uniqueId val="{0000000B-01DD-4E74-86FE-45B6B6038252}"/>
              </c:ext>
            </c:extLst>
          </c:dPt>
          <c:dPt>
            <c:idx val="4"/>
            <c:bubble3D val="0"/>
            <c:extLst>
              <c:ext xmlns:c16="http://schemas.microsoft.com/office/drawing/2014/chart" uri="{C3380CC4-5D6E-409C-BE32-E72D297353CC}">
                <c16:uniqueId val="{00000013-57D4-42DA-815E-5F08E8AFFF9E}"/>
              </c:ext>
            </c:extLst>
          </c:dPt>
          <c:cat>
            <c:strRef>
              <c:f>Sheet1!$A$2:$A$6</c:f>
              <c:strCache>
                <c:ptCount val="5"/>
                <c:pt idx="0">
                  <c:v>2017</c:v>
                </c:pt>
                <c:pt idx="1">
                  <c:v>2018</c:v>
                </c:pt>
                <c:pt idx="2">
                  <c:v>2019</c:v>
                </c:pt>
                <c:pt idx="3">
                  <c:v>2020^</c:v>
                </c:pt>
                <c:pt idx="4">
                  <c:v>2021</c:v>
                </c:pt>
              </c:strCache>
            </c:strRef>
          </c:cat>
          <c:val>
            <c:numRef>
              <c:f>Sheet1!$E$2:$E$6</c:f>
              <c:numCache>
                <c:formatCode>General</c:formatCode>
                <c:ptCount val="5"/>
                <c:pt idx="0">
                  <c:v>39.4</c:v>
                </c:pt>
                <c:pt idx="1">
                  <c:v>32.1</c:v>
                </c:pt>
                <c:pt idx="2">
                  <c:v>40.4</c:v>
                </c:pt>
                <c:pt idx="3">
                  <c:v>27.9</c:v>
                </c:pt>
                <c:pt idx="4">
                  <c:v>39.799999999999997</c:v>
                </c:pt>
              </c:numCache>
            </c:numRef>
          </c:val>
          <c:smooth val="0"/>
          <c:extLst>
            <c:ext xmlns:c16="http://schemas.microsoft.com/office/drawing/2014/chart" uri="{C3380CC4-5D6E-409C-BE32-E72D297353CC}">
              <c16:uniqueId val="{00000017-57D4-42DA-815E-5F08E8AFFF9E}"/>
            </c:ext>
          </c:extLst>
        </c:ser>
        <c:ser>
          <c:idx val="1"/>
          <c:order val="4"/>
          <c:tx>
            <c:strRef>
              <c:f>Sheet1!$F$1</c:f>
              <c:strCache>
                <c:ptCount val="1"/>
                <c:pt idx="0">
                  <c:v>30-34 age</c:v>
                </c:pt>
              </c:strCache>
            </c:strRef>
          </c:tx>
          <c:spPr>
            <a:ln w="38100">
              <a:solidFill>
                <a:schemeClr val="accent1"/>
              </a:solidFill>
              <a:prstDash val="solid"/>
            </a:ln>
          </c:spPr>
          <c:marker>
            <c:symbol val="none"/>
          </c:marker>
          <c:dPt>
            <c:idx val="1"/>
            <c:bubble3D val="0"/>
            <c:extLst>
              <c:ext xmlns:c16="http://schemas.microsoft.com/office/drawing/2014/chart" uri="{C3380CC4-5D6E-409C-BE32-E72D297353CC}">
                <c16:uniqueId val="{0000000E-01DD-4E74-86FE-45B6B6038252}"/>
              </c:ext>
            </c:extLst>
          </c:dPt>
          <c:dPt>
            <c:idx val="3"/>
            <c:bubble3D val="0"/>
            <c:extLst>
              <c:ext xmlns:c16="http://schemas.microsoft.com/office/drawing/2014/chart" uri="{C3380CC4-5D6E-409C-BE32-E72D297353CC}">
                <c16:uniqueId val="{0000000F-01DD-4E74-86FE-45B6B6038252}"/>
              </c:ext>
            </c:extLst>
          </c:dPt>
          <c:dPt>
            <c:idx val="4"/>
            <c:bubble3D val="0"/>
            <c:extLst>
              <c:ext xmlns:c16="http://schemas.microsoft.com/office/drawing/2014/chart" uri="{C3380CC4-5D6E-409C-BE32-E72D297353CC}">
                <c16:uniqueId val="{00000019-57D4-42DA-815E-5F08E8AFFF9E}"/>
              </c:ext>
            </c:extLst>
          </c:dPt>
          <c:cat>
            <c:strRef>
              <c:f>Sheet1!$A$2:$A$6</c:f>
              <c:strCache>
                <c:ptCount val="5"/>
                <c:pt idx="0">
                  <c:v>2017</c:v>
                </c:pt>
                <c:pt idx="1">
                  <c:v>2018</c:v>
                </c:pt>
                <c:pt idx="2">
                  <c:v>2019</c:v>
                </c:pt>
                <c:pt idx="3">
                  <c:v>2020^</c:v>
                </c:pt>
                <c:pt idx="4">
                  <c:v>2021</c:v>
                </c:pt>
              </c:strCache>
            </c:strRef>
          </c:cat>
          <c:val>
            <c:numRef>
              <c:f>Sheet1!$F$2:$F$6</c:f>
              <c:numCache>
                <c:formatCode>General</c:formatCode>
                <c:ptCount val="5"/>
                <c:pt idx="0">
                  <c:v>25.4</c:v>
                </c:pt>
                <c:pt idx="1">
                  <c:v>22</c:v>
                </c:pt>
                <c:pt idx="2">
                  <c:v>27.2</c:v>
                </c:pt>
                <c:pt idx="3" formatCode="0.0">
                  <c:v>25.2</c:v>
                </c:pt>
                <c:pt idx="4">
                  <c:v>32.4</c:v>
                </c:pt>
              </c:numCache>
            </c:numRef>
          </c:val>
          <c:smooth val="0"/>
          <c:extLst>
            <c:ext xmlns:c16="http://schemas.microsoft.com/office/drawing/2014/chart" uri="{C3380CC4-5D6E-409C-BE32-E72D297353CC}">
              <c16:uniqueId val="{0000001D-57D4-42DA-815E-5F08E8AFFF9E}"/>
            </c:ext>
          </c:extLst>
        </c:ser>
        <c:ser>
          <c:idx val="5"/>
          <c:order val="5"/>
          <c:tx>
            <c:strRef>
              <c:f>Sheet1!$G$1</c:f>
              <c:strCache>
                <c:ptCount val="1"/>
                <c:pt idx="0">
                  <c:v>35-39 age</c:v>
                </c:pt>
              </c:strCache>
            </c:strRef>
          </c:tx>
          <c:marker>
            <c:symbol val="none"/>
          </c:marker>
          <c:dPt>
            <c:idx val="4"/>
            <c:bubble3D val="0"/>
            <c:spPr>
              <a:ln>
                <a:prstDash val="solid"/>
              </a:ln>
            </c:spPr>
            <c:extLst>
              <c:ext xmlns:c16="http://schemas.microsoft.com/office/drawing/2014/chart" uri="{C3380CC4-5D6E-409C-BE32-E72D297353CC}">
                <c16:uniqueId val="{0000000B-C3B6-4B23-A460-D6F108473D66}"/>
              </c:ext>
            </c:extLst>
          </c:dPt>
          <c:cat>
            <c:strRef>
              <c:f>Sheet1!$A$2:$A$6</c:f>
              <c:strCache>
                <c:ptCount val="5"/>
                <c:pt idx="0">
                  <c:v>2017</c:v>
                </c:pt>
                <c:pt idx="1">
                  <c:v>2018</c:v>
                </c:pt>
                <c:pt idx="2">
                  <c:v>2019</c:v>
                </c:pt>
                <c:pt idx="3">
                  <c:v>2020^</c:v>
                </c:pt>
                <c:pt idx="4">
                  <c:v>2021</c:v>
                </c:pt>
              </c:strCache>
            </c:strRef>
          </c:cat>
          <c:val>
            <c:numRef>
              <c:f>Sheet1!$G$2:$G$6</c:f>
              <c:numCache>
                <c:formatCode>General</c:formatCode>
                <c:ptCount val="5"/>
                <c:pt idx="0">
                  <c:v>19.5</c:v>
                </c:pt>
                <c:pt idx="1">
                  <c:v>18.2</c:v>
                </c:pt>
                <c:pt idx="2">
                  <c:v>19.8</c:v>
                </c:pt>
                <c:pt idx="3">
                  <c:v>17</c:v>
                </c:pt>
                <c:pt idx="4">
                  <c:v>22.8</c:v>
                </c:pt>
              </c:numCache>
            </c:numRef>
          </c:val>
          <c:smooth val="0"/>
          <c:extLst>
            <c:ext xmlns:c16="http://schemas.microsoft.com/office/drawing/2014/chart" uri="{C3380CC4-5D6E-409C-BE32-E72D297353CC}">
              <c16:uniqueId val="{0000001F-57D4-42DA-815E-5F08E8AFFF9E}"/>
            </c:ext>
          </c:extLst>
        </c:ser>
        <c:ser>
          <c:idx val="6"/>
          <c:order val="6"/>
          <c:tx>
            <c:strRef>
              <c:f>Sheet1!$H$1</c:f>
              <c:strCache>
                <c:ptCount val="1"/>
                <c:pt idx="0">
                  <c:v>40-44 age</c:v>
                </c:pt>
              </c:strCache>
            </c:strRef>
          </c:tx>
          <c:marker>
            <c:symbol val="none"/>
          </c:marker>
          <c:dPt>
            <c:idx val="4"/>
            <c:bubble3D val="0"/>
            <c:spPr>
              <a:ln>
                <a:prstDash val="solid"/>
              </a:ln>
            </c:spPr>
            <c:extLst>
              <c:ext xmlns:c16="http://schemas.microsoft.com/office/drawing/2014/chart" uri="{C3380CC4-5D6E-409C-BE32-E72D297353CC}">
                <c16:uniqueId val="{0000000C-C3B6-4B23-A460-D6F108473D66}"/>
              </c:ext>
            </c:extLst>
          </c:dPt>
          <c:cat>
            <c:strRef>
              <c:f>Sheet1!$A$2:$A$6</c:f>
              <c:strCache>
                <c:ptCount val="5"/>
                <c:pt idx="0">
                  <c:v>2017</c:v>
                </c:pt>
                <c:pt idx="1">
                  <c:v>2018</c:v>
                </c:pt>
                <c:pt idx="2">
                  <c:v>2019</c:v>
                </c:pt>
                <c:pt idx="3">
                  <c:v>2020^</c:v>
                </c:pt>
                <c:pt idx="4">
                  <c:v>2021</c:v>
                </c:pt>
              </c:strCache>
            </c:strRef>
          </c:cat>
          <c:val>
            <c:numRef>
              <c:f>Sheet1!$H$2:$H$6</c:f>
              <c:numCache>
                <c:formatCode>General</c:formatCode>
                <c:ptCount val="5"/>
                <c:pt idx="0">
                  <c:v>12.6</c:v>
                </c:pt>
                <c:pt idx="1">
                  <c:v>13</c:v>
                </c:pt>
                <c:pt idx="2">
                  <c:v>13.4</c:v>
                </c:pt>
                <c:pt idx="3">
                  <c:v>11.8</c:v>
                </c:pt>
                <c:pt idx="4">
                  <c:v>14.5</c:v>
                </c:pt>
              </c:numCache>
            </c:numRef>
          </c:val>
          <c:smooth val="0"/>
          <c:extLst>
            <c:ext xmlns:c16="http://schemas.microsoft.com/office/drawing/2014/chart" uri="{C3380CC4-5D6E-409C-BE32-E72D297353CC}">
              <c16:uniqueId val="{00000022-57D4-42DA-815E-5F08E8AFFF9E}"/>
            </c:ext>
          </c:extLst>
        </c:ser>
        <c:ser>
          <c:idx val="7"/>
          <c:order val="7"/>
          <c:tx>
            <c:strRef>
              <c:f>Sheet1!$I$1</c:f>
              <c:strCache>
                <c:ptCount val="1"/>
                <c:pt idx="0">
                  <c:v>45-49 age</c:v>
                </c:pt>
              </c:strCache>
            </c:strRef>
          </c:tx>
          <c:marker>
            <c:symbol val="none"/>
          </c:marker>
          <c:dPt>
            <c:idx val="4"/>
            <c:bubble3D val="0"/>
            <c:spPr>
              <a:ln>
                <a:prstDash val="solid"/>
              </a:ln>
            </c:spPr>
            <c:extLst>
              <c:ext xmlns:c16="http://schemas.microsoft.com/office/drawing/2014/chart" uri="{C3380CC4-5D6E-409C-BE32-E72D297353CC}">
                <c16:uniqueId val="{0000000E-C3B6-4B23-A460-D6F108473D66}"/>
              </c:ext>
            </c:extLst>
          </c:dPt>
          <c:cat>
            <c:strRef>
              <c:f>Sheet1!$A$2:$A$6</c:f>
              <c:strCache>
                <c:ptCount val="5"/>
                <c:pt idx="0">
                  <c:v>2017</c:v>
                </c:pt>
                <c:pt idx="1">
                  <c:v>2018</c:v>
                </c:pt>
                <c:pt idx="2">
                  <c:v>2019</c:v>
                </c:pt>
                <c:pt idx="3">
                  <c:v>2020^</c:v>
                </c:pt>
                <c:pt idx="4">
                  <c:v>2021</c:v>
                </c:pt>
              </c:strCache>
            </c:strRef>
          </c:cat>
          <c:val>
            <c:numRef>
              <c:f>Sheet1!$I$2:$I$6</c:f>
              <c:numCache>
                <c:formatCode>General</c:formatCode>
                <c:ptCount val="5"/>
                <c:pt idx="0">
                  <c:v>12.5</c:v>
                </c:pt>
                <c:pt idx="1">
                  <c:v>11.3</c:v>
                </c:pt>
                <c:pt idx="2">
                  <c:v>10.7</c:v>
                </c:pt>
                <c:pt idx="3">
                  <c:v>8.6999999999999993</c:v>
                </c:pt>
                <c:pt idx="4">
                  <c:v>11.7</c:v>
                </c:pt>
              </c:numCache>
            </c:numRef>
          </c:val>
          <c:smooth val="0"/>
          <c:extLst>
            <c:ext xmlns:c16="http://schemas.microsoft.com/office/drawing/2014/chart" uri="{C3380CC4-5D6E-409C-BE32-E72D297353CC}">
              <c16:uniqueId val="{00000023-57D4-42DA-815E-5F08E8AFFF9E}"/>
            </c:ext>
          </c:extLst>
        </c:ser>
        <c:ser>
          <c:idx val="8"/>
          <c:order val="8"/>
          <c:tx>
            <c:strRef>
              <c:f>Sheet1!$J$1</c:f>
              <c:strCache>
                <c:ptCount val="1"/>
                <c:pt idx="0">
                  <c:v>50-54 age</c:v>
                </c:pt>
              </c:strCache>
            </c:strRef>
          </c:tx>
          <c:marker>
            <c:symbol val="none"/>
          </c:marker>
          <c:dPt>
            <c:idx val="4"/>
            <c:bubble3D val="0"/>
            <c:spPr>
              <a:ln>
                <a:prstDash val="solid"/>
              </a:ln>
            </c:spPr>
            <c:extLst>
              <c:ext xmlns:c16="http://schemas.microsoft.com/office/drawing/2014/chart" uri="{C3380CC4-5D6E-409C-BE32-E72D297353CC}">
                <c16:uniqueId val="{0000000D-C3B6-4B23-A460-D6F108473D66}"/>
              </c:ext>
            </c:extLst>
          </c:dPt>
          <c:cat>
            <c:strRef>
              <c:f>Sheet1!$A$2:$A$6</c:f>
              <c:strCache>
                <c:ptCount val="5"/>
                <c:pt idx="0">
                  <c:v>2017</c:v>
                </c:pt>
                <c:pt idx="1">
                  <c:v>2018</c:v>
                </c:pt>
                <c:pt idx="2">
                  <c:v>2019</c:v>
                </c:pt>
                <c:pt idx="3">
                  <c:v>2020^</c:v>
                </c:pt>
                <c:pt idx="4">
                  <c:v>2021</c:v>
                </c:pt>
              </c:strCache>
            </c:strRef>
          </c:cat>
          <c:val>
            <c:numRef>
              <c:f>Sheet1!$J$2:$J$6</c:f>
              <c:numCache>
                <c:formatCode>General</c:formatCode>
                <c:ptCount val="5"/>
                <c:pt idx="0">
                  <c:v>12.1</c:v>
                </c:pt>
                <c:pt idx="1">
                  <c:v>13.5</c:v>
                </c:pt>
                <c:pt idx="2">
                  <c:v>11.5</c:v>
                </c:pt>
                <c:pt idx="3">
                  <c:v>8.9</c:v>
                </c:pt>
                <c:pt idx="4">
                  <c:v>11.6</c:v>
                </c:pt>
              </c:numCache>
            </c:numRef>
          </c:val>
          <c:smooth val="0"/>
          <c:extLst>
            <c:ext xmlns:c16="http://schemas.microsoft.com/office/drawing/2014/chart" uri="{C3380CC4-5D6E-409C-BE32-E72D297353CC}">
              <c16:uniqueId val="{00000024-57D4-42DA-815E-5F08E8AFFF9E}"/>
            </c:ext>
          </c:extLst>
        </c:ser>
        <c:ser>
          <c:idx val="9"/>
          <c:order val="9"/>
          <c:tx>
            <c:strRef>
              <c:f>Sheet1!$K$1</c:f>
              <c:strCache>
                <c:ptCount val="1"/>
                <c:pt idx="0">
                  <c:v>55-59 age</c:v>
                </c:pt>
              </c:strCache>
            </c:strRef>
          </c:tx>
          <c:marker>
            <c:symbol val="none"/>
          </c:marker>
          <c:dPt>
            <c:idx val="4"/>
            <c:bubble3D val="0"/>
            <c:spPr>
              <a:ln>
                <a:prstDash val="solid"/>
              </a:ln>
            </c:spPr>
            <c:extLst>
              <c:ext xmlns:c16="http://schemas.microsoft.com/office/drawing/2014/chart" uri="{C3380CC4-5D6E-409C-BE32-E72D297353CC}">
                <c16:uniqueId val="{0000000F-C3B6-4B23-A460-D6F108473D66}"/>
              </c:ext>
            </c:extLst>
          </c:dPt>
          <c:cat>
            <c:strRef>
              <c:f>Sheet1!$A$2:$A$6</c:f>
              <c:strCache>
                <c:ptCount val="5"/>
                <c:pt idx="0">
                  <c:v>2017</c:v>
                </c:pt>
                <c:pt idx="1">
                  <c:v>2018</c:v>
                </c:pt>
                <c:pt idx="2">
                  <c:v>2019</c:v>
                </c:pt>
                <c:pt idx="3">
                  <c:v>2020^</c:v>
                </c:pt>
                <c:pt idx="4">
                  <c:v>2021</c:v>
                </c:pt>
              </c:strCache>
            </c:strRef>
          </c:cat>
          <c:val>
            <c:numRef>
              <c:f>Sheet1!$K$2:$K$6</c:f>
              <c:numCache>
                <c:formatCode>General</c:formatCode>
                <c:ptCount val="5"/>
                <c:pt idx="0">
                  <c:v>9.9</c:v>
                </c:pt>
                <c:pt idx="1">
                  <c:v>8.9</c:v>
                </c:pt>
                <c:pt idx="2">
                  <c:v>9.4</c:v>
                </c:pt>
                <c:pt idx="3">
                  <c:v>6.3</c:v>
                </c:pt>
                <c:pt idx="4">
                  <c:v>9.1999999999999993</c:v>
                </c:pt>
              </c:numCache>
            </c:numRef>
          </c:val>
          <c:smooth val="0"/>
          <c:extLst>
            <c:ext xmlns:c16="http://schemas.microsoft.com/office/drawing/2014/chart" uri="{C3380CC4-5D6E-409C-BE32-E72D297353CC}">
              <c16:uniqueId val="{00000025-57D4-42DA-815E-5F08E8AFFF9E}"/>
            </c:ext>
          </c:extLst>
        </c:ser>
        <c:ser>
          <c:idx val="10"/>
          <c:order val="10"/>
          <c:tx>
            <c:strRef>
              <c:f>Sheet1!$L$1</c:f>
              <c:strCache>
                <c:ptCount val="1"/>
                <c:pt idx="0">
                  <c:v>60-64 age</c:v>
                </c:pt>
              </c:strCache>
            </c:strRef>
          </c:tx>
          <c:spPr>
            <a:ln>
              <a:solidFill>
                <a:schemeClr val="tx2">
                  <a:lumMod val="20000"/>
                  <a:lumOff val="80000"/>
                </a:schemeClr>
              </a:solidFill>
            </a:ln>
          </c:spPr>
          <c:marker>
            <c:symbol val="none"/>
          </c:marker>
          <c:dPt>
            <c:idx val="4"/>
            <c:bubble3D val="0"/>
            <c:spPr>
              <a:ln>
                <a:solidFill>
                  <a:schemeClr val="tx2">
                    <a:lumMod val="20000"/>
                    <a:lumOff val="80000"/>
                  </a:schemeClr>
                </a:solidFill>
                <a:prstDash val="solid"/>
              </a:ln>
            </c:spPr>
            <c:extLst>
              <c:ext xmlns:c16="http://schemas.microsoft.com/office/drawing/2014/chart" uri="{C3380CC4-5D6E-409C-BE32-E72D297353CC}">
                <c16:uniqueId val="{00000010-C3B6-4B23-A460-D6F108473D66}"/>
              </c:ext>
            </c:extLst>
          </c:dPt>
          <c:cat>
            <c:strRef>
              <c:f>Sheet1!$A$2:$A$6</c:f>
              <c:strCache>
                <c:ptCount val="5"/>
                <c:pt idx="0">
                  <c:v>2017</c:v>
                </c:pt>
                <c:pt idx="1">
                  <c:v>2018</c:v>
                </c:pt>
                <c:pt idx="2">
                  <c:v>2019</c:v>
                </c:pt>
                <c:pt idx="3">
                  <c:v>2020^</c:v>
                </c:pt>
                <c:pt idx="4">
                  <c:v>2021</c:v>
                </c:pt>
              </c:strCache>
            </c:strRef>
          </c:cat>
          <c:val>
            <c:numRef>
              <c:f>Sheet1!$L$2:$L$6</c:f>
              <c:numCache>
                <c:formatCode>General</c:formatCode>
                <c:ptCount val="5"/>
                <c:pt idx="0">
                  <c:v>7.6</c:v>
                </c:pt>
                <c:pt idx="1">
                  <c:v>6.6</c:v>
                </c:pt>
                <c:pt idx="2">
                  <c:v>6.8</c:v>
                </c:pt>
                <c:pt idx="3">
                  <c:v>4.5</c:v>
                </c:pt>
                <c:pt idx="4">
                  <c:v>5.3</c:v>
                </c:pt>
              </c:numCache>
            </c:numRef>
          </c:val>
          <c:smooth val="0"/>
          <c:extLst>
            <c:ext xmlns:c16="http://schemas.microsoft.com/office/drawing/2014/chart" uri="{C3380CC4-5D6E-409C-BE32-E72D297353CC}">
              <c16:uniqueId val="{00000026-57D4-42DA-815E-5F08E8AFFF9E}"/>
            </c:ext>
          </c:extLst>
        </c:ser>
        <c:ser>
          <c:idx val="11"/>
          <c:order val="11"/>
          <c:tx>
            <c:strRef>
              <c:f>Sheet1!$M$1</c:f>
              <c:strCache>
                <c:ptCount val="1"/>
                <c:pt idx="0">
                  <c:v>65 and older</c:v>
                </c:pt>
              </c:strCache>
            </c:strRef>
          </c:tx>
          <c:marker>
            <c:symbol val="none"/>
          </c:marker>
          <c:dPt>
            <c:idx val="4"/>
            <c:bubble3D val="0"/>
            <c:spPr>
              <a:ln>
                <a:prstDash val="solid"/>
              </a:ln>
            </c:spPr>
            <c:extLst>
              <c:ext xmlns:c16="http://schemas.microsoft.com/office/drawing/2014/chart" uri="{C3380CC4-5D6E-409C-BE32-E72D297353CC}">
                <c16:uniqueId val="{00000011-C3B6-4B23-A460-D6F108473D66}"/>
              </c:ext>
            </c:extLst>
          </c:dPt>
          <c:cat>
            <c:strRef>
              <c:f>Sheet1!$A$2:$A$6</c:f>
              <c:strCache>
                <c:ptCount val="5"/>
                <c:pt idx="0">
                  <c:v>2017</c:v>
                </c:pt>
                <c:pt idx="1">
                  <c:v>2018</c:v>
                </c:pt>
                <c:pt idx="2">
                  <c:v>2019</c:v>
                </c:pt>
                <c:pt idx="3">
                  <c:v>2020^</c:v>
                </c:pt>
                <c:pt idx="4">
                  <c:v>2021</c:v>
                </c:pt>
              </c:strCache>
            </c:strRef>
          </c:cat>
          <c:val>
            <c:numRef>
              <c:f>Sheet1!$M$2:$M$6</c:f>
              <c:numCache>
                <c:formatCode>General</c:formatCode>
                <c:ptCount val="5"/>
                <c:pt idx="0">
                  <c:v>1.7</c:v>
                </c:pt>
                <c:pt idx="1">
                  <c:v>1.7</c:v>
                </c:pt>
                <c:pt idx="2">
                  <c:v>1.7</c:v>
                </c:pt>
                <c:pt idx="3">
                  <c:v>1.9</c:v>
                </c:pt>
                <c:pt idx="4">
                  <c:v>1.6</c:v>
                </c:pt>
              </c:numCache>
            </c:numRef>
          </c:val>
          <c:smooth val="0"/>
          <c:extLst>
            <c:ext xmlns:c16="http://schemas.microsoft.com/office/drawing/2014/chart" uri="{C3380CC4-5D6E-409C-BE32-E72D297353CC}">
              <c16:uniqueId val="{00000027-57D4-42DA-815E-5F08E8AFFF9E}"/>
            </c:ext>
          </c:extLst>
        </c:ser>
        <c:dLbls>
          <c:showLegendKey val="0"/>
          <c:showVal val="0"/>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plotArea>
    <c:legend>
      <c:legendPos val="t"/>
      <c:layout>
        <c:manualLayout>
          <c:xMode val="edge"/>
          <c:yMode val="edge"/>
          <c:x val="8.1818182888367688E-2"/>
          <c:y val="4.511778414172634E-2"/>
          <c:w val="0.88818052571832717"/>
          <c:h val="0.10459109791667504"/>
        </c:manualLayout>
      </c:layout>
      <c:overlay val="0"/>
      <c:txPr>
        <a:bodyPr/>
        <a:lstStyle/>
        <a:p>
          <a:pPr>
            <a:defRPr sz="1100" b="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606060606"/>
          <c:y val="0.18351239824699178"/>
          <c:w val="0.85577380100214762"/>
          <c:h val="0.65399178056088225"/>
        </c:manualLayout>
      </c:layout>
      <c:lineChart>
        <c:grouping val="standard"/>
        <c:varyColors val="0"/>
        <c:ser>
          <c:idx val="2"/>
          <c:order val="0"/>
          <c:tx>
            <c:strRef>
              <c:f>Sheet1!$B$1</c:f>
              <c:strCache>
                <c:ptCount val="1"/>
                <c:pt idx="0">
                  <c:v>13-14 age</c:v>
                </c:pt>
              </c:strCache>
            </c:strRef>
          </c:tx>
          <c:spPr>
            <a:ln w="38100">
              <a:solidFill>
                <a:schemeClr val="bg1">
                  <a:lumMod val="50000"/>
                </a:schemeClr>
              </a:solidFill>
              <a:prstDash val="solid"/>
            </a:ln>
          </c:spPr>
          <c:marker>
            <c:symbol val="none"/>
          </c:marker>
          <c:dPt>
            <c:idx val="1"/>
            <c:bubble3D val="0"/>
            <c:extLst>
              <c:ext xmlns:c16="http://schemas.microsoft.com/office/drawing/2014/chart" uri="{C3380CC4-5D6E-409C-BE32-E72D297353CC}">
                <c16:uniqueId val="{00000000-EA39-4BD4-91ED-D80AF273D02C}"/>
              </c:ext>
            </c:extLst>
          </c:dPt>
          <c:dPt>
            <c:idx val="3"/>
            <c:bubble3D val="0"/>
            <c:extLst>
              <c:ext xmlns:c16="http://schemas.microsoft.com/office/drawing/2014/chart" uri="{C3380CC4-5D6E-409C-BE32-E72D297353CC}">
                <c16:uniqueId val="{00000001-EA39-4BD4-91ED-D80AF273D02C}"/>
              </c:ext>
            </c:extLst>
          </c:dPt>
          <c:cat>
            <c:strRef>
              <c:f>Sheet1!$A$2:$A$6</c:f>
              <c:strCache>
                <c:ptCount val="5"/>
                <c:pt idx="0">
                  <c:v>2017</c:v>
                </c:pt>
                <c:pt idx="1">
                  <c:v>2018</c:v>
                </c:pt>
                <c:pt idx="2">
                  <c:v>2019</c:v>
                </c:pt>
                <c:pt idx="3">
                  <c:v>2020^</c:v>
                </c:pt>
                <c:pt idx="4">
                  <c:v>2021</c:v>
                </c:pt>
              </c:strCache>
            </c:strRef>
          </c:cat>
          <c:val>
            <c:numRef>
              <c:f>Sheet1!$B$2:$B$6</c:f>
              <c:numCache>
                <c:formatCode>General</c:formatCode>
                <c:ptCount val="5"/>
                <c:pt idx="0">
                  <c:v>0</c:v>
                </c:pt>
                <c:pt idx="1">
                  <c:v>0</c:v>
                </c:pt>
                <c:pt idx="2">
                  <c:v>0</c:v>
                </c:pt>
                <c:pt idx="3">
                  <c:v>0</c:v>
                </c:pt>
                <c:pt idx="4">
                  <c:v>0</c:v>
                </c:pt>
              </c:numCache>
            </c:numRef>
          </c:val>
          <c:smooth val="0"/>
          <c:extLst>
            <c:ext xmlns:c16="http://schemas.microsoft.com/office/drawing/2014/chart" uri="{C3380CC4-5D6E-409C-BE32-E72D297353CC}">
              <c16:uniqueId val="{00000005-57D4-42DA-815E-5F08E8AFFF9E}"/>
            </c:ext>
          </c:extLst>
        </c:ser>
        <c:ser>
          <c:idx val="4"/>
          <c:order val="1"/>
          <c:tx>
            <c:strRef>
              <c:f>Sheet1!$C$1</c:f>
              <c:strCache>
                <c:ptCount val="1"/>
                <c:pt idx="0">
                  <c:v>15-19 age</c:v>
                </c:pt>
              </c:strCache>
            </c:strRef>
          </c:tx>
          <c:spPr>
            <a:ln w="38100">
              <a:solidFill>
                <a:schemeClr val="accent4">
                  <a:lumMod val="50000"/>
                </a:schemeClr>
              </a:solidFill>
              <a:prstDash val="solid"/>
            </a:ln>
          </c:spPr>
          <c:marker>
            <c:symbol val="none"/>
          </c:marker>
          <c:dPt>
            <c:idx val="1"/>
            <c:bubble3D val="0"/>
            <c:extLst>
              <c:ext xmlns:c16="http://schemas.microsoft.com/office/drawing/2014/chart" uri="{C3380CC4-5D6E-409C-BE32-E72D297353CC}">
                <c16:uniqueId val="{00000002-EA39-4BD4-91ED-D80AF273D02C}"/>
              </c:ext>
            </c:extLst>
          </c:dPt>
          <c:dPt>
            <c:idx val="3"/>
            <c:bubble3D val="0"/>
            <c:extLst>
              <c:ext xmlns:c16="http://schemas.microsoft.com/office/drawing/2014/chart" uri="{C3380CC4-5D6E-409C-BE32-E72D297353CC}">
                <c16:uniqueId val="{00000012-C3B6-4B23-A460-D6F108473D66}"/>
              </c:ext>
            </c:extLst>
          </c:dPt>
          <c:dPt>
            <c:idx val="4"/>
            <c:bubble3D val="0"/>
            <c:extLst>
              <c:ext xmlns:c16="http://schemas.microsoft.com/office/drawing/2014/chart" uri="{C3380CC4-5D6E-409C-BE32-E72D297353CC}">
                <c16:uniqueId val="{00000007-57D4-42DA-815E-5F08E8AFFF9E}"/>
              </c:ext>
            </c:extLst>
          </c:dPt>
          <c:cat>
            <c:strRef>
              <c:f>Sheet1!$A$2:$A$6</c:f>
              <c:strCache>
                <c:ptCount val="5"/>
                <c:pt idx="0">
                  <c:v>2017</c:v>
                </c:pt>
                <c:pt idx="1">
                  <c:v>2018</c:v>
                </c:pt>
                <c:pt idx="2">
                  <c:v>2019</c:v>
                </c:pt>
                <c:pt idx="3">
                  <c:v>2020^</c:v>
                </c:pt>
                <c:pt idx="4">
                  <c:v>2021</c:v>
                </c:pt>
              </c:strCache>
            </c:strRef>
          </c:cat>
          <c:val>
            <c:numRef>
              <c:f>Sheet1!$C$2:$C$6</c:f>
              <c:numCache>
                <c:formatCode>General</c:formatCode>
                <c:ptCount val="5"/>
                <c:pt idx="0">
                  <c:v>19.100000000000001</c:v>
                </c:pt>
                <c:pt idx="1">
                  <c:v>18.600000000000001</c:v>
                </c:pt>
                <c:pt idx="2">
                  <c:v>29.9</c:v>
                </c:pt>
                <c:pt idx="3">
                  <c:v>16.8</c:v>
                </c:pt>
                <c:pt idx="4">
                  <c:v>21.4</c:v>
                </c:pt>
              </c:numCache>
            </c:numRef>
          </c:val>
          <c:smooth val="0"/>
          <c:extLst>
            <c:ext xmlns:c16="http://schemas.microsoft.com/office/drawing/2014/chart" uri="{C3380CC4-5D6E-409C-BE32-E72D297353CC}">
              <c16:uniqueId val="{0000000B-57D4-42DA-815E-5F08E8AFFF9E}"/>
            </c:ext>
          </c:extLst>
        </c:ser>
        <c:ser>
          <c:idx val="0"/>
          <c:order val="2"/>
          <c:tx>
            <c:strRef>
              <c:f>Sheet1!$D$1</c:f>
              <c:strCache>
                <c:ptCount val="1"/>
                <c:pt idx="0">
                  <c:v>20-24 age</c:v>
                </c:pt>
              </c:strCache>
            </c:strRef>
          </c:tx>
          <c:spPr>
            <a:ln w="38100">
              <a:solidFill>
                <a:srgbClr val="00B0F0"/>
              </a:solidFill>
              <a:prstDash val="solid"/>
            </a:ln>
          </c:spPr>
          <c:marker>
            <c:symbol val="none"/>
          </c:marker>
          <c:dPt>
            <c:idx val="1"/>
            <c:bubble3D val="0"/>
            <c:extLst>
              <c:ext xmlns:c16="http://schemas.microsoft.com/office/drawing/2014/chart" uri="{C3380CC4-5D6E-409C-BE32-E72D297353CC}">
                <c16:uniqueId val="{00000006-EA39-4BD4-91ED-D80AF273D02C}"/>
              </c:ext>
            </c:extLst>
          </c:dPt>
          <c:dPt>
            <c:idx val="3"/>
            <c:bubble3D val="0"/>
            <c:extLst>
              <c:ext xmlns:c16="http://schemas.microsoft.com/office/drawing/2014/chart" uri="{C3380CC4-5D6E-409C-BE32-E72D297353CC}">
                <c16:uniqueId val="{00000007-EA39-4BD4-91ED-D80AF273D02C}"/>
              </c:ext>
            </c:extLst>
          </c:dPt>
          <c:dPt>
            <c:idx val="4"/>
            <c:bubble3D val="0"/>
            <c:extLst>
              <c:ext xmlns:c16="http://schemas.microsoft.com/office/drawing/2014/chart" uri="{C3380CC4-5D6E-409C-BE32-E72D297353CC}">
                <c16:uniqueId val="{0000000D-57D4-42DA-815E-5F08E8AFFF9E}"/>
              </c:ext>
            </c:extLst>
          </c:dPt>
          <c:cat>
            <c:strRef>
              <c:f>Sheet1!$A$2:$A$6</c:f>
              <c:strCache>
                <c:ptCount val="5"/>
                <c:pt idx="0">
                  <c:v>2017</c:v>
                </c:pt>
                <c:pt idx="1">
                  <c:v>2018</c:v>
                </c:pt>
                <c:pt idx="2">
                  <c:v>2019</c:v>
                </c:pt>
                <c:pt idx="3">
                  <c:v>2020^</c:v>
                </c:pt>
                <c:pt idx="4">
                  <c:v>2021</c:v>
                </c:pt>
              </c:strCache>
            </c:strRef>
          </c:cat>
          <c:val>
            <c:numRef>
              <c:f>Sheet1!$D$2:$D$6</c:f>
              <c:numCache>
                <c:formatCode>General</c:formatCode>
                <c:ptCount val="5"/>
                <c:pt idx="0">
                  <c:v>61.4</c:v>
                </c:pt>
                <c:pt idx="1">
                  <c:v>55.8</c:v>
                </c:pt>
                <c:pt idx="2">
                  <c:v>71.599999999999994</c:v>
                </c:pt>
                <c:pt idx="3">
                  <c:v>51.5</c:v>
                </c:pt>
                <c:pt idx="4">
                  <c:v>67.099999999999994</c:v>
                </c:pt>
              </c:numCache>
            </c:numRef>
          </c:val>
          <c:smooth val="0"/>
          <c:extLst>
            <c:ext xmlns:c16="http://schemas.microsoft.com/office/drawing/2014/chart" uri="{C3380CC4-5D6E-409C-BE32-E72D297353CC}">
              <c16:uniqueId val="{00000011-57D4-42DA-815E-5F08E8AFFF9E}"/>
            </c:ext>
          </c:extLst>
        </c:ser>
        <c:ser>
          <c:idx val="3"/>
          <c:order val="3"/>
          <c:tx>
            <c:strRef>
              <c:f>Sheet1!$E$1</c:f>
              <c:strCache>
                <c:ptCount val="1"/>
                <c:pt idx="0">
                  <c:v>25-29 age</c:v>
                </c:pt>
              </c:strCache>
            </c:strRef>
          </c:tx>
          <c:spPr>
            <a:ln w="38100">
              <a:solidFill>
                <a:schemeClr val="accent5">
                  <a:lumMod val="75000"/>
                </a:schemeClr>
              </a:solidFill>
              <a:prstDash val="solid"/>
            </a:ln>
          </c:spPr>
          <c:marker>
            <c:symbol val="none"/>
          </c:marker>
          <c:dPt>
            <c:idx val="1"/>
            <c:bubble3D val="0"/>
            <c:extLst>
              <c:ext xmlns:c16="http://schemas.microsoft.com/office/drawing/2014/chart" uri="{C3380CC4-5D6E-409C-BE32-E72D297353CC}">
                <c16:uniqueId val="{0000000A-EA39-4BD4-91ED-D80AF273D02C}"/>
              </c:ext>
            </c:extLst>
          </c:dPt>
          <c:dPt>
            <c:idx val="3"/>
            <c:bubble3D val="0"/>
            <c:extLst>
              <c:ext xmlns:c16="http://schemas.microsoft.com/office/drawing/2014/chart" uri="{C3380CC4-5D6E-409C-BE32-E72D297353CC}">
                <c16:uniqueId val="{0000000B-EA39-4BD4-91ED-D80AF273D02C}"/>
              </c:ext>
            </c:extLst>
          </c:dPt>
          <c:dPt>
            <c:idx val="4"/>
            <c:bubble3D val="0"/>
            <c:extLst>
              <c:ext xmlns:c16="http://schemas.microsoft.com/office/drawing/2014/chart" uri="{C3380CC4-5D6E-409C-BE32-E72D297353CC}">
                <c16:uniqueId val="{00000013-57D4-42DA-815E-5F08E8AFFF9E}"/>
              </c:ext>
            </c:extLst>
          </c:dPt>
          <c:cat>
            <c:strRef>
              <c:f>Sheet1!$A$2:$A$6</c:f>
              <c:strCache>
                <c:ptCount val="5"/>
                <c:pt idx="0">
                  <c:v>2017</c:v>
                </c:pt>
                <c:pt idx="1">
                  <c:v>2018</c:v>
                </c:pt>
                <c:pt idx="2">
                  <c:v>2019</c:v>
                </c:pt>
                <c:pt idx="3">
                  <c:v>2020^</c:v>
                </c:pt>
                <c:pt idx="4">
                  <c:v>2021</c:v>
                </c:pt>
              </c:strCache>
            </c:strRef>
          </c:cat>
          <c:val>
            <c:numRef>
              <c:f>Sheet1!$E$2:$E$6</c:f>
              <c:numCache>
                <c:formatCode>General</c:formatCode>
                <c:ptCount val="5"/>
                <c:pt idx="0">
                  <c:v>69.2</c:v>
                </c:pt>
                <c:pt idx="1">
                  <c:v>55.9</c:v>
                </c:pt>
                <c:pt idx="2">
                  <c:v>71.599999999999994</c:v>
                </c:pt>
                <c:pt idx="3">
                  <c:v>48.4</c:v>
                </c:pt>
                <c:pt idx="4">
                  <c:v>67.400000000000006</c:v>
                </c:pt>
              </c:numCache>
            </c:numRef>
          </c:val>
          <c:smooth val="0"/>
          <c:extLst>
            <c:ext xmlns:c16="http://schemas.microsoft.com/office/drawing/2014/chart" uri="{C3380CC4-5D6E-409C-BE32-E72D297353CC}">
              <c16:uniqueId val="{00000017-57D4-42DA-815E-5F08E8AFFF9E}"/>
            </c:ext>
          </c:extLst>
        </c:ser>
        <c:ser>
          <c:idx val="1"/>
          <c:order val="4"/>
          <c:tx>
            <c:strRef>
              <c:f>Sheet1!$F$1</c:f>
              <c:strCache>
                <c:ptCount val="1"/>
                <c:pt idx="0">
                  <c:v>30-34 age</c:v>
                </c:pt>
              </c:strCache>
            </c:strRef>
          </c:tx>
          <c:spPr>
            <a:ln w="38100">
              <a:solidFill>
                <a:schemeClr val="accent1"/>
              </a:solidFill>
              <a:prstDash val="solid"/>
            </a:ln>
          </c:spPr>
          <c:marker>
            <c:symbol val="none"/>
          </c:marker>
          <c:dPt>
            <c:idx val="1"/>
            <c:bubble3D val="0"/>
            <c:extLst>
              <c:ext xmlns:c16="http://schemas.microsoft.com/office/drawing/2014/chart" uri="{C3380CC4-5D6E-409C-BE32-E72D297353CC}">
                <c16:uniqueId val="{0000000E-EA39-4BD4-91ED-D80AF273D02C}"/>
              </c:ext>
            </c:extLst>
          </c:dPt>
          <c:dPt>
            <c:idx val="3"/>
            <c:bubble3D val="0"/>
            <c:extLst>
              <c:ext xmlns:c16="http://schemas.microsoft.com/office/drawing/2014/chart" uri="{C3380CC4-5D6E-409C-BE32-E72D297353CC}">
                <c16:uniqueId val="{0000000F-EA39-4BD4-91ED-D80AF273D02C}"/>
              </c:ext>
            </c:extLst>
          </c:dPt>
          <c:dPt>
            <c:idx val="4"/>
            <c:bubble3D val="0"/>
            <c:extLst>
              <c:ext xmlns:c16="http://schemas.microsoft.com/office/drawing/2014/chart" uri="{C3380CC4-5D6E-409C-BE32-E72D297353CC}">
                <c16:uniqueId val="{00000019-57D4-42DA-815E-5F08E8AFFF9E}"/>
              </c:ext>
            </c:extLst>
          </c:dPt>
          <c:cat>
            <c:strRef>
              <c:f>Sheet1!$A$2:$A$6</c:f>
              <c:strCache>
                <c:ptCount val="5"/>
                <c:pt idx="0">
                  <c:v>2017</c:v>
                </c:pt>
                <c:pt idx="1">
                  <c:v>2018</c:v>
                </c:pt>
                <c:pt idx="2">
                  <c:v>2019</c:v>
                </c:pt>
                <c:pt idx="3">
                  <c:v>2020^</c:v>
                </c:pt>
                <c:pt idx="4">
                  <c:v>2021</c:v>
                </c:pt>
              </c:strCache>
            </c:strRef>
          </c:cat>
          <c:val>
            <c:numRef>
              <c:f>Sheet1!$F$2:$F$6</c:f>
              <c:numCache>
                <c:formatCode>General</c:formatCode>
                <c:ptCount val="5"/>
                <c:pt idx="0">
                  <c:v>41.4</c:v>
                </c:pt>
                <c:pt idx="1">
                  <c:v>36.4</c:v>
                </c:pt>
                <c:pt idx="2">
                  <c:v>45</c:v>
                </c:pt>
                <c:pt idx="3" formatCode="0.0">
                  <c:v>41.5</c:v>
                </c:pt>
                <c:pt idx="4">
                  <c:v>52.8</c:v>
                </c:pt>
              </c:numCache>
            </c:numRef>
          </c:val>
          <c:smooth val="0"/>
          <c:extLst>
            <c:ext xmlns:c16="http://schemas.microsoft.com/office/drawing/2014/chart" uri="{C3380CC4-5D6E-409C-BE32-E72D297353CC}">
              <c16:uniqueId val="{0000001D-57D4-42DA-815E-5F08E8AFFF9E}"/>
            </c:ext>
          </c:extLst>
        </c:ser>
        <c:ser>
          <c:idx val="5"/>
          <c:order val="5"/>
          <c:tx>
            <c:strRef>
              <c:f>Sheet1!$G$1</c:f>
              <c:strCache>
                <c:ptCount val="1"/>
                <c:pt idx="0">
                  <c:v>35-39 age</c:v>
                </c:pt>
              </c:strCache>
            </c:strRef>
          </c:tx>
          <c:spPr>
            <a:ln>
              <a:prstDash val="solid"/>
            </a:ln>
          </c:spPr>
          <c:marker>
            <c:symbol val="none"/>
          </c:marker>
          <c:dPt>
            <c:idx val="4"/>
            <c:bubble3D val="0"/>
            <c:extLst>
              <c:ext xmlns:c16="http://schemas.microsoft.com/office/drawing/2014/chart" uri="{C3380CC4-5D6E-409C-BE32-E72D297353CC}">
                <c16:uniqueId val="{0000000B-C3B6-4B23-A460-D6F108473D66}"/>
              </c:ext>
            </c:extLst>
          </c:dPt>
          <c:cat>
            <c:strRef>
              <c:f>Sheet1!$A$2:$A$6</c:f>
              <c:strCache>
                <c:ptCount val="5"/>
                <c:pt idx="0">
                  <c:v>2017</c:v>
                </c:pt>
                <c:pt idx="1">
                  <c:v>2018</c:v>
                </c:pt>
                <c:pt idx="2">
                  <c:v>2019</c:v>
                </c:pt>
                <c:pt idx="3">
                  <c:v>2020^</c:v>
                </c:pt>
                <c:pt idx="4">
                  <c:v>2021</c:v>
                </c:pt>
              </c:strCache>
            </c:strRef>
          </c:cat>
          <c:val>
            <c:numRef>
              <c:f>Sheet1!$G$2:$G$6</c:f>
              <c:numCache>
                <c:formatCode>General</c:formatCode>
                <c:ptCount val="5"/>
                <c:pt idx="0">
                  <c:v>29.6</c:v>
                </c:pt>
                <c:pt idx="1">
                  <c:v>26.8</c:v>
                </c:pt>
                <c:pt idx="2">
                  <c:v>30</c:v>
                </c:pt>
                <c:pt idx="3">
                  <c:v>26.8</c:v>
                </c:pt>
                <c:pt idx="4">
                  <c:v>34.799999999999997</c:v>
                </c:pt>
              </c:numCache>
            </c:numRef>
          </c:val>
          <c:smooth val="0"/>
          <c:extLst>
            <c:ext xmlns:c16="http://schemas.microsoft.com/office/drawing/2014/chart" uri="{C3380CC4-5D6E-409C-BE32-E72D297353CC}">
              <c16:uniqueId val="{0000001F-57D4-42DA-815E-5F08E8AFFF9E}"/>
            </c:ext>
          </c:extLst>
        </c:ser>
        <c:ser>
          <c:idx val="6"/>
          <c:order val="6"/>
          <c:tx>
            <c:strRef>
              <c:f>Sheet1!$H$1</c:f>
              <c:strCache>
                <c:ptCount val="1"/>
                <c:pt idx="0">
                  <c:v>40-44 age</c:v>
                </c:pt>
              </c:strCache>
            </c:strRef>
          </c:tx>
          <c:spPr>
            <a:ln>
              <a:prstDash val="solid"/>
            </a:ln>
          </c:spPr>
          <c:marker>
            <c:symbol val="none"/>
          </c:marker>
          <c:dPt>
            <c:idx val="4"/>
            <c:bubble3D val="0"/>
            <c:extLst>
              <c:ext xmlns:c16="http://schemas.microsoft.com/office/drawing/2014/chart" uri="{C3380CC4-5D6E-409C-BE32-E72D297353CC}">
                <c16:uniqueId val="{0000000C-C3B6-4B23-A460-D6F108473D66}"/>
              </c:ext>
            </c:extLst>
          </c:dPt>
          <c:cat>
            <c:strRef>
              <c:f>Sheet1!$A$2:$A$6</c:f>
              <c:strCache>
                <c:ptCount val="5"/>
                <c:pt idx="0">
                  <c:v>2017</c:v>
                </c:pt>
                <c:pt idx="1">
                  <c:v>2018</c:v>
                </c:pt>
                <c:pt idx="2">
                  <c:v>2019</c:v>
                </c:pt>
                <c:pt idx="3">
                  <c:v>2020^</c:v>
                </c:pt>
                <c:pt idx="4">
                  <c:v>2021</c:v>
                </c:pt>
              </c:strCache>
            </c:strRef>
          </c:cat>
          <c:val>
            <c:numRef>
              <c:f>Sheet1!$H$2:$H$6</c:f>
              <c:numCache>
                <c:formatCode>General</c:formatCode>
                <c:ptCount val="5"/>
                <c:pt idx="0">
                  <c:v>19.3</c:v>
                </c:pt>
                <c:pt idx="1">
                  <c:v>19.7</c:v>
                </c:pt>
                <c:pt idx="2">
                  <c:v>20.9</c:v>
                </c:pt>
                <c:pt idx="3">
                  <c:v>18.7</c:v>
                </c:pt>
                <c:pt idx="4">
                  <c:v>22.9</c:v>
                </c:pt>
              </c:numCache>
            </c:numRef>
          </c:val>
          <c:smooth val="0"/>
          <c:extLst>
            <c:ext xmlns:c16="http://schemas.microsoft.com/office/drawing/2014/chart" uri="{C3380CC4-5D6E-409C-BE32-E72D297353CC}">
              <c16:uniqueId val="{00000022-57D4-42DA-815E-5F08E8AFFF9E}"/>
            </c:ext>
          </c:extLst>
        </c:ser>
        <c:ser>
          <c:idx val="7"/>
          <c:order val="7"/>
          <c:tx>
            <c:strRef>
              <c:f>Sheet1!$I$1</c:f>
              <c:strCache>
                <c:ptCount val="1"/>
                <c:pt idx="0">
                  <c:v>45-49 age</c:v>
                </c:pt>
              </c:strCache>
            </c:strRef>
          </c:tx>
          <c:spPr>
            <a:ln>
              <a:prstDash val="solid"/>
            </a:ln>
          </c:spPr>
          <c:marker>
            <c:symbol val="none"/>
          </c:marker>
          <c:dPt>
            <c:idx val="4"/>
            <c:bubble3D val="0"/>
            <c:extLst>
              <c:ext xmlns:c16="http://schemas.microsoft.com/office/drawing/2014/chart" uri="{C3380CC4-5D6E-409C-BE32-E72D297353CC}">
                <c16:uniqueId val="{0000000E-C3B6-4B23-A460-D6F108473D66}"/>
              </c:ext>
            </c:extLst>
          </c:dPt>
          <c:cat>
            <c:strRef>
              <c:f>Sheet1!$A$2:$A$6</c:f>
              <c:strCache>
                <c:ptCount val="5"/>
                <c:pt idx="0">
                  <c:v>2017</c:v>
                </c:pt>
                <c:pt idx="1">
                  <c:v>2018</c:v>
                </c:pt>
                <c:pt idx="2">
                  <c:v>2019</c:v>
                </c:pt>
                <c:pt idx="3">
                  <c:v>2020^</c:v>
                </c:pt>
                <c:pt idx="4">
                  <c:v>2021</c:v>
                </c:pt>
              </c:strCache>
            </c:strRef>
          </c:cat>
          <c:val>
            <c:numRef>
              <c:f>Sheet1!$I$2:$I$6</c:f>
              <c:numCache>
                <c:formatCode>General</c:formatCode>
                <c:ptCount val="5"/>
                <c:pt idx="0">
                  <c:v>16.399999999999999</c:v>
                </c:pt>
                <c:pt idx="1">
                  <c:v>15.9</c:v>
                </c:pt>
                <c:pt idx="2">
                  <c:v>15.5</c:v>
                </c:pt>
                <c:pt idx="3">
                  <c:v>13.1</c:v>
                </c:pt>
                <c:pt idx="4">
                  <c:v>15.7</c:v>
                </c:pt>
              </c:numCache>
            </c:numRef>
          </c:val>
          <c:smooth val="0"/>
          <c:extLst>
            <c:ext xmlns:c16="http://schemas.microsoft.com/office/drawing/2014/chart" uri="{C3380CC4-5D6E-409C-BE32-E72D297353CC}">
              <c16:uniqueId val="{00000023-57D4-42DA-815E-5F08E8AFFF9E}"/>
            </c:ext>
          </c:extLst>
        </c:ser>
        <c:ser>
          <c:idx val="8"/>
          <c:order val="8"/>
          <c:tx>
            <c:strRef>
              <c:f>Sheet1!$J$1</c:f>
              <c:strCache>
                <c:ptCount val="1"/>
                <c:pt idx="0">
                  <c:v>50-54 age</c:v>
                </c:pt>
              </c:strCache>
            </c:strRef>
          </c:tx>
          <c:spPr>
            <a:ln>
              <a:prstDash val="solid"/>
            </a:ln>
          </c:spPr>
          <c:marker>
            <c:symbol val="none"/>
          </c:marker>
          <c:dPt>
            <c:idx val="4"/>
            <c:bubble3D val="0"/>
            <c:extLst>
              <c:ext xmlns:c16="http://schemas.microsoft.com/office/drawing/2014/chart" uri="{C3380CC4-5D6E-409C-BE32-E72D297353CC}">
                <c16:uniqueId val="{0000000D-C3B6-4B23-A460-D6F108473D66}"/>
              </c:ext>
            </c:extLst>
          </c:dPt>
          <c:cat>
            <c:strRef>
              <c:f>Sheet1!$A$2:$A$6</c:f>
              <c:strCache>
                <c:ptCount val="5"/>
                <c:pt idx="0">
                  <c:v>2017</c:v>
                </c:pt>
                <c:pt idx="1">
                  <c:v>2018</c:v>
                </c:pt>
                <c:pt idx="2">
                  <c:v>2019</c:v>
                </c:pt>
                <c:pt idx="3">
                  <c:v>2020^</c:v>
                </c:pt>
                <c:pt idx="4">
                  <c:v>2021</c:v>
                </c:pt>
              </c:strCache>
            </c:strRef>
          </c:cat>
          <c:val>
            <c:numRef>
              <c:f>Sheet1!$J$2:$J$6</c:f>
              <c:numCache>
                <c:formatCode>General</c:formatCode>
                <c:ptCount val="5"/>
                <c:pt idx="0">
                  <c:v>17.7</c:v>
                </c:pt>
                <c:pt idx="1">
                  <c:v>20.2</c:v>
                </c:pt>
                <c:pt idx="2">
                  <c:v>17</c:v>
                </c:pt>
                <c:pt idx="3">
                  <c:v>13.2</c:v>
                </c:pt>
                <c:pt idx="4">
                  <c:v>16.600000000000001</c:v>
                </c:pt>
              </c:numCache>
            </c:numRef>
          </c:val>
          <c:smooth val="0"/>
          <c:extLst>
            <c:ext xmlns:c16="http://schemas.microsoft.com/office/drawing/2014/chart" uri="{C3380CC4-5D6E-409C-BE32-E72D297353CC}">
              <c16:uniqueId val="{00000024-57D4-42DA-815E-5F08E8AFFF9E}"/>
            </c:ext>
          </c:extLst>
        </c:ser>
        <c:ser>
          <c:idx val="9"/>
          <c:order val="9"/>
          <c:tx>
            <c:strRef>
              <c:f>Sheet1!$K$1</c:f>
              <c:strCache>
                <c:ptCount val="1"/>
                <c:pt idx="0">
                  <c:v>55-59 age</c:v>
                </c:pt>
              </c:strCache>
            </c:strRef>
          </c:tx>
          <c:spPr>
            <a:ln>
              <a:prstDash val="solid"/>
            </a:ln>
          </c:spPr>
          <c:marker>
            <c:symbol val="none"/>
          </c:marker>
          <c:dPt>
            <c:idx val="4"/>
            <c:bubble3D val="0"/>
            <c:extLst>
              <c:ext xmlns:c16="http://schemas.microsoft.com/office/drawing/2014/chart" uri="{C3380CC4-5D6E-409C-BE32-E72D297353CC}">
                <c16:uniqueId val="{0000000F-C3B6-4B23-A460-D6F108473D66}"/>
              </c:ext>
            </c:extLst>
          </c:dPt>
          <c:cat>
            <c:strRef>
              <c:f>Sheet1!$A$2:$A$6</c:f>
              <c:strCache>
                <c:ptCount val="5"/>
                <c:pt idx="0">
                  <c:v>2017</c:v>
                </c:pt>
                <c:pt idx="1">
                  <c:v>2018</c:v>
                </c:pt>
                <c:pt idx="2">
                  <c:v>2019</c:v>
                </c:pt>
                <c:pt idx="3">
                  <c:v>2020^</c:v>
                </c:pt>
                <c:pt idx="4">
                  <c:v>2021</c:v>
                </c:pt>
              </c:strCache>
            </c:strRef>
          </c:cat>
          <c:val>
            <c:numRef>
              <c:f>Sheet1!$K$2:$K$6</c:f>
              <c:numCache>
                <c:formatCode>General</c:formatCode>
                <c:ptCount val="5"/>
                <c:pt idx="0">
                  <c:v>13</c:v>
                </c:pt>
                <c:pt idx="1">
                  <c:v>2.6</c:v>
                </c:pt>
                <c:pt idx="2">
                  <c:v>11.6</c:v>
                </c:pt>
                <c:pt idx="3">
                  <c:v>10.1</c:v>
                </c:pt>
                <c:pt idx="4">
                  <c:v>13.3</c:v>
                </c:pt>
              </c:numCache>
            </c:numRef>
          </c:val>
          <c:smooth val="0"/>
          <c:extLst>
            <c:ext xmlns:c16="http://schemas.microsoft.com/office/drawing/2014/chart" uri="{C3380CC4-5D6E-409C-BE32-E72D297353CC}">
              <c16:uniqueId val="{00000025-57D4-42DA-815E-5F08E8AFFF9E}"/>
            </c:ext>
          </c:extLst>
        </c:ser>
        <c:ser>
          <c:idx val="10"/>
          <c:order val="10"/>
          <c:tx>
            <c:strRef>
              <c:f>Sheet1!$L$1</c:f>
              <c:strCache>
                <c:ptCount val="1"/>
                <c:pt idx="0">
                  <c:v>60-64 age</c:v>
                </c:pt>
              </c:strCache>
            </c:strRef>
          </c:tx>
          <c:spPr>
            <a:ln>
              <a:solidFill>
                <a:schemeClr val="tx2">
                  <a:lumMod val="20000"/>
                  <a:lumOff val="80000"/>
                </a:schemeClr>
              </a:solidFill>
              <a:prstDash val="solid"/>
            </a:ln>
          </c:spPr>
          <c:marker>
            <c:symbol val="none"/>
          </c:marker>
          <c:dPt>
            <c:idx val="4"/>
            <c:bubble3D val="0"/>
            <c:extLst>
              <c:ext xmlns:c16="http://schemas.microsoft.com/office/drawing/2014/chart" uri="{C3380CC4-5D6E-409C-BE32-E72D297353CC}">
                <c16:uniqueId val="{00000010-C3B6-4B23-A460-D6F108473D66}"/>
              </c:ext>
            </c:extLst>
          </c:dPt>
          <c:cat>
            <c:strRef>
              <c:f>Sheet1!$A$2:$A$6</c:f>
              <c:strCache>
                <c:ptCount val="5"/>
                <c:pt idx="0">
                  <c:v>2017</c:v>
                </c:pt>
                <c:pt idx="1">
                  <c:v>2018</c:v>
                </c:pt>
                <c:pt idx="2">
                  <c:v>2019</c:v>
                </c:pt>
                <c:pt idx="3">
                  <c:v>2020^</c:v>
                </c:pt>
                <c:pt idx="4">
                  <c:v>2021</c:v>
                </c:pt>
              </c:strCache>
            </c:strRef>
          </c:cat>
          <c:val>
            <c:numRef>
              <c:f>Sheet1!$L$2:$L$6</c:f>
              <c:numCache>
                <c:formatCode>General</c:formatCode>
                <c:ptCount val="5"/>
                <c:pt idx="0">
                  <c:v>9.1</c:v>
                </c:pt>
                <c:pt idx="1">
                  <c:v>9.6</c:v>
                </c:pt>
                <c:pt idx="2">
                  <c:v>7.4</c:v>
                </c:pt>
                <c:pt idx="3">
                  <c:v>5.4</c:v>
                </c:pt>
                <c:pt idx="4">
                  <c:v>7.4</c:v>
                </c:pt>
              </c:numCache>
            </c:numRef>
          </c:val>
          <c:smooth val="0"/>
          <c:extLst>
            <c:ext xmlns:c16="http://schemas.microsoft.com/office/drawing/2014/chart" uri="{C3380CC4-5D6E-409C-BE32-E72D297353CC}">
              <c16:uniqueId val="{00000026-57D4-42DA-815E-5F08E8AFFF9E}"/>
            </c:ext>
          </c:extLst>
        </c:ser>
        <c:ser>
          <c:idx val="11"/>
          <c:order val="11"/>
          <c:tx>
            <c:strRef>
              <c:f>Sheet1!$M$1</c:f>
              <c:strCache>
                <c:ptCount val="1"/>
                <c:pt idx="0">
                  <c:v>65 and older</c:v>
                </c:pt>
              </c:strCache>
            </c:strRef>
          </c:tx>
          <c:spPr>
            <a:ln>
              <a:prstDash val="solid"/>
            </a:ln>
          </c:spPr>
          <c:marker>
            <c:symbol val="none"/>
          </c:marker>
          <c:dPt>
            <c:idx val="4"/>
            <c:bubble3D val="0"/>
            <c:extLst>
              <c:ext xmlns:c16="http://schemas.microsoft.com/office/drawing/2014/chart" uri="{C3380CC4-5D6E-409C-BE32-E72D297353CC}">
                <c16:uniqueId val="{00000011-C3B6-4B23-A460-D6F108473D66}"/>
              </c:ext>
            </c:extLst>
          </c:dPt>
          <c:cat>
            <c:strRef>
              <c:f>Sheet1!$A$2:$A$6</c:f>
              <c:strCache>
                <c:ptCount val="5"/>
                <c:pt idx="0">
                  <c:v>2017</c:v>
                </c:pt>
                <c:pt idx="1">
                  <c:v>2018</c:v>
                </c:pt>
                <c:pt idx="2">
                  <c:v>2019</c:v>
                </c:pt>
                <c:pt idx="3">
                  <c:v>2020^</c:v>
                </c:pt>
                <c:pt idx="4">
                  <c:v>2021</c:v>
                </c:pt>
              </c:strCache>
            </c:strRef>
          </c:cat>
          <c:val>
            <c:numRef>
              <c:f>Sheet1!$M$2:$M$6</c:f>
              <c:numCache>
                <c:formatCode>General</c:formatCode>
                <c:ptCount val="5"/>
                <c:pt idx="0">
                  <c:v>2.7</c:v>
                </c:pt>
                <c:pt idx="1">
                  <c:v>2.6</c:v>
                </c:pt>
                <c:pt idx="2">
                  <c:v>2.7</c:v>
                </c:pt>
                <c:pt idx="3">
                  <c:v>2.6</c:v>
                </c:pt>
                <c:pt idx="4">
                  <c:v>2.2999999999999998</c:v>
                </c:pt>
              </c:numCache>
            </c:numRef>
          </c:val>
          <c:smooth val="0"/>
          <c:extLst>
            <c:ext xmlns:c16="http://schemas.microsoft.com/office/drawing/2014/chart" uri="{C3380CC4-5D6E-409C-BE32-E72D297353CC}">
              <c16:uniqueId val="{00000027-57D4-42DA-815E-5F08E8AFFF9E}"/>
            </c:ext>
          </c:extLst>
        </c:ser>
        <c:dLbls>
          <c:showLegendKey val="0"/>
          <c:showVal val="0"/>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spPr>
        <a:ln>
          <a:solidFill>
            <a:schemeClr val="accent5">
              <a:lumMod val="75000"/>
            </a:schemeClr>
          </a:solidFill>
          <a:prstDash val="dash"/>
        </a:ln>
      </c:spPr>
    </c:plotArea>
    <c:legend>
      <c:legendPos val="t"/>
      <c:layout>
        <c:manualLayout>
          <c:xMode val="edge"/>
          <c:yMode val="edge"/>
          <c:x val="8.0323133209750402E-2"/>
          <c:y val="4.5117784141726347E-2"/>
          <c:w val="0.88818052571832717"/>
          <c:h val="0.10459109791667504"/>
        </c:manualLayout>
      </c:layout>
      <c:overlay val="0"/>
      <c:txPr>
        <a:bodyPr/>
        <a:lstStyle/>
        <a:p>
          <a:pPr>
            <a:defRPr sz="1100" b="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606060606"/>
          <c:y val="0.18351239824699178"/>
          <c:w val="0.85577380100214762"/>
          <c:h val="0.65399178056088225"/>
        </c:manualLayout>
      </c:layout>
      <c:lineChart>
        <c:grouping val="standard"/>
        <c:varyColors val="0"/>
        <c:ser>
          <c:idx val="2"/>
          <c:order val="0"/>
          <c:tx>
            <c:strRef>
              <c:f>Sheet1!$B$1</c:f>
              <c:strCache>
                <c:ptCount val="1"/>
                <c:pt idx="0">
                  <c:v>13-14 age</c:v>
                </c:pt>
              </c:strCache>
            </c:strRef>
          </c:tx>
          <c:spPr>
            <a:ln w="38100">
              <a:solidFill>
                <a:schemeClr val="bg1">
                  <a:lumMod val="50000"/>
                </a:schemeClr>
              </a:solidFill>
              <a:prstDash val="solid"/>
            </a:ln>
          </c:spPr>
          <c:marker>
            <c:symbol val="none"/>
          </c:marker>
          <c:dPt>
            <c:idx val="1"/>
            <c:bubble3D val="0"/>
            <c:extLst>
              <c:ext xmlns:c16="http://schemas.microsoft.com/office/drawing/2014/chart" uri="{C3380CC4-5D6E-409C-BE32-E72D297353CC}">
                <c16:uniqueId val="{00000000-EA39-4BD4-91ED-D80AF273D02C}"/>
              </c:ext>
            </c:extLst>
          </c:dPt>
          <c:dPt>
            <c:idx val="3"/>
            <c:bubble3D val="0"/>
            <c:extLst>
              <c:ext xmlns:c16="http://schemas.microsoft.com/office/drawing/2014/chart" uri="{C3380CC4-5D6E-409C-BE32-E72D297353CC}">
                <c16:uniqueId val="{00000001-EA39-4BD4-91ED-D80AF273D02C}"/>
              </c:ext>
            </c:extLst>
          </c:dPt>
          <c:cat>
            <c:strRef>
              <c:f>Sheet1!$A$2:$A$6</c:f>
              <c:strCache>
                <c:ptCount val="5"/>
                <c:pt idx="0">
                  <c:v>2017</c:v>
                </c:pt>
                <c:pt idx="1">
                  <c:v>2018</c:v>
                </c:pt>
                <c:pt idx="2">
                  <c:v>2019</c:v>
                </c:pt>
                <c:pt idx="3">
                  <c:v>2020^</c:v>
                </c:pt>
                <c:pt idx="4">
                  <c:v>2021</c:v>
                </c:pt>
              </c:strCache>
            </c:strRef>
          </c:cat>
          <c:val>
            <c:numRef>
              <c:f>Sheet1!$B$2:$B$6</c:f>
              <c:numCache>
                <c:formatCode>General</c:formatCode>
                <c:ptCount val="5"/>
                <c:pt idx="0">
                  <c:v>0</c:v>
                </c:pt>
                <c:pt idx="1">
                  <c:v>0.8</c:v>
                </c:pt>
                <c:pt idx="2">
                  <c:v>0</c:v>
                </c:pt>
                <c:pt idx="3">
                  <c:v>0</c:v>
                </c:pt>
                <c:pt idx="4">
                  <c:v>0</c:v>
                </c:pt>
              </c:numCache>
            </c:numRef>
          </c:val>
          <c:smooth val="0"/>
          <c:extLst>
            <c:ext xmlns:c16="http://schemas.microsoft.com/office/drawing/2014/chart" uri="{C3380CC4-5D6E-409C-BE32-E72D297353CC}">
              <c16:uniqueId val="{00000005-57D4-42DA-815E-5F08E8AFFF9E}"/>
            </c:ext>
          </c:extLst>
        </c:ser>
        <c:ser>
          <c:idx val="4"/>
          <c:order val="1"/>
          <c:tx>
            <c:strRef>
              <c:f>Sheet1!$C$1</c:f>
              <c:strCache>
                <c:ptCount val="1"/>
                <c:pt idx="0">
                  <c:v>15-19 age</c:v>
                </c:pt>
              </c:strCache>
            </c:strRef>
          </c:tx>
          <c:spPr>
            <a:ln w="38100">
              <a:solidFill>
                <a:schemeClr val="accent4">
                  <a:lumMod val="50000"/>
                </a:schemeClr>
              </a:solidFill>
              <a:prstDash val="solid"/>
            </a:ln>
          </c:spPr>
          <c:marker>
            <c:symbol val="none"/>
          </c:marker>
          <c:dPt>
            <c:idx val="1"/>
            <c:bubble3D val="0"/>
            <c:extLst>
              <c:ext xmlns:c16="http://schemas.microsoft.com/office/drawing/2014/chart" uri="{C3380CC4-5D6E-409C-BE32-E72D297353CC}">
                <c16:uniqueId val="{00000002-EA39-4BD4-91ED-D80AF273D02C}"/>
              </c:ext>
            </c:extLst>
          </c:dPt>
          <c:dPt>
            <c:idx val="3"/>
            <c:bubble3D val="0"/>
            <c:extLst>
              <c:ext xmlns:c16="http://schemas.microsoft.com/office/drawing/2014/chart" uri="{C3380CC4-5D6E-409C-BE32-E72D297353CC}">
                <c16:uniqueId val="{00000012-C3B6-4B23-A460-D6F108473D66}"/>
              </c:ext>
            </c:extLst>
          </c:dPt>
          <c:dPt>
            <c:idx val="4"/>
            <c:bubble3D val="0"/>
            <c:extLst>
              <c:ext xmlns:c16="http://schemas.microsoft.com/office/drawing/2014/chart" uri="{C3380CC4-5D6E-409C-BE32-E72D297353CC}">
                <c16:uniqueId val="{00000007-57D4-42DA-815E-5F08E8AFFF9E}"/>
              </c:ext>
            </c:extLst>
          </c:dPt>
          <c:cat>
            <c:strRef>
              <c:f>Sheet1!$A$2:$A$6</c:f>
              <c:strCache>
                <c:ptCount val="5"/>
                <c:pt idx="0">
                  <c:v>2017</c:v>
                </c:pt>
                <c:pt idx="1">
                  <c:v>2018</c:v>
                </c:pt>
                <c:pt idx="2">
                  <c:v>2019</c:v>
                </c:pt>
                <c:pt idx="3">
                  <c:v>2020^</c:v>
                </c:pt>
                <c:pt idx="4">
                  <c:v>2021</c:v>
                </c:pt>
              </c:strCache>
            </c:strRef>
          </c:cat>
          <c:val>
            <c:numRef>
              <c:f>Sheet1!$C$2:$C$6</c:f>
              <c:numCache>
                <c:formatCode>General</c:formatCode>
                <c:ptCount val="5"/>
                <c:pt idx="0">
                  <c:v>2.4</c:v>
                </c:pt>
                <c:pt idx="1">
                  <c:v>3.6</c:v>
                </c:pt>
                <c:pt idx="2">
                  <c:v>2.1</c:v>
                </c:pt>
                <c:pt idx="3">
                  <c:v>1.8</c:v>
                </c:pt>
                <c:pt idx="4">
                  <c:v>1.8</c:v>
                </c:pt>
              </c:numCache>
            </c:numRef>
          </c:val>
          <c:smooth val="0"/>
          <c:extLst>
            <c:ext xmlns:c16="http://schemas.microsoft.com/office/drawing/2014/chart" uri="{C3380CC4-5D6E-409C-BE32-E72D297353CC}">
              <c16:uniqueId val="{0000000B-57D4-42DA-815E-5F08E8AFFF9E}"/>
            </c:ext>
          </c:extLst>
        </c:ser>
        <c:ser>
          <c:idx val="0"/>
          <c:order val="2"/>
          <c:tx>
            <c:strRef>
              <c:f>Sheet1!$D$1</c:f>
              <c:strCache>
                <c:ptCount val="1"/>
                <c:pt idx="0">
                  <c:v>20-24 age</c:v>
                </c:pt>
              </c:strCache>
            </c:strRef>
          </c:tx>
          <c:spPr>
            <a:ln w="38100">
              <a:solidFill>
                <a:srgbClr val="00B0F0"/>
              </a:solidFill>
              <a:prstDash val="solid"/>
            </a:ln>
          </c:spPr>
          <c:marker>
            <c:symbol val="none"/>
          </c:marker>
          <c:dPt>
            <c:idx val="1"/>
            <c:bubble3D val="0"/>
            <c:extLst>
              <c:ext xmlns:c16="http://schemas.microsoft.com/office/drawing/2014/chart" uri="{C3380CC4-5D6E-409C-BE32-E72D297353CC}">
                <c16:uniqueId val="{00000006-EA39-4BD4-91ED-D80AF273D02C}"/>
              </c:ext>
            </c:extLst>
          </c:dPt>
          <c:dPt>
            <c:idx val="3"/>
            <c:bubble3D val="0"/>
            <c:extLst>
              <c:ext xmlns:c16="http://schemas.microsoft.com/office/drawing/2014/chart" uri="{C3380CC4-5D6E-409C-BE32-E72D297353CC}">
                <c16:uniqueId val="{00000007-EA39-4BD4-91ED-D80AF273D02C}"/>
              </c:ext>
            </c:extLst>
          </c:dPt>
          <c:dPt>
            <c:idx val="4"/>
            <c:bubble3D val="0"/>
            <c:extLst>
              <c:ext xmlns:c16="http://schemas.microsoft.com/office/drawing/2014/chart" uri="{C3380CC4-5D6E-409C-BE32-E72D297353CC}">
                <c16:uniqueId val="{0000000D-57D4-42DA-815E-5F08E8AFFF9E}"/>
              </c:ext>
            </c:extLst>
          </c:dPt>
          <c:cat>
            <c:strRef>
              <c:f>Sheet1!$A$2:$A$6</c:f>
              <c:strCache>
                <c:ptCount val="5"/>
                <c:pt idx="0">
                  <c:v>2017</c:v>
                </c:pt>
                <c:pt idx="1">
                  <c:v>2018</c:v>
                </c:pt>
                <c:pt idx="2">
                  <c:v>2019</c:v>
                </c:pt>
                <c:pt idx="3">
                  <c:v>2020^</c:v>
                </c:pt>
                <c:pt idx="4">
                  <c:v>2021</c:v>
                </c:pt>
              </c:strCache>
            </c:strRef>
          </c:cat>
          <c:val>
            <c:numRef>
              <c:f>Sheet1!$D$2:$D$6</c:f>
              <c:numCache>
                <c:formatCode>General</c:formatCode>
                <c:ptCount val="5"/>
                <c:pt idx="0">
                  <c:v>6.5</c:v>
                </c:pt>
                <c:pt idx="1">
                  <c:v>7.7</c:v>
                </c:pt>
                <c:pt idx="2">
                  <c:v>7.4</c:v>
                </c:pt>
                <c:pt idx="3">
                  <c:v>4.7</c:v>
                </c:pt>
                <c:pt idx="4">
                  <c:v>5.3</c:v>
                </c:pt>
              </c:numCache>
            </c:numRef>
          </c:val>
          <c:smooth val="0"/>
          <c:extLst>
            <c:ext xmlns:c16="http://schemas.microsoft.com/office/drawing/2014/chart" uri="{C3380CC4-5D6E-409C-BE32-E72D297353CC}">
              <c16:uniqueId val="{00000011-57D4-42DA-815E-5F08E8AFFF9E}"/>
            </c:ext>
          </c:extLst>
        </c:ser>
        <c:ser>
          <c:idx val="3"/>
          <c:order val="3"/>
          <c:tx>
            <c:strRef>
              <c:f>Sheet1!$E$1</c:f>
              <c:strCache>
                <c:ptCount val="1"/>
                <c:pt idx="0">
                  <c:v>25-29 age</c:v>
                </c:pt>
              </c:strCache>
            </c:strRef>
          </c:tx>
          <c:spPr>
            <a:ln w="38100">
              <a:solidFill>
                <a:schemeClr val="accent5">
                  <a:lumMod val="75000"/>
                </a:schemeClr>
              </a:solidFill>
              <a:prstDash val="solid"/>
            </a:ln>
          </c:spPr>
          <c:marker>
            <c:symbol val="none"/>
          </c:marker>
          <c:dPt>
            <c:idx val="1"/>
            <c:bubble3D val="0"/>
            <c:extLst>
              <c:ext xmlns:c16="http://schemas.microsoft.com/office/drawing/2014/chart" uri="{C3380CC4-5D6E-409C-BE32-E72D297353CC}">
                <c16:uniqueId val="{0000000A-EA39-4BD4-91ED-D80AF273D02C}"/>
              </c:ext>
            </c:extLst>
          </c:dPt>
          <c:dPt>
            <c:idx val="3"/>
            <c:bubble3D val="0"/>
            <c:extLst>
              <c:ext xmlns:c16="http://schemas.microsoft.com/office/drawing/2014/chart" uri="{C3380CC4-5D6E-409C-BE32-E72D297353CC}">
                <c16:uniqueId val="{0000000B-EA39-4BD4-91ED-D80AF273D02C}"/>
              </c:ext>
            </c:extLst>
          </c:dPt>
          <c:dPt>
            <c:idx val="4"/>
            <c:bubble3D val="0"/>
            <c:extLst>
              <c:ext xmlns:c16="http://schemas.microsoft.com/office/drawing/2014/chart" uri="{C3380CC4-5D6E-409C-BE32-E72D297353CC}">
                <c16:uniqueId val="{00000013-57D4-42DA-815E-5F08E8AFFF9E}"/>
              </c:ext>
            </c:extLst>
          </c:dPt>
          <c:cat>
            <c:strRef>
              <c:f>Sheet1!$A$2:$A$6</c:f>
              <c:strCache>
                <c:ptCount val="5"/>
                <c:pt idx="0">
                  <c:v>2017</c:v>
                </c:pt>
                <c:pt idx="1">
                  <c:v>2018</c:v>
                </c:pt>
                <c:pt idx="2">
                  <c:v>2019</c:v>
                </c:pt>
                <c:pt idx="3">
                  <c:v>2020^</c:v>
                </c:pt>
                <c:pt idx="4">
                  <c:v>2021</c:v>
                </c:pt>
              </c:strCache>
            </c:strRef>
          </c:cat>
          <c:val>
            <c:numRef>
              <c:f>Sheet1!$E$2:$E$6</c:f>
              <c:numCache>
                <c:formatCode>General</c:formatCode>
                <c:ptCount val="5"/>
                <c:pt idx="0">
                  <c:v>8.1</c:v>
                </c:pt>
                <c:pt idx="1">
                  <c:v>6.9</c:v>
                </c:pt>
                <c:pt idx="2">
                  <c:v>7.1</c:v>
                </c:pt>
                <c:pt idx="3">
                  <c:v>5</c:v>
                </c:pt>
                <c:pt idx="4">
                  <c:v>10.199999999999999</c:v>
                </c:pt>
              </c:numCache>
            </c:numRef>
          </c:val>
          <c:smooth val="0"/>
          <c:extLst>
            <c:ext xmlns:c16="http://schemas.microsoft.com/office/drawing/2014/chart" uri="{C3380CC4-5D6E-409C-BE32-E72D297353CC}">
              <c16:uniqueId val="{00000017-57D4-42DA-815E-5F08E8AFFF9E}"/>
            </c:ext>
          </c:extLst>
        </c:ser>
        <c:ser>
          <c:idx val="1"/>
          <c:order val="4"/>
          <c:tx>
            <c:strRef>
              <c:f>Sheet1!$F$1</c:f>
              <c:strCache>
                <c:ptCount val="1"/>
                <c:pt idx="0">
                  <c:v>30-34 age</c:v>
                </c:pt>
              </c:strCache>
            </c:strRef>
          </c:tx>
          <c:spPr>
            <a:ln w="38100">
              <a:solidFill>
                <a:schemeClr val="accent1"/>
              </a:solidFill>
              <a:prstDash val="solid"/>
            </a:ln>
          </c:spPr>
          <c:marker>
            <c:symbol val="none"/>
          </c:marker>
          <c:dPt>
            <c:idx val="1"/>
            <c:bubble3D val="0"/>
            <c:extLst>
              <c:ext xmlns:c16="http://schemas.microsoft.com/office/drawing/2014/chart" uri="{C3380CC4-5D6E-409C-BE32-E72D297353CC}">
                <c16:uniqueId val="{0000000E-EA39-4BD4-91ED-D80AF273D02C}"/>
              </c:ext>
            </c:extLst>
          </c:dPt>
          <c:dPt>
            <c:idx val="3"/>
            <c:bubble3D val="0"/>
            <c:extLst>
              <c:ext xmlns:c16="http://schemas.microsoft.com/office/drawing/2014/chart" uri="{C3380CC4-5D6E-409C-BE32-E72D297353CC}">
                <c16:uniqueId val="{0000000F-EA39-4BD4-91ED-D80AF273D02C}"/>
              </c:ext>
            </c:extLst>
          </c:dPt>
          <c:dPt>
            <c:idx val="4"/>
            <c:bubble3D val="0"/>
            <c:extLst>
              <c:ext xmlns:c16="http://schemas.microsoft.com/office/drawing/2014/chart" uri="{C3380CC4-5D6E-409C-BE32-E72D297353CC}">
                <c16:uniqueId val="{00000019-57D4-42DA-815E-5F08E8AFFF9E}"/>
              </c:ext>
            </c:extLst>
          </c:dPt>
          <c:cat>
            <c:strRef>
              <c:f>Sheet1!$A$2:$A$6</c:f>
              <c:strCache>
                <c:ptCount val="5"/>
                <c:pt idx="0">
                  <c:v>2017</c:v>
                </c:pt>
                <c:pt idx="1">
                  <c:v>2018</c:v>
                </c:pt>
                <c:pt idx="2">
                  <c:v>2019</c:v>
                </c:pt>
                <c:pt idx="3">
                  <c:v>2020^</c:v>
                </c:pt>
                <c:pt idx="4">
                  <c:v>2021</c:v>
                </c:pt>
              </c:strCache>
            </c:strRef>
          </c:cat>
          <c:val>
            <c:numRef>
              <c:f>Sheet1!$F$2:$F$6</c:f>
              <c:numCache>
                <c:formatCode>General</c:formatCode>
                <c:ptCount val="5"/>
                <c:pt idx="0">
                  <c:v>9.6</c:v>
                </c:pt>
                <c:pt idx="1">
                  <c:v>7.4</c:v>
                </c:pt>
                <c:pt idx="2">
                  <c:v>9.1999999999999993</c:v>
                </c:pt>
                <c:pt idx="3" formatCode="0.0">
                  <c:v>8.1</c:v>
                </c:pt>
                <c:pt idx="4">
                  <c:v>11</c:v>
                </c:pt>
              </c:numCache>
            </c:numRef>
          </c:val>
          <c:smooth val="0"/>
          <c:extLst>
            <c:ext xmlns:c16="http://schemas.microsoft.com/office/drawing/2014/chart" uri="{C3380CC4-5D6E-409C-BE32-E72D297353CC}">
              <c16:uniqueId val="{0000001D-57D4-42DA-815E-5F08E8AFFF9E}"/>
            </c:ext>
          </c:extLst>
        </c:ser>
        <c:ser>
          <c:idx val="5"/>
          <c:order val="5"/>
          <c:tx>
            <c:strRef>
              <c:f>Sheet1!$G$1</c:f>
              <c:strCache>
                <c:ptCount val="1"/>
                <c:pt idx="0">
                  <c:v>35-39 age</c:v>
                </c:pt>
              </c:strCache>
            </c:strRef>
          </c:tx>
          <c:spPr>
            <a:ln>
              <a:prstDash val="solid"/>
            </a:ln>
          </c:spPr>
          <c:marker>
            <c:symbol val="none"/>
          </c:marker>
          <c:dPt>
            <c:idx val="4"/>
            <c:bubble3D val="0"/>
            <c:extLst>
              <c:ext xmlns:c16="http://schemas.microsoft.com/office/drawing/2014/chart" uri="{C3380CC4-5D6E-409C-BE32-E72D297353CC}">
                <c16:uniqueId val="{0000000B-C3B6-4B23-A460-D6F108473D66}"/>
              </c:ext>
            </c:extLst>
          </c:dPt>
          <c:cat>
            <c:strRef>
              <c:f>Sheet1!$A$2:$A$6</c:f>
              <c:strCache>
                <c:ptCount val="5"/>
                <c:pt idx="0">
                  <c:v>2017</c:v>
                </c:pt>
                <c:pt idx="1">
                  <c:v>2018</c:v>
                </c:pt>
                <c:pt idx="2">
                  <c:v>2019</c:v>
                </c:pt>
                <c:pt idx="3">
                  <c:v>2020^</c:v>
                </c:pt>
                <c:pt idx="4">
                  <c:v>2021</c:v>
                </c:pt>
              </c:strCache>
            </c:strRef>
          </c:cat>
          <c:val>
            <c:numRef>
              <c:f>Sheet1!$G$2:$G$6</c:f>
              <c:numCache>
                <c:formatCode>General</c:formatCode>
                <c:ptCount val="5"/>
                <c:pt idx="0">
                  <c:v>9.3000000000000007</c:v>
                </c:pt>
                <c:pt idx="1">
                  <c:v>10.1</c:v>
                </c:pt>
                <c:pt idx="2">
                  <c:v>8.8000000000000007</c:v>
                </c:pt>
                <c:pt idx="3">
                  <c:v>6.7</c:v>
                </c:pt>
                <c:pt idx="4">
                  <c:v>8.8000000000000007</c:v>
                </c:pt>
              </c:numCache>
            </c:numRef>
          </c:val>
          <c:smooth val="0"/>
          <c:extLst>
            <c:ext xmlns:c16="http://schemas.microsoft.com/office/drawing/2014/chart" uri="{C3380CC4-5D6E-409C-BE32-E72D297353CC}">
              <c16:uniqueId val="{0000001F-57D4-42DA-815E-5F08E8AFFF9E}"/>
            </c:ext>
          </c:extLst>
        </c:ser>
        <c:ser>
          <c:idx val="6"/>
          <c:order val="6"/>
          <c:tx>
            <c:strRef>
              <c:f>Sheet1!$H$1</c:f>
              <c:strCache>
                <c:ptCount val="1"/>
                <c:pt idx="0">
                  <c:v>40-44 age</c:v>
                </c:pt>
              </c:strCache>
            </c:strRef>
          </c:tx>
          <c:spPr>
            <a:ln>
              <a:prstDash val="solid"/>
            </a:ln>
          </c:spPr>
          <c:marker>
            <c:symbol val="none"/>
          </c:marker>
          <c:dPt>
            <c:idx val="4"/>
            <c:bubble3D val="0"/>
            <c:extLst>
              <c:ext xmlns:c16="http://schemas.microsoft.com/office/drawing/2014/chart" uri="{C3380CC4-5D6E-409C-BE32-E72D297353CC}">
                <c16:uniqueId val="{0000000C-C3B6-4B23-A460-D6F108473D66}"/>
              </c:ext>
            </c:extLst>
          </c:dPt>
          <c:cat>
            <c:strRef>
              <c:f>Sheet1!$A$2:$A$6</c:f>
              <c:strCache>
                <c:ptCount val="5"/>
                <c:pt idx="0">
                  <c:v>2017</c:v>
                </c:pt>
                <c:pt idx="1">
                  <c:v>2018</c:v>
                </c:pt>
                <c:pt idx="2">
                  <c:v>2019</c:v>
                </c:pt>
                <c:pt idx="3">
                  <c:v>2020^</c:v>
                </c:pt>
                <c:pt idx="4">
                  <c:v>2021</c:v>
                </c:pt>
              </c:strCache>
            </c:strRef>
          </c:cat>
          <c:val>
            <c:numRef>
              <c:f>Sheet1!$H$2:$H$6</c:f>
              <c:numCache>
                <c:formatCode>General</c:formatCode>
                <c:ptCount val="5"/>
                <c:pt idx="0">
                  <c:v>6.1</c:v>
                </c:pt>
                <c:pt idx="1">
                  <c:v>6.4</c:v>
                </c:pt>
                <c:pt idx="2">
                  <c:v>6.1</c:v>
                </c:pt>
                <c:pt idx="3">
                  <c:v>5.4</c:v>
                </c:pt>
                <c:pt idx="4">
                  <c:v>6.5</c:v>
                </c:pt>
              </c:numCache>
            </c:numRef>
          </c:val>
          <c:smooth val="0"/>
          <c:extLst>
            <c:ext xmlns:c16="http://schemas.microsoft.com/office/drawing/2014/chart" uri="{C3380CC4-5D6E-409C-BE32-E72D297353CC}">
              <c16:uniqueId val="{00000022-57D4-42DA-815E-5F08E8AFFF9E}"/>
            </c:ext>
          </c:extLst>
        </c:ser>
        <c:ser>
          <c:idx val="7"/>
          <c:order val="7"/>
          <c:tx>
            <c:strRef>
              <c:f>Sheet1!$I$1</c:f>
              <c:strCache>
                <c:ptCount val="1"/>
                <c:pt idx="0">
                  <c:v>45-49 age</c:v>
                </c:pt>
              </c:strCache>
            </c:strRef>
          </c:tx>
          <c:spPr>
            <a:ln>
              <a:prstDash val="solid"/>
            </a:ln>
          </c:spPr>
          <c:marker>
            <c:symbol val="none"/>
          </c:marker>
          <c:dPt>
            <c:idx val="4"/>
            <c:bubble3D val="0"/>
            <c:extLst>
              <c:ext xmlns:c16="http://schemas.microsoft.com/office/drawing/2014/chart" uri="{C3380CC4-5D6E-409C-BE32-E72D297353CC}">
                <c16:uniqueId val="{0000000E-C3B6-4B23-A460-D6F108473D66}"/>
              </c:ext>
            </c:extLst>
          </c:dPt>
          <c:cat>
            <c:strRef>
              <c:f>Sheet1!$A$2:$A$6</c:f>
              <c:strCache>
                <c:ptCount val="5"/>
                <c:pt idx="0">
                  <c:v>2017</c:v>
                </c:pt>
                <c:pt idx="1">
                  <c:v>2018</c:v>
                </c:pt>
                <c:pt idx="2">
                  <c:v>2019</c:v>
                </c:pt>
                <c:pt idx="3">
                  <c:v>2020^</c:v>
                </c:pt>
                <c:pt idx="4">
                  <c:v>2021</c:v>
                </c:pt>
              </c:strCache>
            </c:strRef>
          </c:cat>
          <c:val>
            <c:numRef>
              <c:f>Sheet1!$I$2:$I$6</c:f>
              <c:numCache>
                <c:formatCode>General</c:formatCode>
                <c:ptCount val="5"/>
                <c:pt idx="0">
                  <c:v>8.4</c:v>
                </c:pt>
                <c:pt idx="1">
                  <c:v>7</c:v>
                </c:pt>
                <c:pt idx="2">
                  <c:v>6.2</c:v>
                </c:pt>
                <c:pt idx="3">
                  <c:v>4.5999999999999996</c:v>
                </c:pt>
                <c:pt idx="4">
                  <c:v>7.5</c:v>
                </c:pt>
              </c:numCache>
            </c:numRef>
          </c:val>
          <c:smooth val="0"/>
          <c:extLst>
            <c:ext xmlns:c16="http://schemas.microsoft.com/office/drawing/2014/chart" uri="{C3380CC4-5D6E-409C-BE32-E72D297353CC}">
              <c16:uniqueId val="{00000023-57D4-42DA-815E-5F08E8AFFF9E}"/>
            </c:ext>
          </c:extLst>
        </c:ser>
        <c:ser>
          <c:idx val="8"/>
          <c:order val="8"/>
          <c:tx>
            <c:strRef>
              <c:f>Sheet1!$J$1</c:f>
              <c:strCache>
                <c:ptCount val="1"/>
                <c:pt idx="0">
                  <c:v>50-54 age</c:v>
                </c:pt>
              </c:strCache>
            </c:strRef>
          </c:tx>
          <c:spPr>
            <a:ln>
              <a:prstDash val="solid"/>
            </a:ln>
          </c:spPr>
          <c:marker>
            <c:symbol val="none"/>
          </c:marker>
          <c:dPt>
            <c:idx val="4"/>
            <c:bubble3D val="0"/>
            <c:extLst>
              <c:ext xmlns:c16="http://schemas.microsoft.com/office/drawing/2014/chart" uri="{C3380CC4-5D6E-409C-BE32-E72D297353CC}">
                <c16:uniqueId val="{0000000D-C3B6-4B23-A460-D6F108473D66}"/>
              </c:ext>
            </c:extLst>
          </c:dPt>
          <c:cat>
            <c:strRef>
              <c:f>Sheet1!$A$2:$A$6</c:f>
              <c:strCache>
                <c:ptCount val="5"/>
                <c:pt idx="0">
                  <c:v>2017</c:v>
                </c:pt>
                <c:pt idx="1">
                  <c:v>2018</c:v>
                </c:pt>
                <c:pt idx="2">
                  <c:v>2019</c:v>
                </c:pt>
                <c:pt idx="3">
                  <c:v>2020^</c:v>
                </c:pt>
                <c:pt idx="4">
                  <c:v>2021</c:v>
                </c:pt>
              </c:strCache>
            </c:strRef>
          </c:cat>
          <c:val>
            <c:numRef>
              <c:f>Sheet1!$J$2:$J$6</c:f>
              <c:numCache>
                <c:formatCode>General</c:formatCode>
                <c:ptCount val="5"/>
                <c:pt idx="0">
                  <c:v>6.8</c:v>
                </c:pt>
                <c:pt idx="1">
                  <c:v>7.2</c:v>
                </c:pt>
                <c:pt idx="2">
                  <c:v>6.1</c:v>
                </c:pt>
                <c:pt idx="3">
                  <c:v>4.9000000000000004</c:v>
                </c:pt>
                <c:pt idx="4">
                  <c:v>6.2</c:v>
                </c:pt>
              </c:numCache>
            </c:numRef>
          </c:val>
          <c:smooth val="0"/>
          <c:extLst>
            <c:ext xmlns:c16="http://schemas.microsoft.com/office/drawing/2014/chart" uri="{C3380CC4-5D6E-409C-BE32-E72D297353CC}">
              <c16:uniqueId val="{00000024-57D4-42DA-815E-5F08E8AFFF9E}"/>
            </c:ext>
          </c:extLst>
        </c:ser>
        <c:ser>
          <c:idx val="9"/>
          <c:order val="9"/>
          <c:tx>
            <c:strRef>
              <c:f>Sheet1!$K$1</c:f>
              <c:strCache>
                <c:ptCount val="1"/>
                <c:pt idx="0">
                  <c:v>55-59 age</c:v>
                </c:pt>
              </c:strCache>
            </c:strRef>
          </c:tx>
          <c:spPr>
            <a:ln>
              <a:prstDash val="solid"/>
            </a:ln>
          </c:spPr>
          <c:marker>
            <c:symbol val="none"/>
          </c:marker>
          <c:dPt>
            <c:idx val="4"/>
            <c:bubble3D val="0"/>
            <c:extLst>
              <c:ext xmlns:c16="http://schemas.microsoft.com/office/drawing/2014/chart" uri="{C3380CC4-5D6E-409C-BE32-E72D297353CC}">
                <c16:uniqueId val="{0000000F-C3B6-4B23-A460-D6F108473D66}"/>
              </c:ext>
            </c:extLst>
          </c:dPt>
          <c:cat>
            <c:strRef>
              <c:f>Sheet1!$A$2:$A$6</c:f>
              <c:strCache>
                <c:ptCount val="5"/>
                <c:pt idx="0">
                  <c:v>2017</c:v>
                </c:pt>
                <c:pt idx="1">
                  <c:v>2018</c:v>
                </c:pt>
                <c:pt idx="2">
                  <c:v>2019</c:v>
                </c:pt>
                <c:pt idx="3">
                  <c:v>2020^</c:v>
                </c:pt>
                <c:pt idx="4">
                  <c:v>2021</c:v>
                </c:pt>
              </c:strCache>
            </c:strRef>
          </c:cat>
          <c:val>
            <c:numRef>
              <c:f>Sheet1!$K$2:$K$6</c:f>
              <c:numCache>
                <c:formatCode>General</c:formatCode>
                <c:ptCount val="5"/>
                <c:pt idx="0">
                  <c:v>6.7</c:v>
                </c:pt>
                <c:pt idx="1">
                  <c:v>5.5</c:v>
                </c:pt>
                <c:pt idx="2">
                  <c:v>7.4</c:v>
                </c:pt>
                <c:pt idx="3">
                  <c:v>2.7</c:v>
                </c:pt>
                <c:pt idx="4">
                  <c:v>5.3</c:v>
                </c:pt>
              </c:numCache>
            </c:numRef>
          </c:val>
          <c:smooth val="0"/>
          <c:extLst>
            <c:ext xmlns:c16="http://schemas.microsoft.com/office/drawing/2014/chart" uri="{C3380CC4-5D6E-409C-BE32-E72D297353CC}">
              <c16:uniqueId val="{00000025-57D4-42DA-815E-5F08E8AFFF9E}"/>
            </c:ext>
          </c:extLst>
        </c:ser>
        <c:ser>
          <c:idx val="10"/>
          <c:order val="10"/>
          <c:tx>
            <c:strRef>
              <c:f>Sheet1!$L$1</c:f>
              <c:strCache>
                <c:ptCount val="1"/>
                <c:pt idx="0">
                  <c:v>60-64 age</c:v>
                </c:pt>
              </c:strCache>
            </c:strRef>
          </c:tx>
          <c:spPr>
            <a:ln>
              <a:solidFill>
                <a:schemeClr val="tx2">
                  <a:lumMod val="20000"/>
                  <a:lumOff val="80000"/>
                </a:schemeClr>
              </a:solidFill>
              <a:prstDash val="solid"/>
            </a:ln>
          </c:spPr>
          <c:marker>
            <c:symbol val="none"/>
          </c:marker>
          <c:dPt>
            <c:idx val="4"/>
            <c:bubble3D val="0"/>
            <c:extLst>
              <c:ext xmlns:c16="http://schemas.microsoft.com/office/drawing/2014/chart" uri="{C3380CC4-5D6E-409C-BE32-E72D297353CC}">
                <c16:uniqueId val="{00000010-C3B6-4B23-A460-D6F108473D66}"/>
              </c:ext>
            </c:extLst>
          </c:dPt>
          <c:cat>
            <c:strRef>
              <c:f>Sheet1!$A$2:$A$6</c:f>
              <c:strCache>
                <c:ptCount val="5"/>
                <c:pt idx="0">
                  <c:v>2017</c:v>
                </c:pt>
                <c:pt idx="1">
                  <c:v>2018</c:v>
                </c:pt>
                <c:pt idx="2">
                  <c:v>2019</c:v>
                </c:pt>
                <c:pt idx="3">
                  <c:v>2020^</c:v>
                </c:pt>
                <c:pt idx="4">
                  <c:v>2021</c:v>
                </c:pt>
              </c:strCache>
            </c:strRef>
          </c:cat>
          <c:val>
            <c:numRef>
              <c:f>Sheet1!$L$2:$L$6</c:f>
              <c:numCache>
                <c:formatCode>General</c:formatCode>
                <c:ptCount val="5"/>
                <c:pt idx="0">
                  <c:v>6.2</c:v>
                </c:pt>
                <c:pt idx="1">
                  <c:v>4.0999999999999996</c:v>
                </c:pt>
                <c:pt idx="2">
                  <c:v>6.3</c:v>
                </c:pt>
                <c:pt idx="3">
                  <c:v>3.7</c:v>
                </c:pt>
                <c:pt idx="4">
                  <c:v>3.4</c:v>
                </c:pt>
              </c:numCache>
            </c:numRef>
          </c:val>
          <c:smooth val="0"/>
          <c:extLst>
            <c:ext xmlns:c16="http://schemas.microsoft.com/office/drawing/2014/chart" uri="{C3380CC4-5D6E-409C-BE32-E72D297353CC}">
              <c16:uniqueId val="{00000026-57D4-42DA-815E-5F08E8AFFF9E}"/>
            </c:ext>
          </c:extLst>
        </c:ser>
        <c:ser>
          <c:idx val="11"/>
          <c:order val="11"/>
          <c:tx>
            <c:strRef>
              <c:f>Sheet1!$M$1</c:f>
              <c:strCache>
                <c:ptCount val="1"/>
                <c:pt idx="0">
                  <c:v>65 and older</c:v>
                </c:pt>
              </c:strCache>
            </c:strRef>
          </c:tx>
          <c:spPr>
            <a:ln>
              <a:prstDash val="solid"/>
            </a:ln>
          </c:spPr>
          <c:marker>
            <c:symbol val="none"/>
          </c:marker>
          <c:dPt>
            <c:idx val="4"/>
            <c:bubble3D val="0"/>
            <c:extLst>
              <c:ext xmlns:c16="http://schemas.microsoft.com/office/drawing/2014/chart" uri="{C3380CC4-5D6E-409C-BE32-E72D297353CC}">
                <c16:uniqueId val="{00000011-C3B6-4B23-A460-D6F108473D66}"/>
              </c:ext>
            </c:extLst>
          </c:dPt>
          <c:cat>
            <c:strRef>
              <c:f>Sheet1!$A$2:$A$6</c:f>
              <c:strCache>
                <c:ptCount val="5"/>
                <c:pt idx="0">
                  <c:v>2017</c:v>
                </c:pt>
                <c:pt idx="1">
                  <c:v>2018</c:v>
                </c:pt>
                <c:pt idx="2">
                  <c:v>2019</c:v>
                </c:pt>
                <c:pt idx="3">
                  <c:v>2020^</c:v>
                </c:pt>
                <c:pt idx="4">
                  <c:v>2021</c:v>
                </c:pt>
              </c:strCache>
            </c:strRef>
          </c:cat>
          <c:val>
            <c:numRef>
              <c:f>Sheet1!$M$2:$M$6</c:f>
              <c:numCache>
                <c:formatCode>General</c:formatCode>
                <c:ptCount val="5"/>
                <c:pt idx="0">
                  <c:v>1</c:v>
                </c:pt>
                <c:pt idx="1">
                  <c:v>1.1000000000000001</c:v>
                </c:pt>
                <c:pt idx="2">
                  <c:v>0.9</c:v>
                </c:pt>
                <c:pt idx="3">
                  <c:v>1.3</c:v>
                </c:pt>
                <c:pt idx="4">
                  <c:v>1</c:v>
                </c:pt>
              </c:numCache>
            </c:numRef>
          </c:val>
          <c:smooth val="0"/>
          <c:extLst>
            <c:ext xmlns:c16="http://schemas.microsoft.com/office/drawing/2014/chart" uri="{C3380CC4-5D6E-409C-BE32-E72D297353CC}">
              <c16:uniqueId val="{00000027-57D4-42DA-815E-5F08E8AFFF9E}"/>
            </c:ext>
          </c:extLst>
        </c:ser>
        <c:dLbls>
          <c:showLegendKey val="0"/>
          <c:showVal val="0"/>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plotArea>
    <c:legend>
      <c:legendPos val="t"/>
      <c:layout>
        <c:manualLayout>
          <c:xMode val="edge"/>
          <c:yMode val="edge"/>
          <c:x val="8.1818182888367688E-2"/>
          <c:y val="4.511778414172634E-2"/>
          <c:w val="0.88818052571832717"/>
          <c:h val="0.10459109791667504"/>
        </c:manualLayout>
      </c:layout>
      <c:overlay val="0"/>
      <c:txPr>
        <a:bodyPr/>
        <a:lstStyle/>
        <a:p>
          <a:pPr>
            <a:defRPr sz="1100" b="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2286060449"/>
          <c:y val="0.18951757902220212"/>
          <c:w val="0.85577380100214762"/>
          <c:h val="0.65399178056088225"/>
        </c:manualLayout>
      </c:layout>
      <c:lineChart>
        <c:grouping val="standard"/>
        <c:varyColors val="0"/>
        <c:ser>
          <c:idx val="2"/>
          <c:order val="0"/>
          <c:tx>
            <c:strRef>
              <c:f>Sheet1!$B$1</c:f>
              <c:strCache>
                <c:ptCount val="1"/>
                <c:pt idx="0">
                  <c:v>American Indian/Alaskan Native**</c:v>
                </c:pt>
              </c:strCache>
            </c:strRef>
          </c:tx>
          <c:spPr>
            <a:ln w="38100">
              <a:solidFill>
                <a:schemeClr val="bg1">
                  <a:lumMod val="50000"/>
                </a:schemeClr>
              </a:solidFill>
              <a:prstDash val="solid"/>
            </a:ln>
          </c:spPr>
          <c:marker>
            <c:symbol val="none"/>
          </c:marker>
          <c:dPt>
            <c:idx val="1"/>
            <c:bubble3D val="0"/>
            <c:extLst>
              <c:ext xmlns:c16="http://schemas.microsoft.com/office/drawing/2014/chart" uri="{C3380CC4-5D6E-409C-BE32-E72D297353CC}">
                <c16:uniqueId val="{00000003-4E90-418C-BEA3-0E6747C5045F}"/>
              </c:ext>
            </c:extLst>
          </c:dPt>
          <c:dPt>
            <c:idx val="3"/>
            <c:bubble3D val="0"/>
            <c:extLst>
              <c:ext xmlns:c16="http://schemas.microsoft.com/office/drawing/2014/chart" uri="{C3380CC4-5D6E-409C-BE32-E72D297353CC}">
                <c16:uniqueId val="{00000005-4E90-418C-BEA3-0E6747C5045F}"/>
              </c:ext>
            </c:extLst>
          </c:dPt>
          <c:dPt>
            <c:idx val="4"/>
            <c:bubble3D val="0"/>
            <c:extLst>
              <c:ext xmlns:c16="http://schemas.microsoft.com/office/drawing/2014/chart" uri="{C3380CC4-5D6E-409C-BE32-E72D297353CC}">
                <c16:uniqueId val="{0000000C-DFEE-4CDC-864C-FF5061FF3C77}"/>
              </c:ext>
            </c:extLst>
          </c:dPt>
          <c:dLbls>
            <c:dLbl>
              <c:idx val="0"/>
              <c:delete val="1"/>
              <c:extLst>
                <c:ext xmlns:c15="http://schemas.microsoft.com/office/drawing/2012/chart" uri="{CE6537A1-D6FC-4f65-9D91-7224C49458BB}"/>
                <c:ext xmlns:c16="http://schemas.microsoft.com/office/drawing/2014/chart" uri="{C3380CC4-5D6E-409C-BE32-E72D297353CC}">
                  <c16:uniqueId val="{00000002-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3-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4-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5-4E90-418C-BEA3-0E6747C5045F}"/>
                </c:ext>
              </c:extLst>
            </c:dLbl>
            <c:numFmt formatCode="#,##0.0" sourceLinked="0"/>
            <c:spPr>
              <a:noFill/>
              <a:ln>
                <a:noFill/>
              </a:ln>
              <a:effectLst/>
            </c:spPr>
            <c:txPr>
              <a:bodyPr/>
              <a:lstStyle/>
              <a:p>
                <a:pPr>
                  <a:defRPr sz="11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2017</c:v>
                </c:pt>
                <c:pt idx="1">
                  <c:v>2018</c:v>
                </c:pt>
                <c:pt idx="2">
                  <c:v>2019</c:v>
                </c:pt>
                <c:pt idx="3">
                  <c:v>2020^</c:v>
                </c:pt>
                <c:pt idx="4">
                  <c:v>2021</c:v>
                </c:pt>
              </c:strCache>
            </c:strRef>
          </c:cat>
          <c:val>
            <c:numRef>
              <c:f>Sheet1!$B$2:$B$6</c:f>
              <c:numCache>
                <c:formatCode>General</c:formatCode>
                <c:ptCount val="5"/>
                <c:pt idx="0">
                  <c:v>5.9</c:v>
                </c:pt>
                <c:pt idx="1">
                  <c:v>5.9</c:v>
                </c:pt>
                <c:pt idx="2">
                  <c:v>16.5</c:v>
                </c:pt>
                <c:pt idx="3">
                  <c:v>6.7</c:v>
                </c:pt>
                <c:pt idx="4">
                  <c:v>14.3</c:v>
                </c:pt>
              </c:numCache>
            </c:numRef>
          </c:val>
          <c:smooth val="0"/>
          <c:extLst>
            <c:ext xmlns:c16="http://schemas.microsoft.com/office/drawing/2014/chart" uri="{C3380CC4-5D6E-409C-BE32-E72D297353CC}">
              <c16:uniqueId val="{00000006-4E90-418C-BEA3-0E6747C5045F}"/>
            </c:ext>
          </c:extLst>
        </c:ser>
        <c:ser>
          <c:idx val="4"/>
          <c:order val="1"/>
          <c:tx>
            <c:strRef>
              <c:f>Sheet1!$C$1</c:f>
              <c:strCache>
                <c:ptCount val="1"/>
                <c:pt idx="0">
                  <c:v>Asian/Pacific Islander**</c:v>
                </c:pt>
              </c:strCache>
            </c:strRef>
          </c:tx>
          <c:spPr>
            <a:ln w="38100">
              <a:solidFill>
                <a:srgbClr val="002060"/>
              </a:solidFill>
              <a:prstDash val="solid"/>
            </a:ln>
          </c:spPr>
          <c:marker>
            <c:symbol val="none"/>
          </c:marker>
          <c:dPt>
            <c:idx val="1"/>
            <c:bubble3D val="0"/>
            <c:extLst>
              <c:ext xmlns:c16="http://schemas.microsoft.com/office/drawing/2014/chart" uri="{C3380CC4-5D6E-409C-BE32-E72D297353CC}">
                <c16:uniqueId val="{0000000A-4E90-418C-BEA3-0E6747C5045F}"/>
              </c:ext>
            </c:extLst>
          </c:dPt>
          <c:dPt>
            <c:idx val="3"/>
            <c:bubble3D val="0"/>
            <c:extLst>
              <c:ext xmlns:c16="http://schemas.microsoft.com/office/drawing/2014/chart" uri="{C3380CC4-5D6E-409C-BE32-E72D297353CC}">
                <c16:uniqueId val="{0000000C-4E90-418C-BEA3-0E6747C5045F}"/>
              </c:ext>
            </c:extLst>
          </c:dPt>
          <c:dPt>
            <c:idx val="4"/>
            <c:bubble3D val="0"/>
            <c:extLst>
              <c:ext xmlns:c16="http://schemas.microsoft.com/office/drawing/2014/chart" uri="{C3380CC4-5D6E-409C-BE32-E72D297353CC}">
                <c16:uniqueId val="{0000000D-DFEE-4CDC-864C-FF5061FF3C77}"/>
              </c:ext>
            </c:extLst>
          </c:dPt>
          <c:dLbls>
            <c:dLbl>
              <c:idx val="0"/>
              <c:delete val="1"/>
              <c:extLst>
                <c:ext xmlns:c15="http://schemas.microsoft.com/office/drawing/2012/chart" uri="{CE6537A1-D6FC-4f65-9D91-7224C49458BB}"/>
                <c:ext xmlns:c16="http://schemas.microsoft.com/office/drawing/2014/chart" uri="{C3380CC4-5D6E-409C-BE32-E72D297353CC}">
                  <c16:uniqueId val="{00000009-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A-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B-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C-4E90-418C-BEA3-0E6747C5045F}"/>
                </c:ext>
              </c:extLst>
            </c:dLbl>
            <c:dLbl>
              <c:idx val="4"/>
              <c:layout>
                <c:manualLayout>
                  <c:x val="-2.4141402975808093E-2"/>
                  <c:y val="-2.1993607628290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FEE-4CDC-864C-FF5061FF3C77}"/>
                </c:ext>
              </c:extLst>
            </c:dLbl>
            <c:numFmt formatCode="#,##0.0" sourceLinked="0"/>
            <c:spPr>
              <a:noFill/>
              <a:ln>
                <a:noFill/>
              </a:ln>
              <a:effectLst/>
            </c:spPr>
            <c:txPr>
              <a:bodyPr/>
              <a:lstStyle/>
              <a:p>
                <a:pPr>
                  <a:defRPr sz="11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2017</c:v>
                </c:pt>
                <c:pt idx="1">
                  <c:v>2018</c:v>
                </c:pt>
                <c:pt idx="2">
                  <c:v>2019</c:v>
                </c:pt>
                <c:pt idx="3">
                  <c:v>2020^</c:v>
                </c:pt>
                <c:pt idx="4">
                  <c:v>2021</c:v>
                </c:pt>
              </c:strCache>
            </c:strRef>
          </c:cat>
          <c:val>
            <c:numRef>
              <c:f>Sheet1!$C$2:$C$6</c:f>
              <c:numCache>
                <c:formatCode>General</c:formatCode>
                <c:ptCount val="5"/>
                <c:pt idx="0">
                  <c:v>4.9000000000000004</c:v>
                </c:pt>
                <c:pt idx="1">
                  <c:v>4.3</c:v>
                </c:pt>
                <c:pt idx="2">
                  <c:v>6.6</c:v>
                </c:pt>
                <c:pt idx="3">
                  <c:v>4</c:v>
                </c:pt>
                <c:pt idx="4">
                  <c:v>6.5</c:v>
                </c:pt>
              </c:numCache>
            </c:numRef>
          </c:val>
          <c:smooth val="0"/>
          <c:extLst>
            <c:ext xmlns:c16="http://schemas.microsoft.com/office/drawing/2014/chart" uri="{C3380CC4-5D6E-409C-BE32-E72D297353CC}">
              <c16:uniqueId val="{0000000D-4E90-418C-BEA3-0E6747C5045F}"/>
            </c:ext>
          </c:extLst>
        </c:ser>
        <c:ser>
          <c:idx val="0"/>
          <c:order val="2"/>
          <c:tx>
            <c:strRef>
              <c:f>Sheet1!$D$1</c:f>
              <c:strCache>
                <c:ptCount val="1"/>
                <c:pt idx="0">
                  <c:v>Black/African American**</c:v>
                </c:pt>
              </c:strCache>
            </c:strRef>
          </c:tx>
          <c:spPr>
            <a:ln w="38100">
              <a:solidFill>
                <a:srgbClr val="00B0F0"/>
              </a:solidFill>
              <a:prstDash val="solid"/>
            </a:ln>
          </c:spPr>
          <c:marker>
            <c:symbol val="none"/>
          </c:marker>
          <c:dPt>
            <c:idx val="1"/>
            <c:bubble3D val="0"/>
            <c:extLst>
              <c:ext xmlns:c16="http://schemas.microsoft.com/office/drawing/2014/chart" uri="{C3380CC4-5D6E-409C-BE32-E72D297353CC}">
                <c16:uniqueId val="{00000011-4E90-418C-BEA3-0E6747C5045F}"/>
              </c:ext>
            </c:extLst>
          </c:dPt>
          <c:dPt>
            <c:idx val="3"/>
            <c:bubble3D val="0"/>
            <c:extLst>
              <c:ext xmlns:c16="http://schemas.microsoft.com/office/drawing/2014/chart" uri="{C3380CC4-5D6E-409C-BE32-E72D297353CC}">
                <c16:uniqueId val="{00000013-4E90-418C-BEA3-0E6747C5045F}"/>
              </c:ext>
            </c:extLst>
          </c:dPt>
          <c:dPt>
            <c:idx val="4"/>
            <c:bubble3D val="0"/>
            <c:extLst>
              <c:ext xmlns:c16="http://schemas.microsoft.com/office/drawing/2014/chart" uri="{C3380CC4-5D6E-409C-BE32-E72D297353CC}">
                <c16:uniqueId val="{0000000A-DFEE-4CDC-864C-FF5061FF3C77}"/>
              </c:ext>
            </c:extLst>
          </c:dPt>
          <c:dLbls>
            <c:dLbl>
              <c:idx val="0"/>
              <c:delete val="1"/>
              <c:extLst>
                <c:ext xmlns:c15="http://schemas.microsoft.com/office/drawing/2012/chart" uri="{CE6537A1-D6FC-4f65-9D91-7224C49458BB}"/>
                <c:ext xmlns:c16="http://schemas.microsoft.com/office/drawing/2014/chart" uri="{C3380CC4-5D6E-409C-BE32-E72D297353CC}">
                  <c16:uniqueId val="{00000010-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11-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12-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13-4E90-418C-BEA3-0E6747C5045F}"/>
                </c:ext>
              </c:extLst>
            </c:dLbl>
            <c:spPr>
              <a:noFill/>
              <a:ln>
                <a:noFill/>
              </a:ln>
              <a:effectLst/>
            </c:spPr>
            <c:txPr>
              <a:bodyPr/>
              <a:lstStyle/>
              <a:p>
                <a:pPr>
                  <a:defRPr sz="11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2017</c:v>
                </c:pt>
                <c:pt idx="1">
                  <c:v>2018</c:v>
                </c:pt>
                <c:pt idx="2">
                  <c:v>2019</c:v>
                </c:pt>
                <c:pt idx="3">
                  <c:v>2020^</c:v>
                </c:pt>
                <c:pt idx="4">
                  <c:v>2021</c:v>
                </c:pt>
              </c:strCache>
            </c:strRef>
          </c:cat>
          <c:val>
            <c:numRef>
              <c:f>Sheet1!$D$2:$D$6</c:f>
              <c:numCache>
                <c:formatCode>General</c:formatCode>
                <c:ptCount val="5"/>
                <c:pt idx="0">
                  <c:v>44.6</c:v>
                </c:pt>
                <c:pt idx="1">
                  <c:v>39.700000000000003</c:v>
                </c:pt>
                <c:pt idx="2">
                  <c:v>44</c:v>
                </c:pt>
                <c:pt idx="3">
                  <c:v>32</c:v>
                </c:pt>
                <c:pt idx="4">
                  <c:v>43.5</c:v>
                </c:pt>
              </c:numCache>
            </c:numRef>
          </c:val>
          <c:smooth val="0"/>
          <c:extLst>
            <c:ext xmlns:c16="http://schemas.microsoft.com/office/drawing/2014/chart" uri="{C3380CC4-5D6E-409C-BE32-E72D297353CC}">
              <c16:uniqueId val="{00000014-4E90-418C-BEA3-0E6747C5045F}"/>
            </c:ext>
          </c:extLst>
        </c:ser>
        <c:ser>
          <c:idx val="3"/>
          <c:order val="3"/>
          <c:tx>
            <c:strRef>
              <c:f>Sheet1!$E$1</c:f>
              <c:strCache>
                <c:ptCount val="1"/>
                <c:pt idx="0">
                  <c:v>Hispanic/LatinX</c:v>
                </c:pt>
              </c:strCache>
            </c:strRef>
          </c:tx>
          <c:spPr>
            <a:ln w="38100">
              <a:solidFill>
                <a:schemeClr val="accent5">
                  <a:lumMod val="75000"/>
                </a:schemeClr>
              </a:solidFill>
              <a:prstDash val="solid"/>
            </a:ln>
          </c:spPr>
          <c:marker>
            <c:symbol val="none"/>
          </c:marker>
          <c:dPt>
            <c:idx val="1"/>
            <c:bubble3D val="0"/>
            <c:extLst>
              <c:ext xmlns:c16="http://schemas.microsoft.com/office/drawing/2014/chart" uri="{C3380CC4-5D6E-409C-BE32-E72D297353CC}">
                <c16:uniqueId val="{00000018-4E90-418C-BEA3-0E6747C5045F}"/>
              </c:ext>
            </c:extLst>
          </c:dPt>
          <c:dPt>
            <c:idx val="3"/>
            <c:bubble3D val="0"/>
            <c:extLst>
              <c:ext xmlns:c16="http://schemas.microsoft.com/office/drawing/2014/chart" uri="{C3380CC4-5D6E-409C-BE32-E72D297353CC}">
                <c16:uniqueId val="{0000001A-4E90-418C-BEA3-0E6747C5045F}"/>
              </c:ext>
            </c:extLst>
          </c:dPt>
          <c:dPt>
            <c:idx val="4"/>
            <c:bubble3D val="0"/>
            <c:extLst>
              <c:ext xmlns:c16="http://schemas.microsoft.com/office/drawing/2014/chart" uri="{C3380CC4-5D6E-409C-BE32-E72D297353CC}">
                <c16:uniqueId val="{0000000B-DFEE-4CDC-864C-FF5061FF3C77}"/>
              </c:ext>
            </c:extLst>
          </c:dPt>
          <c:dLbls>
            <c:dLbl>
              <c:idx val="0"/>
              <c:delete val="1"/>
              <c:extLst>
                <c:ext xmlns:c15="http://schemas.microsoft.com/office/drawing/2012/chart" uri="{CE6537A1-D6FC-4f65-9D91-7224C49458BB}"/>
                <c:ext xmlns:c16="http://schemas.microsoft.com/office/drawing/2014/chart" uri="{C3380CC4-5D6E-409C-BE32-E72D297353CC}">
                  <c16:uniqueId val="{00000017-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18-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19-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1A-4E90-418C-BEA3-0E6747C5045F}"/>
                </c:ext>
              </c:extLst>
            </c:dLbl>
            <c:numFmt formatCode="#,##0.0" sourceLinked="0"/>
            <c:spPr>
              <a:noFill/>
              <a:ln>
                <a:noFill/>
              </a:ln>
              <a:effectLst/>
            </c:spPr>
            <c:txPr>
              <a:bodyPr/>
              <a:lstStyle/>
              <a:p>
                <a:pPr>
                  <a:defRPr sz="11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2017</c:v>
                </c:pt>
                <c:pt idx="1">
                  <c:v>2018</c:v>
                </c:pt>
                <c:pt idx="2">
                  <c:v>2019</c:v>
                </c:pt>
                <c:pt idx="3">
                  <c:v>2020^</c:v>
                </c:pt>
                <c:pt idx="4">
                  <c:v>2021</c:v>
                </c:pt>
              </c:strCache>
            </c:strRef>
          </c:cat>
          <c:val>
            <c:numRef>
              <c:f>Sheet1!$E$2:$E$6</c:f>
              <c:numCache>
                <c:formatCode>General</c:formatCode>
                <c:ptCount val="5"/>
                <c:pt idx="0">
                  <c:v>17.8</c:v>
                </c:pt>
                <c:pt idx="1">
                  <c:v>18.100000000000001</c:v>
                </c:pt>
                <c:pt idx="2">
                  <c:v>21.7</c:v>
                </c:pt>
                <c:pt idx="3">
                  <c:v>19</c:v>
                </c:pt>
                <c:pt idx="4">
                  <c:v>26.9</c:v>
                </c:pt>
              </c:numCache>
            </c:numRef>
          </c:val>
          <c:smooth val="0"/>
          <c:extLst>
            <c:ext xmlns:c16="http://schemas.microsoft.com/office/drawing/2014/chart" uri="{C3380CC4-5D6E-409C-BE32-E72D297353CC}">
              <c16:uniqueId val="{0000001B-4E90-418C-BEA3-0E6747C5045F}"/>
            </c:ext>
          </c:extLst>
        </c:ser>
        <c:ser>
          <c:idx val="1"/>
          <c:order val="4"/>
          <c:tx>
            <c:strRef>
              <c:f>Sheet1!$F$1</c:f>
              <c:strCache>
                <c:ptCount val="1"/>
                <c:pt idx="0">
                  <c:v>White/Caucasian**</c:v>
                </c:pt>
              </c:strCache>
            </c:strRef>
          </c:tx>
          <c:spPr>
            <a:ln w="38100">
              <a:solidFill>
                <a:schemeClr val="accent1"/>
              </a:solidFill>
              <a:prstDash val="solid"/>
            </a:ln>
          </c:spPr>
          <c:marker>
            <c:symbol val="none"/>
          </c:marker>
          <c:dPt>
            <c:idx val="1"/>
            <c:bubble3D val="0"/>
            <c:extLst>
              <c:ext xmlns:c16="http://schemas.microsoft.com/office/drawing/2014/chart" uri="{C3380CC4-5D6E-409C-BE32-E72D297353CC}">
                <c16:uniqueId val="{0000001F-4E90-418C-BEA3-0E6747C5045F}"/>
              </c:ext>
            </c:extLst>
          </c:dPt>
          <c:dPt>
            <c:idx val="3"/>
            <c:bubble3D val="0"/>
            <c:extLst>
              <c:ext xmlns:c16="http://schemas.microsoft.com/office/drawing/2014/chart" uri="{C3380CC4-5D6E-409C-BE32-E72D297353CC}">
                <c16:uniqueId val="{00000021-4E90-418C-BEA3-0E6747C5045F}"/>
              </c:ext>
            </c:extLst>
          </c:dPt>
          <c:dPt>
            <c:idx val="4"/>
            <c:bubble3D val="0"/>
            <c:extLst>
              <c:ext xmlns:c16="http://schemas.microsoft.com/office/drawing/2014/chart" uri="{C3380CC4-5D6E-409C-BE32-E72D297353CC}">
                <c16:uniqueId val="{0000001D-4E90-418C-BEA3-0E6747C5045F}"/>
              </c:ext>
            </c:extLst>
          </c:dPt>
          <c:dLbls>
            <c:dLbl>
              <c:idx val="0"/>
              <c:delete val="1"/>
              <c:extLst>
                <c:ext xmlns:c15="http://schemas.microsoft.com/office/drawing/2012/chart" uri="{CE6537A1-D6FC-4f65-9D91-7224C49458BB}"/>
                <c:ext xmlns:c16="http://schemas.microsoft.com/office/drawing/2014/chart" uri="{C3380CC4-5D6E-409C-BE32-E72D297353CC}">
                  <c16:uniqueId val="{0000001E-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1F-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20-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21-4E90-418C-BEA3-0E6747C5045F}"/>
                </c:ext>
              </c:extLst>
            </c:dLbl>
            <c:dLbl>
              <c:idx val="4"/>
              <c:layout>
                <c:manualLayout>
                  <c:x val="-2.2060811793129254E-4"/>
                  <c:y val="8.031956657270368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4E90-418C-BEA3-0E6747C5045F}"/>
                </c:ext>
              </c:extLst>
            </c:dLbl>
            <c:numFmt formatCode="#,##0.0" sourceLinked="0"/>
            <c:spPr>
              <a:noFill/>
              <a:ln>
                <a:noFill/>
              </a:ln>
              <a:effectLst/>
            </c:spPr>
            <c:txPr>
              <a:bodyPr/>
              <a:lstStyle/>
              <a:p>
                <a:pPr>
                  <a:defRPr sz="11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2017</c:v>
                </c:pt>
                <c:pt idx="1">
                  <c:v>2018</c:v>
                </c:pt>
                <c:pt idx="2">
                  <c:v>2019</c:v>
                </c:pt>
                <c:pt idx="3">
                  <c:v>2020^</c:v>
                </c:pt>
                <c:pt idx="4">
                  <c:v>2021</c:v>
                </c:pt>
              </c:strCache>
            </c:strRef>
          </c:cat>
          <c:val>
            <c:numRef>
              <c:f>Sheet1!$F$2:$F$6</c:f>
              <c:numCache>
                <c:formatCode>General</c:formatCode>
                <c:ptCount val="5"/>
                <c:pt idx="0">
                  <c:v>5</c:v>
                </c:pt>
                <c:pt idx="1">
                  <c:v>4.8</c:v>
                </c:pt>
                <c:pt idx="2">
                  <c:v>5.0999999999999996</c:v>
                </c:pt>
                <c:pt idx="3" formatCode="0.0">
                  <c:v>4.4000000000000004</c:v>
                </c:pt>
                <c:pt idx="4">
                  <c:v>5.3</c:v>
                </c:pt>
              </c:numCache>
            </c:numRef>
          </c:val>
          <c:smooth val="0"/>
          <c:extLst>
            <c:ext xmlns:c16="http://schemas.microsoft.com/office/drawing/2014/chart" uri="{C3380CC4-5D6E-409C-BE32-E72D297353CC}">
              <c16:uniqueId val="{00000022-4E90-418C-BEA3-0E6747C5045F}"/>
            </c:ext>
          </c:extLst>
        </c:ser>
        <c:dLbls>
          <c:dLblPos val="t"/>
          <c:showLegendKey val="0"/>
          <c:showVal val="1"/>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plotArea>
    <c:legend>
      <c:legendPos val="t"/>
      <c:layout>
        <c:manualLayout>
          <c:xMode val="edge"/>
          <c:yMode val="edge"/>
          <c:x val="8.1818181818181818E-2"/>
          <c:y val="6.0130526634910746E-2"/>
          <c:w val="0.89168456215700309"/>
          <c:h val="0.10603606604500815"/>
        </c:manualLayout>
      </c:layout>
      <c:overlay val="0"/>
      <c:txPr>
        <a:bodyPr/>
        <a:lstStyle/>
        <a:p>
          <a:pPr>
            <a:defRPr sz="1100" b="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84087163523163"/>
          <c:y val="0.14276957895233156"/>
          <c:w val="0.86484129890740402"/>
          <c:h val="0.72982922230414893"/>
        </c:manualLayout>
      </c:layout>
      <c:barChart>
        <c:barDir val="col"/>
        <c:grouping val="stacked"/>
        <c:varyColors val="0"/>
        <c:ser>
          <c:idx val="0"/>
          <c:order val="0"/>
          <c:tx>
            <c:strRef>
              <c:f>Sheet1!$B$1</c:f>
              <c:strCache>
                <c:ptCount val="1"/>
                <c:pt idx="0">
                  <c:v>Heterosexual</c:v>
                </c:pt>
              </c:strCache>
            </c:strRef>
          </c:tx>
          <c:spPr>
            <a:solidFill>
              <a:schemeClr val="accent5">
                <a:lumMod val="60000"/>
                <a:lumOff val="40000"/>
              </a:schemeClr>
            </a:solidFill>
            <a:ln>
              <a:noFill/>
            </a:ln>
            <a:effectLst/>
          </c:spPr>
          <c:invertIfNegative val="0"/>
          <c:dPt>
            <c:idx val="3"/>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9B8D-4CEF-8FB7-84604A7748B2}"/>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6-BBC5-4EC7-90E1-492710E425A1}"/>
              </c:ext>
            </c:extLst>
          </c:dPt>
          <c:cat>
            <c:strRef>
              <c:f>Sheet1!$A$2:$A$6</c:f>
              <c:strCache>
                <c:ptCount val="5"/>
                <c:pt idx="0">
                  <c:v>2017</c:v>
                </c:pt>
                <c:pt idx="1">
                  <c:v>2018</c:v>
                </c:pt>
                <c:pt idx="2">
                  <c:v>2019</c:v>
                </c:pt>
                <c:pt idx="3">
                  <c:v>2020^</c:v>
                </c:pt>
                <c:pt idx="4">
                  <c:v>2021</c:v>
                </c:pt>
              </c:strCache>
            </c:strRef>
          </c:cat>
          <c:val>
            <c:numRef>
              <c:f>Sheet1!$B$2:$B$6</c:f>
              <c:numCache>
                <c:formatCode>0.0%</c:formatCode>
                <c:ptCount val="5"/>
                <c:pt idx="0">
                  <c:v>0.19476520400307928</c:v>
                </c:pt>
                <c:pt idx="1">
                  <c:v>0.20947630922693267</c:v>
                </c:pt>
                <c:pt idx="2">
                  <c:v>0.18340611353711792</c:v>
                </c:pt>
                <c:pt idx="3">
                  <c:v>0.17254174397031541</c:v>
                </c:pt>
                <c:pt idx="4">
                  <c:v>0.185</c:v>
                </c:pt>
              </c:numCache>
            </c:numRef>
          </c:val>
          <c:extLst>
            <c:ext xmlns:c16="http://schemas.microsoft.com/office/drawing/2014/chart" uri="{C3380CC4-5D6E-409C-BE32-E72D297353CC}">
              <c16:uniqueId val="{00000000-0B2E-4C91-AE80-D6E28A75B879}"/>
            </c:ext>
          </c:extLst>
        </c:ser>
        <c:ser>
          <c:idx val="1"/>
          <c:order val="1"/>
          <c:tx>
            <c:strRef>
              <c:f>Sheet1!$C$1</c:f>
              <c:strCache>
                <c:ptCount val="1"/>
                <c:pt idx="0">
                  <c:v>IDU^^</c:v>
                </c:pt>
              </c:strCache>
            </c:strRef>
          </c:tx>
          <c:spPr>
            <a:solidFill>
              <a:schemeClr val="tx1">
                <a:lumMod val="75000"/>
                <a:lumOff val="25000"/>
              </a:schemeClr>
            </a:solidFill>
            <a:ln>
              <a:noFill/>
            </a:ln>
            <a:effectLst/>
          </c:spPr>
          <c:invertIfNegative val="0"/>
          <c:dPt>
            <c:idx val="3"/>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5-9B8D-4CEF-8FB7-84604A7748B2}"/>
              </c:ext>
            </c:extLst>
          </c:dPt>
          <c:dPt>
            <c:idx val="4"/>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5-BBC5-4EC7-90E1-492710E425A1}"/>
              </c:ext>
            </c:extLst>
          </c:dPt>
          <c:cat>
            <c:strRef>
              <c:f>Sheet1!$A$2:$A$6</c:f>
              <c:strCache>
                <c:ptCount val="5"/>
                <c:pt idx="0">
                  <c:v>2017</c:v>
                </c:pt>
                <c:pt idx="1">
                  <c:v>2018</c:v>
                </c:pt>
                <c:pt idx="2">
                  <c:v>2019</c:v>
                </c:pt>
                <c:pt idx="3">
                  <c:v>2020^</c:v>
                </c:pt>
                <c:pt idx="4">
                  <c:v>2021</c:v>
                </c:pt>
              </c:strCache>
            </c:strRef>
          </c:cat>
          <c:val>
            <c:numRef>
              <c:f>Sheet1!$C$2:$C$6</c:f>
              <c:numCache>
                <c:formatCode>0.0%</c:formatCode>
                <c:ptCount val="5"/>
                <c:pt idx="0">
                  <c:v>2.3E-2</c:v>
                </c:pt>
                <c:pt idx="1">
                  <c:v>3.1E-2</c:v>
                </c:pt>
                <c:pt idx="2">
                  <c:v>3.3000000000000002E-2</c:v>
                </c:pt>
                <c:pt idx="3">
                  <c:v>3.3000000000000002E-2</c:v>
                </c:pt>
                <c:pt idx="4">
                  <c:v>2.5999999999999999E-2</c:v>
                </c:pt>
              </c:numCache>
            </c:numRef>
          </c:val>
          <c:extLst>
            <c:ext xmlns:c16="http://schemas.microsoft.com/office/drawing/2014/chart" uri="{C3380CC4-5D6E-409C-BE32-E72D297353CC}">
              <c16:uniqueId val="{00000001-0B2E-4C91-AE80-D6E28A75B879}"/>
            </c:ext>
          </c:extLst>
        </c:ser>
        <c:ser>
          <c:idx val="2"/>
          <c:order val="2"/>
          <c:tx>
            <c:strRef>
              <c:f>Sheet1!$D$1</c:f>
              <c:strCache>
                <c:ptCount val="1"/>
                <c:pt idx="0">
                  <c:v>MSM^^</c:v>
                </c:pt>
              </c:strCache>
            </c:strRef>
          </c:tx>
          <c:spPr>
            <a:solidFill>
              <a:srgbClr val="00B0F0"/>
            </a:solidFill>
            <a:ln>
              <a:noFill/>
            </a:ln>
            <a:effectLst/>
          </c:spPr>
          <c:invertIfNegative val="0"/>
          <c:dPt>
            <c:idx val="3"/>
            <c:invertIfNegative val="0"/>
            <c:bubble3D val="0"/>
            <c:spPr>
              <a:solidFill>
                <a:srgbClr val="00B0F0"/>
              </a:solidFill>
              <a:ln>
                <a:noFill/>
              </a:ln>
              <a:effectLst/>
            </c:spPr>
            <c:extLst>
              <c:ext xmlns:c16="http://schemas.microsoft.com/office/drawing/2014/chart" uri="{C3380CC4-5D6E-409C-BE32-E72D297353CC}">
                <c16:uniqueId val="{00000009-9B8D-4CEF-8FB7-84604A7748B2}"/>
              </c:ext>
            </c:extLst>
          </c:dPt>
          <c:dPt>
            <c:idx val="4"/>
            <c:invertIfNegative val="0"/>
            <c:bubble3D val="0"/>
            <c:spPr>
              <a:solidFill>
                <a:srgbClr val="00B0F0"/>
              </a:solidFill>
              <a:ln>
                <a:noFill/>
              </a:ln>
              <a:effectLst/>
            </c:spPr>
            <c:extLst>
              <c:ext xmlns:c16="http://schemas.microsoft.com/office/drawing/2014/chart" uri="{C3380CC4-5D6E-409C-BE32-E72D297353CC}">
                <c16:uniqueId val="{00000004-BBC5-4EC7-90E1-492710E425A1}"/>
              </c:ext>
            </c:extLst>
          </c:dPt>
          <c:cat>
            <c:strRef>
              <c:f>Sheet1!$A$2:$A$6</c:f>
              <c:strCache>
                <c:ptCount val="5"/>
                <c:pt idx="0">
                  <c:v>2017</c:v>
                </c:pt>
                <c:pt idx="1">
                  <c:v>2018</c:v>
                </c:pt>
                <c:pt idx="2">
                  <c:v>2019</c:v>
                </c:pt>
                <c:pt idx="3">
                  <c:v>2020^</c:v>
                </c:pt>
                <c:pt idx="4">
                  <c:v>2021</c:v>
                </c:pt>
              </c:strCache>
            </c:strRef>
          </c:cat>
          <c:val>
            <c:numRef>
              <c:f>Sheet1!$D$2:$D$6</c:f>
              <c:numCache>
                <c:formatCode>0.0%</c:formatCode>
                <c:ptCount val="5"/>
                <c:pt idx="0">
                  <c:v>0.53900000000000003</c:v>
                </c:pt>
                <c:pt idx="1">
                  <c:v>0.56699999999999995</c:v>
                </c:pt>
                <c:pt idx="2">
                  <c:v>0.57499999999999996</c:v>
                </c:pt>
                <c:pt idx="3">
                  <c:v>0.57199999999999995</c:v>
                </c:pt>
                <c:pt idx="4">
                  <c:v>0.57099999999999995</c:v>
                </c:pt>
              </c:numCache>
            </c:numRef>
          </c:val>
          <c:extLst>
            <c:ext xmlns:c16="http://schemas.microsoft.com/office/drawing/2014/chart" uri="{C3380CC4-5D6E-409C-BE32-E72D297353CC}">
              <c16:uniqueId val="{00000002-0B2E-4C91-AE80-D6E28A75B879}"/>
            </c:ext>
          </c:extLst>
        </c:ser>
        <c:ser>
          <c:idx val="3"/>
          <c:order val="3"/>
          <c:tx>
            <c:strRef>
              <c:f>Sheet1!$E$1</c:f>
              <c:strCache>
                <c:ptCount val="1"/>
                <c:pt idx="0">
                  <c:v>MSM/IDU^^</c:v>
                </c:pt>
              </c:strCache>
            </c:strRef>
          </c:tx>
          <c:spPr>
            <a:solidFill>
              <a:schemeClr val="accent1">
                <a:lumMod val="50000"/>
              </a:schemeClr>
            </a:solidFill>
            <a:ln>
              <a:noFill/>
            </a:ln>
            <a:effectLst/>
          </c:spPr>
          <c:invertIfNegative val="0"/>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D-9B8D-4CEF-8FB7-84604A7748B2}"/>
              </c:ext>
            </c:extLst>
          </c:dPt>
          <c:dPt>
            <c:idx val="4"/>
            <c:invertIfNegative val="0"/>
            <c:bubble3D val="0"/>
            <c:spPr>
              <a:solidFill>
                <a:schemeClr val="accent1">
                  <a:lumMod val="50000"/>
                </a:schemeClr>
              </a:solidFill>
              <a:ln>
                <a:noFill/>
              </a:ln>
              <a:effectLst/>
            </c:spPr>
            <c:extLst>
              <c:ext xmlns:c16="http://schemas.microsoft.com/office/drawing/2014/chart" uri="{C3380CC4-5D6E-409C-BE32-E72D297353CC}">
                <c16:uniqueId val="{00000003-BBC5-4EC7-90E1-492710E425A1}"/>
              </c:ext>
            </c:extLst>
          </c:dPt>
          <c:cat>
            <c:strRef>
              <c:f>Sheet1!$A$2:$A$6</c:f>
              <c:strCache>
                <c:ptCount val="5"/>
                <c:pt idx="0">
                  <c:v>2017</c:v>
                </c:pt>
                <c:pt idx="1">
                  <c:v>2018</c:v>
                </c:pt>
                <c:pt idx="2">
                  <c:v>2019</c:v>
                </c:pt>
                <c:pt idx="3">
                  <c:v>2020^</c:v>
                </c:pt>
                <c:pt idx="4">
                  <c:v>2021</c:v>
                </c:pt>
              </c:strCache>
            </c:strRef>
          </c:cat>
          <c:val>
            <c:numRef>
              <c:f>Sheet1!$E$2:$E$6</c:f>
              <c:numCache>
                <c:formatCode>0.0%</c:formatCode>
                <c:ptCount val="5"/>
                <c:pt idx="0">
                  <c:v>2.1000000000000001E-2</c:v>
                </c:pt>
                <c:pt idx="1">
                  <c:v>2.5000000000000001E-2</c:v>
                </c:pt>
                <c:pt idx="2">
                  <c:v>2.5999999999999999E-2</c:v>
                </c:pt>
                <c:pt idx="3">
                  <c:v>3.2000000000000001E-2</c:v>
                </c:pt>
                <c:pt idx="4">
                  <c:v>3.4000000000000002E-2</c:v>
                </c:pt>
              </c:numCache>
            </c:numRef>
          </c:val>
          <c:extLst>
            <c:ext xmlns:c16="http://schemas.microsoft.com/office/drawing/2014/chart" uri="{C3380CC4-5D6E-409C-BE32-E72D297353CC}">
              <c16:uniqueId val="{00000003-0B2E-4C91-AE80-D6E28A75B879}"/>
            </c:ext>
          </c:extLst>
        </c:ser>
        <c:ser>
          <c:idx val="4"/>
          <c:order val="4"/>
          <c:tx>
            <c:strRef>
              <c:f>Sheet1!$F$1</c:f>
              <c:strCache>
                <c:ptCount val="1"/>
                <c:pt idx="0">
                  <c:v>Other**</c:v>
                </c:pt>
              </c:strCache>
            </c:strRef>
          </c:tx>
          <c:spPr>
            <a:solidFill>
              <a:schemeClr val="accent6">
                <a:lumMod val="50000"/>
              </a:schemeClr>
            </a:solidFill>
            <a:ln>
              <a:noFill/>
            </a:ln>
            <a:effectLst/>
          </c:spPr>
          <c:invertIfNegative val="0"/>
          <c:cat>
            <c:strRef>
              <c:f>Sheet1!$A$2:$A$6</c:f>
              <c:strCache>
                <c:ptCount val="5"/>
                <c:pt idx="0">
                  <c:v>2017</c:v>
                </c:pt>
                <c:pt idx="1">
                  <c:v>2018</c:v>
                </c:pt>
                <c:pt idx="2">
                  <c:v>2019</c:v>
                </c:pt>
                <c:pt idx="3">
                  <c:v>2020^</c:v>
                </c:pt>
                <c:pt idx="4">
                  <c:v>2021</c:v>
                </c:pt>
              </c:strCache>
            </c:strRef>
          </c:cat>
          <c:val>
            <c:numRef>
              <c:f>Sheet1!$F$2:$F$6</c:f>
              <c:numCache>
                <c:formatCode>0.0%</c:formatCode>
                <c:ptCount val="5"/>
                <c:pt idx="0">
                  <c:v>0</c:v>
                </c:pt>
                <c:pt idx="1">
                  <c:v>1E-3</c:v>
                </c:pt>
                <c:pt idx="2">
                  <c:v>0</c:v>
                </c:pt>
                <c:pt idx="3">
                  <c:v>0</c:v>
                </c:pt>
                <c:pt idx="4">
                  <c:v>0</c:v>
                </c:pt>
              </c:numCache>
            </c:numRef>
          </c:val>
          <c:extLst>
            <c:ext xmlns:c16="http://schemas.microsoft.com/office/drawing/2014/chart" uri="{C3380CC4-5D6E-409C-BE32-E72D297353CC}">
              <c16:uniqueId val="{00000004-0B2E-4C91-AE80-D6E28A75B879}"/>
            </c:ext>
          </c:extLst>
        </c:ser>
        <c:ser>
          <c:idx val="5"/>
          <c:order val="5"/>
          <c:tx>
            <c:strRef>
              <c:f>Sheet1!$G$1</c:f>
              <c:strCache>
                <c:ptCount val="1"/>
                <c:pt idx="0">
                  <c:v>Unknown^^^</c:v>
                </c:pt>
              </c:strCache>
            </c:strRef>
          </c:tx>
          <c:spPr>
            <a:solidFill>
              <a:schemeClr val="accent4">
                <a:lumMod val="75000"/>
              </a:schemeClr>
            </a:solidFill>
            <a:ln>
              <a:noFill/>
            </a:ln>
            <a:effectLst/>
          </c:spPr>
          <c:invertIfNegative val="0"/>
          <c:dPt>
            <c:idx val="3"/>
            <c:invertIfNegative val="0"/>
            <c:bubble3D val="0"/>
            <c:spPr>
              <a:solidFill>
                <a:schemeClr val="accent4">
                  <a:lumMod val="75000"/>
                </a:schemeClr>
              </a:solidFill>
              <a:ln>
                <a:noFill/>
              </a:ln>
              <a:effectLst/>
            </c:spPr>
            <c:extLst>
              <c:ext xmlns:c16="http://schemas.microsoft.com/office/drawing/2014/chart" uri="{C3380CC4-5D6E-409C-BE32-E72D297353CC}">
                <c16:uniqueId val="{00000011-9B8D-4CEF-8FB7-84604A7748B2}"/>
              </c:ext>
            </c:extLst>
          </c:dPt>
          <c:dPt>
            <c:idx val="4"/>
            <c:invertIfNegative val="0"/>
            <c:bubble3D val="0"/>
            <c:spPr>
              <a:solidFill>
                <a:schemeClr val="accent4">
                  <a:lumMod val="75000"/>
                </a:schemeClr>
              </a:solidFill>
              <a:ln>
                <a:noFill/>
              </a:ln>
              <a:effectLst/>
            </c:spPr>
            <c:extLst>
              <c:ext xmlns:c16="http://schemas.microsoft.com/office/drawing/2014/chart" uri="{C3380CC4-5D6E-409C-BE32-E72D297353CC}">
                <c16:uniqueId val="{00000002-BBC5-4EC7-90E1-492710E425A1}"/>
              </c:ext>
            </c:extLst>
          </c:dPt>
          <c:cat>
            <c:strRef>
              <c:f>Sheet1!$A$2:$A$6</c:f>
              <c:strCache>
                <c:ptCount val="5"/>
                <c:pt idx="0">
                  <c:v>2017</c:v>
                </c:pt>
                <c:pt idx="1">
                  <c:v>2018</c:v>
                </c:pt>
                <c:pt idx="2">
                  <c:v>2019</c:v>
                </c:pt>
                <c:pt idx="3">
                  <c:v>2020^</c:v>
                </c:pt>
                <c:pt idx="4">
                  <c:v>2021</c:v>
                </c:pt>
              </c:strCache>
            </c:strRef>
          </c:cat>
          <c:val>
            <c:numRef>
              <c:f>Sheet1!$G$2:$G$6</c:f>
              <c:numCache>
                <c:formatCode>0.0%</c:formatCode>
                <c:ptCount val="5"/>
                <c:pt idx="0">
                  <c:v>0.222</c:v>
                </c:pt>
                <c:pt idx="1">
                  <c:v>0.16700000000000001</c:v>
                </c:pt>
                <c:pt idx="2">
                  <c:v>0.183</c:v>
                </c:pt>
                <c:pt idx="3">
                  <c:v>0.19</c:v>
                </c:pt>
                <c:pt idx="4">
                  <c:v>0.183</c:v>
                </c:pt>
              </c:numCache>
            </c:numRef>
          </c:val>
          <c:extLst>
            <c:ext xmlns:c16="http://schemas.microsoft.com/office/drawing/2014/chart" uri="{C3380CC4-5D6E-409C-BE32-E72D297353CC}">
              <c16:uniqueId val="{00000005-0B2E-4C91-AE80-D6E28A75B879}"/>
            </c:ext>
          </c:extLst>
        </c:ser>
        <c:dLbls>
          <c:showLegendKey val="0"/>
          <c:showVal val="0"/>
          <c:showCatName val="0"/>
          <c:showSerName val="0"/>
          <c:showPercent val="0"/>
          <c:showBubbleSize val="0"/>
        </c:dLbls>
        <c:gapWidth val="150"/>
        <c:overlap val="100"/>
        <c:axId val="515479648"/>
        <c:axId val="515481288"/>
      </c:barChart>
      <c:catAx>
        <c:axId val="515479648"/>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r>
                  <a:rPr lang="en-US" b="1"/>
                  <a:t>Year of Diagnosis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515481288"/>
        <c:crosses val="autoZero"/>
        <c:auto val="1"/>
        <c:lblAlgn val="ctr"/>
        <c:lblOffset val="100"/>
        <c:noMultiLvlLbl val="0"/>
      </c:catAx>
      <c:valAx>
        <c:axId val="515481288"/>
        <c:scaling>
          <c:orientation val="minMax"/>
          <c:max val="1"/>
        </c:scaling>
        <c:delete val="0"/>
        <c:axPos val="l"/>
        <c:title>
          <c:tx>
            <c:rich>
              <a:bodyPr rot="-540000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r>
                  <a:rPr lang="en-US" b="1" dirty="0">
                    <a:solidFill>
                      <a:schemeClr val="tx1">
                        <a:lumMod val="95000"/>
                        <a:lumOff val="5000"/>
                      </a:schemeClr>
                    </a:solidFill>
                  </a:rPr>
                  <a:t>Percent</a:t>
                </a:r>
                <a:r>
                  <a:rPr lang="en-US" b="1" baseline="0" dirty="0">
                    <a:solidFill>
                      <a:schemeClr val="tx1">
                        <a:lumMod val="95000"/>
                        <a:lumOff val="5000"/>
                      </a:schemeClr>
                    </a:solidFill>
                  </a:rPr>
                  <a:t> of Newly Diagnosed HIV</a:t>
                </a:r>
                <a:endParaRPr lang="en-US" b="1" dirty="0">
                  <a:solidFill>
                    <a:schemeClr val="tx1">
                      <a:lumMod val="95000"/>
                      <a:lumOff val="5000"/>
                    </a:schemeClr>
                  </a:solidFill>
                </a:endParaRP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95000"/>
                      <a:lumOff val="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5154796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95000"/>
              <a:lumOff val="5000"/>
            </a:schemeClr>
          </a:solidFill>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1327775204575"/>
          <c:y val="0.12054340700531578"/>
          <c:w val="0.56673974322876719"/>
          <c:h val="0.80401037625398863"/>
        </c:manualLayout>
      </c:layout>
      <c:pieChart>
        <c:varyColors val="1"/>
        <c:ser>
          <c:idx val="1"/>
          <c:order val="1"/>
          <c:spPr>
            <a:ln>
              <a:solidFill>
                <a:srgbClr val="1F1A17">
                  <a:alpha val="75000"/>
                </a:srgbClr>
              </a:solidFill>
            </a:ln>
          </c:spPr>
          <c:dPt>
            <c:idx val="0"/>
            <c:bubble3D val="0"/>
            <c:spPr>
              <a:solidFill>
                <a:srgbClr val="00B0F0">
                  <a:alpha val="70000"/>
                </a:srgbClr>
              </a:solidFill>
              <a:ln>
                <a:solidFill>
                  <a:srgbClr val="1F1A17">
                    <a:alpha val="75000"/>
                  </a:srgbClr>
                </a:solidFill>
              </a:ln>
            </c:spPr>
            <c:extLst>
              <c:ext xmlns:c16="http://schemas.microsoft.com/office/drawing/2014/chart" uri="{C3380CC4-5D6E-409C-BE32-E72D297353CC}">
                <c16:uniqueId val="{00000001-5D6A-4456-8A55-F6AA32DEF3E4}"/>
              </c:ext>
            </c:extLst>
          </c:dPt>
          <c:dPt>
            <c:idx val="1"/>
            <c:bubble3D val="0"/>
            <c:spPr>
              <a:solidFill>
                <a:schemeClr val="bg1">
                  <a:lumMod val="50000"/>
                  <a:alpha val="70000"/>
                </a:schemeClr>
              </a:solidFill>
              <a:ln>
                <a:solidFill>
                  <a:srgbClr val="1F1A17">
                    <a:alpha val="75000"/>
                  </a:srgbClr>
                </a:solidFill>
              </a:ln>
            </c:spPr>
            <c:extLst>
              <c:ext xmlns:c16="http://schemas.microsoft.com/office/drawing/2014/chart" uri="{C3380CC4-5D6E-409C-BE32-E72D297353CC}">
                <c16:uniqueId val="{00000003-5D6A-4456-8A55-F6AA32DEF3E4}"/>
              </c:ext>
            </c:extLst>
          </c:dPt>
          <c:dPt>
            <c:idx val="2"/>
            <c:bubble3D val="0"/>
            <c:spPr>
              <a:solidFill>
                <a:schemeClr val="accent1">
                  <a:alpha val="70000"/>
                </a:schemeClr>
              </a:solidFill>
              <a:ln>
                <a:solidFill>
                  <a:srgbClr val="1F1A17">
                    <a:alpha val="75000"/>
                  </a:srgbClr>
                </a:solidFill>
              </a:ln>
            </c:spPr>
            <c:extLst>
              <c:ext xmlns:c16="http://schemas.microsoft.com/office/drawing/2014/chart" uri="{C3380CC4-5D6E-409C-BE32-E72D297353CC}">
                <c16:uniqueId val="{00000005-5D6A-4456-8A55-F6AA32DEF3E4}"/>
              </c:ext>
            </c:extLst>
          </c:dPt>
          <c:dPt>
            <c:idx val="3"/>
            <c:bubble3D val="0"/>
            <c:spPr>
              <a:solidFill>
                <a:srgbClr val="522358">
                  <a:alpha val="70000"/>
                </a:srgbClr>
              </a:solidFill>
              <a:ln>
                <a:solidFill>
                  <a:srgbClr val="1F1A17">
                    <a:alpha val="75000"/>
                  </a:srgbClr>
                </a:solidFill>
              </a:ln>
            </c:spPr>
            <c:extLst>
              <c:ext xmlns:c16="http://schemas.microsoft.com/office/drawing/2014/chart" uri="{C3380CC4-5D6E-409C-BE32-E72D297353CC}">
                <c16:uniqueId val="{00000007-5D6A-4456-8A55-F6AA32DEF3E4}"/>
              </c:ext>
            </c:extLst>
          </c:dPt>
          <c:dPt>
            <c:idx val="4"/>
            <c:bubble3D val="0"/>
            <c:spPr>
              <a:solidFill>
                <a:schemeClr val="accent6"/>
              </a:solidFill>
              <a:ln>
                <a:solidFill>
                  <a:srgbClr val="1F1A17">
                    <a:alpha val="75000"/>
                  </a:srgbClr>
                </a:solidFill>
              </a:ln>
            </c:spPr>
            <c:extLst>
              <c:ext xmlns:c16="http://schemas.microsoft.com/office/drawing/2014/chart" uri="{C3380CC4-5D6E-409C-BE32-E72D297353CC}">
                <c16:uniqueId val="{00000009-5D6A-4456-8A55-F6AA32DEF3E4}"/>
              </c:ext>
            </c:extLst>
          </c:dPt>
          <c:dLbls>
            <c:dLbl>
              <c:idx val="0"/>
              <c:layout>
                <c:manualLayout>
                  <c:x val="4.7348484848484688E-2"/>
                  <c:y val="-8.5757518876392089E-2"/>
                </c:manualLayout>
              </c:layout>
              <c:tx>
                <c:rich>
                  <a:bodyPr/>
                  <a:lstStyle/>
                  <a:p>
                    <a:r>
                      <a:rPr lang="en-US" i="1" dirty="0"/>
                      <a:t>MSM: 66%</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D6A-4456-8A55-F6AA32DEF3E4}"/>
                </c:ext>
              </c:extLst>
            </c:dLbl>
            <c:dLbl>
              <c:idx val="1"/>
              <c:tx>
                <c:rich>
                  <a:bodyPr/>
                  <a:lstStyle/>
                  <a:p>
                    <a:r>
                      <a:rPr lang="en-US" dirty="0"/>
                      <a:t>IDU: 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D6A-4456-8A55-F6AA32DEF3E4}"/>
                </c:ext>
              </c:extLst>
            </c:dLbl>
            <c:dLbl>
              <c:idx val="2"/>
              <c:tx>
                <c:rich>
                  <a:bodyPr/>
                  <a:lstStyle/>
                  <a:p>
                    <a:r>
                      <a:rPr lang="en-US" i="1" dirty="0"/>
                      <a:t>MSM/IDU: 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D6A-4456-8A55-F6AA32DEF3E4}"/>
                </c:ext>
              </c:extLst>
            </c:dLbl>
            <c:dLbl>
              <c:idx val="3"/>
              <c:layout>
                <c:manualLayout>
                  <c:x val="7.3303046571657884E-2"/>
                  <c:y val="-4.7615572207932444E-3"/>
                </c:manualLayout>
              </c:layout>
              <c:tx>
                <c:rich>
                  <a:bodyPr wrap="square" lIns="38100" tIns="19050" rIns="38100" bIns="19050" anchor="ctr">
                    <a:noAutofit/>
                  </a:bodyPr>
                  <a:lstStyle/>
                  <a:p>
                    <a:pPr>
                      <a:defRPr sz="1400" i="1"/>
                    </a:pPr>
                    <a:r>
                      <a:rPr lang="en-US" i="1" dirty="0"/>
                      <a:t>Heterosexual: 26%</a:t>
                    </a:r>
                  </a:p>
                </c:rich>
              </c:tx>
              <c:spPr>
                <a:noFill/>
                <a:ln>
                  <a:noFill/>
                </a:ln>
                <a:effectLst/>
              </c:spPr>
              <c:dLblPos val="bestFit"/>
              <c:showLegendKey val="0"/>
              <c:showVal val="1"/>
              <c:showCatName val="0"/>
              <c:showSerName val="0"/>
              <c:showPercent val="0"/>
              <c:showBubbleSize val="0"/>
              <c:extLst>
                <c:ext xmlns:c15="http://schemas.microsoft.com/office/drawing/2012/chart" uri="{CE6537A1-D6FC-4f65-9D91-7224C49458BB}">
                  <c15:layout>
                    <c:manualLayout>
                      <c:w val="0.34831013048436926"/>
                      <c:h val="8.3166349946024593E-2"/>
                    </c:manualLayout>
                  </c15:layout>
                  <c15:showDataLabelsRange val="0"/>
                </c:ext>
                <c:ext xmlns:c16="http://schemas.microsoft.com/office/drawing/2014/chart" uri="{C3380CC4-5D6E-409C-BE32-E72D297353CC}">
                  <c16:uniqueId val="{00000007-5D6A-4456-8A55-F6AA32DEF3E4}"/>
                </c:ext>
              </c:extLst>
            </c:dLbl>
            <c:dLbl>
              <c:idx val="4"/>
              <c:delete val="1"/>
              <c:extLst>
                <c:ext xmlns:c15="http://schemas.microsoft.com/office/drawing/2012/chart" uri="{CE6537A1-D6FC-4f65-9D91-7224C49458BB}"/>
                <c:ext xmlns:c16="http://schemas.microsoft.com/office/drawing/2014/chart" uri="{C3380CC4-5D6E-409C-BE32-E72D297353CC}">
                  <c16:uniqueId val="{00000009-5D6A-4456-8A55-F6AA32DEF3E4}"/>
                </c:ext>
              </c:extLst>
            </c:dLbl>
            <c:spPr>
              <a:noFill/>
              <a:ln>
                <a:noFill/>
              </a:ln>
              <a:effectLst/>
            </c:spPr>
            <c:txPr>
              <a:bodyPr wrap="square" lIns="38100" tIns="19050" rIns="38100" bIns="19050" anchor="ctr">
                <a:spAutoFit/>
              </a:bodyPr>
              <a:lstStyle/>
              <a:p>
                <a:pPr>
                  <a:defRPr sz="1400" i="1"/>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Sheet1!$B$1:$F$1</c:f>
              <c:strCache>
                <c:ptCount val="5"/>
                <c:pt idx="0">
                  <c:v>MSM</c:v>
                </c:pt>
                <c:pt idx="1">
                  <c:v>IDU</c:v>
                </c:pt>
                <c:pt idx="2">
                  <c:v>MSM/IDU</c:v>
                </c:pt>
                <c:pt idx="3">
                  <c:v>Heterosexual</c:v>
                </c:pt>
                <c:pt idx="4">
                  <c:v>Other</c:v>
                </c:pt>
              </c:strCache>
            </c:strRef>
          </c:cat>
          <c:val>
            <c:numRef>
              <c:f>Sheet1!$B$3:$F$3</c:f>
              <c:numCache>
                <c:formatCode>0%</c:formatCode>
                <c:ptCount val="5"/>
                <c:pt idx="0">
                  <c:v>0.65857142857142859</c:v>
                </c:pt>
                <c:pt idx="1">
                  <c:v>3.5000000000000003E-2</c:v>
                </c:pt>
                <c:pt idx="2">
                  <c:v>3.9285714285714285E-2</c:v>
                </c:pt>
                <c:pt idx="3">
                  <c:v>0.26714285714285713</c:v>
                </c:pt>
                <c:pt idx="4" formatCode="0.0%">
                  <c:v>0</c:v>
                </c:pt>
              </c:numCache>
            </c:numRef>
          </c:val>
          <c:extLst>
            <c:ext xmlns:c16="http://schemas.microsoft.com/office/drawing/2014/chart" uri="{C3380CC4-5D6E-409C-BE32-E72D297353CC}">
              <c16:uniqueId val="{0000000A-5D6A-4456-8A55-F6AA32DEF3E4}"/>
            </c:ext>
          </c:extLst>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spPr>
                  <a:solidFill>
                    <a:srgbClr val="94A088"/>
                  </a:solidFill>
                  <a:ln w="14468">
                    <a:noFill/>
                    <a:prstDash val="solid"/>
                  </a:ln>
                </c:spPr>
                <c:dPt>
                  <c:idx val="0"/>
                  <c:bubble3D val="0"/>
                  <c:spPr>
                    <a:solidFill>
                      <a:srgbClr val="00B0F0"/>
                    </a:solidFill>
                    <a:ln w="14468">
                      <a:noFill/>
                      <a:prstDash val="dash"/>
                    </a:ln>
                  </c:spPr>
                  <c:extLst>
                    <c:ext xmlns:c16="http://schemas.microsoft.com/office/drawing/2014/chart" uri="{C3380CC4-5D6E-409C-BE32-E72D297353CC}">
                      <c16:uniqueId val="{0000000C-5D6A-4456-8A55-F6AA32DEF3E4}"/>
                    </c:ext>
                  </c:extLst>
                </c:dPt>
                <c:dPt>
                  <c:idx val="1"/>
                  <c:bubble3D val="0"/>
                  <c:spPr>
                    <a:solidFill>
                      <a:schemeClr val="bg1">
                        <a:lumMod val="50000"/>
                      </a:schemeClr>
                    </a:solidFill>
                    <a:ln w="14468">
                      <a:noFill/>
                      <a:prstDash val="dash"/>
                    </a:ln>
                  </c:spPr>
                  <c:extLst>
                    <c:ext xmlns:c16="http://schemas.microsoft.com/office/drawing/2014/chart" uri="{C3380CC4-5D6E-409C-BE32-E72D297353CC}">
                      <c16:uniqueId val="{0000000E-5D6A-4456-8A55-F6AA32DEF3E4}"/>
                    </c:ext>
                  </c:extLst>
                </c:dPt>
                <c:dPt>
                  <c:idx val="2"/>
                  <c:bubble3D val="0"/>
                  <c:spPr>
                    <a:solidFill>
                      <a:schemeClr val="accent1"/>
                    </a:solidFill>
                    <a:ln w="14468">
                      <a:noFill/>
                      <a:prstDash val="dash"/>
                    </a:ln>
                  </c:spPr>
                  <c:extLst>
                    <c:ext xmlns:c16="http://schemas.microsoft.com/office/drawing/2014/chart" uri="{C3380CC4-5D6E-409C-BE32-E72D297353CC}">
                      <c16:uniqueId val="{00000010-5D6A-4456-8A55-F6AA32DEF3E4}"/>
                    </c:ext>
                  </c:extLst>
                </c:dPt>
                <c:dPt>
                  <c:idx val="3"/>
                  <c:bubble3D val="0"/>
                  <c:spPr>
                    <a:solidFill>
                      <a:srgbClr val="522358"/>
                    </a:solidFill>
                    <a:ln w="14468">
                      <a:noFill/>
                      <a:prstDash val="dash"/>
                    </a:ln>
                  </c:spPr>
                  <c:extLst>
                    <c:ext xmlns:c16="http://schemas.microsoft.com/office/drawing/2014/chart" uri="{C3380CC4-5D6E-409C-BE32-E72D297353CC}">
                      <c16:uniqueId val="{00000012-5D6A-4456-8A55-F6AA32DEF3E4}"/>
                    </c:ext>
                  </c:extLst>
                </c:dPt>
                <c:dLbls>
                  <c:dLbl>
                    <c:idx val="3"/>
                    <c:dLblPos val="bestFit"/>
                    <c:showLegendKey val="0"/>
                    <c:showVal val="0"/>
                    <c:showCatName val="1"/>
                    <c:showSerName val="0"/>
                    <c:showPercent val="1"/>
                    <c:showBubbleSize val="0"/>
                    <c:extLst>
                      <c:ext uri="{CE6537A1-D6FC-4f65-9D91-7224C49458BB}"/>
                      <c:ext xmlns:c16="http://schemas.microsoft.com/office/drawing/2014/chart" uri="{C3380CC4-5D6E-409C-BE32-E72D297353CC}">
                        <c16:uniqueId val="{00000012-5D6A-4456-8A55-F6AA32DEF3E4}"/>
                      </c:ext>
                    </c:extLst>
                  </c:dLbl>
                  <c:dLbl>
                    <c:idx val="4"/>
                    <c:tx>
                      <c:rich>
                        <a:bodyPr/>
                        <a:lstStyle/>
                        <a:p>
                          <a:r>
                            <a:rPr sz="1400"/>
                            <a:t>Others
0%</a:t>
                          </a:r>
                          <a:endParaRPr/>
                        </a:p>
                      </c:rich>
                    </c:tx>
                    <c:dLblPos val="bestFit"/>
                    <c:showLegendKey val="0"/>
                    <c:showVal val="0"/>
                    <c:showCatName val="0"/>
                    <c:showSerName val="0"/>
                    <c:showPercent val="0"/>
                    <c:showBubbleSize val="0"/>
                    <c:extLst>
                      <c:ext uri="{CE6537A1-D6FC-4f65-9D91-7224C49458BB}">
                        <c15:showDataLabelsRange val="0"/>
                      </c:ext>
                      <c:ext xmlns:c16="http://schemas.microsoft.com/office/drawing/2014/chart" uri="{C3380CC4-5D6E-409C-BE32-E72D297353CC}">
                        <c16:uniqueId val="{00000013-5D6A-4456-8A55-F6AA32DEF3E4}"/>
                      </c:ext>
                    </c:extLst>
                  </c:dLbl>
                  <c:dLbl>
                    <c:idx val="5"/>
                    <c:tx>
                      <c:rich>
                        <a:bodyPr/>
                        <a:lstStyle/>
                        <a:p>
                          <a:r>
                            <a:rPr sz="1400"/>
                            <a:t>Heterosexual
39%</a:t>
                          </a:r>
                          <a:endParaRPr/>
                        </a:p>
                      </c:rich>
                    </c:tx>
                    <c:dLblPos val="bestFit"/>
                    <c:showLegendKey val="0"/>
                    <c:showVal val="0"/>
                    <c:showCatName val="0"/>
                    <c:showSerName val="0"/>
                    <c:showPercent val="0"/>
                    <c:showBubbleSize val="0"/>
                    <c:extLst>
                      <c:ext uri="{CE6537A1-D6FC-4f65-9D91-7224C49458BB}">
                        <c15:showDataLabelsRange val="0"/>
                      </c:ext>
                      <c:ext xmlns:c16="http://schemas.microsoft.com/office/drawing/2014/chart" uri="{C3380CC4-5D6E-409C-BE32-E72D297353CC}">
                        <c16:uniqueId val="{00000014-5D6A-4456-8A55-F6AA32DEF3E4}"/>
                      </c:ext>
                    </c:extLst>
                  </c:dLbl>
                  <c:dLbl>
                    <c:idx val="6"/>
                    <c:dLblPos val="bestFit"/>
                    <c:showLegendKey val="0"/>
                    <c:showVal val="0"/>
                    <c:showCatName val="1"/>
                    <c:showSerName val="0"/>
                    <c:showPercent val="1"/>
                    <c:showBubbleSize val="0"/>
                    <c:extLst>
                      <c:ext uri="{CE6537A1-D6FC-4f65-9D91-7224C49458BB}"/>
                      <c:ext xmlns:c16="http://schemas.microsoft.com/office/drawing/2014/chart" uri="{C3380CC4-5D6E-409C-BE32-E72D297353CC}">
                        <c16:uniqueId val="{00000015-5D6A-4456-8A55-F6AA32DEF3E4}"/>
                      </c:ext>
                    </c:extLst>
                  </c:dLbl>
                  <c:numFmt formatCode="0%" sourceLinked="0"/>
                  <c:spPr>
                    <a:noFill/>
                    <a:ln w="28935">
                      <a:noFill/>
                    </a:ln>
                  </c:spPr>
                  <c:dLblPos val="bestFit"/>
                  <c:showLegendKey val="0"/>
                  <c:showVal val="0"/>
                  <c:showCatName val="1"/>
                  <c:showSerName val="0"/>
                  <c:showPercent val="1"/>
                  <c:showBubbleSize val="0"/>
                  <c:separator>
</c:separator>
                  <c:showLeaderLines val="1"/>
                  <c:extLst>
                    <c:ext uri="{CE6537A1-D6FC-4f65-9D91-7224C49458BB}"/>
                  </c:extLst>
                </c:dLbls>
                <c:cat>
                  <c:strRef>
                    <c:extLst>
                      <c:ext uri="{02D57815-91ED-43cb-92C2-25804820EDAC}">
                        <c15:formulaRef>
                          <c15:sqref>Sheet1!$B$1:$F$1</c15:sqref>
                        </c15:formulaRef>
                      </c:ext>
                    </c:extLst>
                    <c:strCache>
                      <c:ptCount val="5"/>
                      <c:pt idx="0">
                        <c:v>MSM</c:v>
                      </c:pt>
                      <c:pt idx="1">
                        <c:v>IDU</c:v>
                      </c:pt>
                      <c:pt idx="2">
                        <c:v>MSM/IDU</c:v>
                      </c:pt>
                      <c:pt idx="3">
                        <c:v>Heterosexual</c:v>
                      </c:pt>
                      <c:pt idx="4">
                        <c:v>Other</c:v>
                      </c:pt>
                    </c:strCache>
                  </c:strRef>
                </c:cat>
                <c:val>
                  <c:numRef>
                    <c:extLst>
                      <c:ext uri="{02D57815-91ED-43cb-92C2-25804820EDAC}">
                        <c15:formulaRef>
                          <c15:sqref>Sheet1!$B$2:$F$2</c15:sqref>
                        </c15:formulaRef>
                      </c:ext>
                    </c:extLst>
                    <c:numCache>
                      <c:formatCode>General</c:formatCode>
                      <c:ptCount val="5"/>
                      <c:pt idx="0">
                        <c:v>922</c:v>
                      </c:pt>
                      <c:pt idx="1">
                        <c:v>49</c:v>
                      </c:pt>
                      <c:pt idx="2">
                        <c:v>55</c:v>
                      </c:pt>
                      <c:pt idx="3">
                        <c:v>374</c:v>
                      </c:pt>
                      <c:pt idx="4">
                        <c:v>0</c:v>
                      </c:pt>
                    </c:numCache>
                  </c:numRef>
                </c:val>
                <c:extLst>
                  <c:ext xmlns:c16="http://schemas.microsoft.com/office/drawing/2014/chart" uri="{C3380CC4-5D6E-409C-BE32-E72D297353CC}">
                    <c16:uniqueId val="{00000016-5D6A-4456-8A55-F6AA32DEF3E4}"/>
                  </c:ext>
                </c:extLst>
              </c15:ser>
            </c15:filteredPieSeries>
          </c:ext>
        </c:extLst>
      </c:pieChart>
      <c:spPr>
        <a:noFill/>
        <a:ln w="25396">
          <a:noFill/>
        </a:ln>
      </c:spPr>
    </c:plotArea>
    <c:plotVisOnly val="1"/>
    <c:dispBlanksAs val="zero"/>
    <c:showDLblsOverMax val="1"/>
  </c:chart>
  <c:spPr>
    <a:noFill/>
    <a:ln>
      <a:noFill/>
    </a:ln>
  </c:spPr>
  <c:txPr>
    <a:bodyPr/>
    <a:lstStyle/>
    <a:p>
      <a:pPr>
        <a:defRPr sz="1400" b="1" i="0" u="none" strike="noStrike" baseline="0">
          <a:solidFill>
            <a:srgbClr val="000000"/>
          </a:solidFill>
          <a:latin typeface="Arial" panose="020B0604020202020204" pitchFamily="34" charset="0"/>
          <a:ea typeface="Garamond"/>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0000000000001"/>
          <c:y val="0.11187118321712591"/>
          <c:w val="0.86941016463851117"/>
          <c:h val="0.63713255580542627"/>
        </c:manualLayout>
      </c:layout>
      <c:lineChart>
        <c:grouping val="standard"/>
        <c:varyColors val="0"/>
        <c:ser>
          <c:idx val="2"/>
          <c:order val="0"/>
          <c:tx>
            <c:strRef>
              <c:f>Sheet1!$B$1</c:f>
              <c:strCache>
                <c:ptCount val="1"/>
                <c:pt idx="0">
                  <c:v>Heterosexual</c:v>
                </c:pt>
              </c:strCache>
            </c:strRef>
          </c:tx>
          <c:spPr>
            <a:ln w="38100">
              <a:solidFill>
                <a:srgbClr val="522358"/>
              </a:solidFill>
              <a:prstDash val="solid"/>
            </a:ln>
          </c:spPr>
          <c:marker>
            <c:symbol val="none"/>
          </c:marker>
          <c:dPt>
            <c:idx val="2"/>
            <c:bubble3D val="0"/>
            <c:extLst>
              <c:ext xmlns:c16="http://schemas.microsoft.com/office/drawing/2014/chart" uri="{C3380CC4-5D6E-409C-BE32-E72D297353CC}">
                <c16:uniqueId val="{00000004-F164-423C-991B-FEB2A6B6A73E}"/>
              </c:ext>
            </c:extLst>
          </c:dPt>
          <c:dPt>
            <c:idx val="4"/>
            <c:bubble3D val="0"/>
            <c:extLst>
              <c:ext xmlns:c16="http://schemas.microsoft.com/office/drawing/2014/chart" uri="{C3380CC4-5D6E-409C-BE32-E72D297353CC}">
                <c16:uniqueId val="{00000004-6245-4A4C-8A58-D5635835CE9D}"/>
              </c:ext>
            </c:extLst>
          </c:dPt>
          <c:dLbls>
            <c:dLbl>
              <c:idx val="0"/>
              <c:delete val="1"/>
              <c:extLst>
                <c:ext xmlns:c15="http://schemas.microsoft.com/office/drawing/2012/chart" uri="{CE6537A1-D6FC-4f65-9D91-7224C49458BB}"/>
                <c:ext xmlns:c16="http://schemas.microsoft.com/office/drawing/2014/chart" uri="{C3380CC4-5D6E-409C-BE32-E72D297353CC}">
                  <c16:uniqueId val="{00000002-F164-423C-991B-FEB2A6B6A73E}"/>
                </c:ext>
              </c:extLst>
            </c:dLbl>
            <c:dLbl>
              <c:idx val="1"/>
              <c:delete val="1"/>
              <c:extLst>
                <c:ext xmlns:c15="http://schemas.microsoft.com/office/drawing/2012/chart" uri="{CE6537A1-D6FC-4f65-9D91-7224C49458BB}"/>
                <c:ext xmlns:c16="http://schemas.microsoft.com/office/drawing/2014/chart" uri="{C3380CC4-5D6E-409C-BE32-E72D297353CC}">
                  <c16:uniqueId val="{00000003-F164-423C-991B-FEB2A6B6A73E}"/>
                </c:ext>
              </c:extLst>
            </c:dLbl>
            <c:dLbl>
              <c:idx val="2"/>
              <c:delete val="1"/>
              <c:extLst>
                <c:ext xmlns:c15="http://schemas.microsoft.com/office/drawing/2012/chart" uri="{CE6537A1-D6FC-4f65-9D91-7224C49458BB}"/>
                <c:ext xmlns:c16="http://schemas.microsoft.com/office/drawing/2014/chart" uri="{C3380CC4-5D6E-409C-BE32-E72D297353CC}">
                  <c16:uniqueId val="{00000004-F164-423C-991B-FEB2A6B6A73E}"/>
                </c:ext>
              </c:extLst>
            </c:dLbl>
            <c:dLbl>
              <c:idx val="3"/>
              <c:delete val="1"/>
              <c:extLst>
                <c:ext xmlns:c15="http://schemas.microsoft.com/office/drawing/2012/chart" uri="{CE6537A1-D6FC-4f65-9D91-7224C49458BB}"/>
                <c:ext xmlns:c16="http://schemas.microsoft.com/office/drawing/2014/chart" uri="{C3380CC4-5D6E-409C-BE32-E72D297353CC}">
                  <c16:uniqueId val="{00000005-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2017</c:v>
                </c:pt>
                <c:pt idx="1">
                  <c:v>2018</c:v>
                </c:pt>
                <c:pt idx="2">
                  <c:v>2019</c:v>
                </c:pt>
                <c:pt idx="3">
                  <c:v>2020^</c:v>
                </c:pt>
                <c:pt idx="4">
                  <c:v>2021</c:v>
                </c:pt>
              </c:strCache>
            </c:strRef>
          </c:cat>
          <c:val>
            <c:numRef>
              <c:f>Sheet1!$B$2:$B$6</c:f>
              <c:numCache>
                <c:formatCode>0.0%</c:formatCode>
                <c:ptCount val="5"/>
                <c:pt idx="0">
                  <c:v>0.29599999999999999</c:v>
                </c:pt>
                <c:pt idx="1">
                  <c:v>0.29099999999999998</c:v>
                </c:pt>
                <c:pt idx="2">
                  <c:v>0.26300000000000001</c:v>
                </c:pt>
                <c:pt idx="3" formatCode="0%">
                  <c:v>0.248</c:v>
                </c:pt>
                <c:pt idx="4" formatCode="0%">
                  <c:v>0.26</c:v>
                </c:pt>
              </c:numCache>
            </c:numRef>
          </c:val>
          <c:smooth val="0"/>
          <c:extLst>
            <c:ext xmlns:c16="http://schemas.microsoft.com/office/drawing/2014/chart" uri="{C3380CC4-5D6E-409C-BE32-E72D297353CC}">
              <c16:uniqueId val="{00000006-F164-423C-991B-FEB2A6B6A73E}"/>
            </c:ext>
          </c:extLst>
        </c:ser>
        <c:ser>
          <c:idx val="0"/>
          <c:order val="1"/>
          <c:tx>
            <c:strRef>
              <c:f>Sheet1!$C$1</c:f>
              <c:strCache>
                <c:ptCount val="1"/>
                <c:pt idx="0">
                  <c:v>IDU</c:v>
                </c:pt>
              </c:strCache>
            </c:strRef>
          </c:tx>
          <c:spPr>
            <a:ln w="38100">
              <a:solidFill>
                <a:schemeClr val="bg1">
                  <a:lumMod val="50000"/>
                </a:schemeClr>
              </a:solidFill>
              <a:prstDash val="solid"/>
            </a:ln>
          </c:spPr>
          <c:marker>
            <c:symbol val="none"/>
          </c:marker>
          <c:dPt>
            <c:idx val="4"/>
            <c:bubble3D val="0"/>
            <c:extLst>
              <c:ext xmlns:c16="http://schemas.microsoft.com/office/drawing/2014/chart" uri="{C3380CC4-5D6E-409C-BE32-E72D297353CC}">
                <c16:uniqueId val="{0000000B-F164-423C-991B-FEB2A6B6A73E}"/>
              </c:ext>
            </c:extLst>
          </c:dPt>
          <c:dLbls>
            <c:dLbl>
              <c:idx val="0"/>
              <c:delete val="1"/>
              <c:extLst>
                <c:ext xmlns:c15="http://schemas.microsoft.com/office/drawing/2012/chart" uri="{CE6537A1-D6FC-4f65-9D91-7224C49458BB}"/>
                <c:ext xmlns:c16="http://schemas.microsoft.com/office/drawing/2014/chart" uri="{C3380CC4-5D6E-409C-BE32-E72D297353CC}">
                  <c16:uniqueId val="{00000007-F164-423C-991B-FEB2A6B6A73E}"/>
                </c:ext>
              </c:extLst>
            </c:dLbl>
            <c:dLbl>
              <c:idx val="1"/>
              <c:delete val="1"/>
              <c:extLst>
                <c:ext xmlns:c15="http://schemas.microsoft.com/office/drawing/2012/chart" uri="{CE6537A1-D6FC-4f65-9D91-7224C49458BB}"/>
                <c:ext xmlns:c16="http://schemas.microsoft.com/office/drawing/2014/chart" uri="{C3380CC4-5D6E-409C-BE32-E72D297353CC}">
                  <c16:uniqueId val="{00000008-F164-423C-991B-FEB2A6B6A73E}"/>
                </c:ext>
              </c:extLst>
            </c:dLbl>
            <c:dLbl>
              <c:idx val="2"/>
              <c:delete val="1"/>
              <c:extLst>
                <c:ext xmlns:c15="http://schemas.microsoft.com/office/drawing/2012/chart" uri="{CE6537A1-D6FC-4f65-9D91-7224C49458BB}"/>
                <c:ext xmlns:c16="http://schemas.microsoft.com/office/drawing/2014/chart" uri="{C3380CC4-5D6E-409C-BE32-E72D297353CC}">
                  <c16:uniqueId val="{00000009-F164-423C-991B-FEB2A6B6A73E}"/>
                </c:ext>
              </c:extLst>
            </c:dLbl>
            <c:dLbl>
              <c:idx val="3"/>
              <c:delete val="1"/>
              <c:extLst>
                <c:ext xmlns:c15="http://schemas.microsoft.com/office/drawing/2012/chart" uri="{CE6537A1-D6FC-4f65-9D91-7224C49458BB}"/>
                <c:ext xmlns:c16="http://schemas.microsoft.com/office/drawing/2014/chart" uri="{C3380CC4-5D6E-409C-BE32-E72D297353CC}">
                  <c16:uniqueId val="{0000000A-F164-423C-991B-FEB2A6B6A73E}"/>
                </c:ext>
              </c:extLst>
            </c:dLbl>
            <c:dLbl>
              <c:idx val="4"/>
              <c:layout>
                <c:manualLayout>
                  <c:x val="2.2045454545454656E-2"/>
                  <c:y val="8.528656718366181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2017</c:v>
                </c:pt>
                <c:pt idx="1">
                  <c:v>2018</c:v>
                </c:pt>
                <c:pt idx="2">
                  <c:v>2019</c:v>
                </c:pt>
                <c:pt idx="3">
                  <c:v>2020^</c:v>
                </c:pt>
                <c:pt idx="4">
                  <c:v>2021</c:v>
                </c:pt>
              </c:strCache>
            </c:strRef>
          </c:cat>
          <c:val>
            <c:numRef>
              <c:f>Sheet1!$C$2:$C$6</c:f>
              <c:numCache>
                <c:formatCode>0.0%</c:formatCode>
                <c:ptCount val="5"/>
                <c:pt idx="0">
                  <c:v>3.3000000000000002E-2</c:v>
                </c:pt>
                <c:pt idx="1">
                  <c:v>3.5999999999999997E-2</c:v>
                </c:pt>
                <c:pt idx="2">
                  <c:v>4.3999999999999997E-2</c:v>
                </c:pt>
                <c:pt idx="3" formatCode="0%">
                  <c:v>3.6999999999999998E-2</c:v>
                </c:pt>
                <c:pt idx="4" formatCode="0%">
                  <c:v>0.04</c:v>
                </c:pt>
              </c:numCache>
            </c:numRef>
          </c:val>
          <c:smooth val="0"/>
          <c:extLst>
            <c:ext xmlns:c16="http://schemas.microsoft.com/office/drawing/2014/chart" uri="{C3380CC4-5D6E-409C-BE32-E72D297353CC}">
              <c16:uniqueId val="{0000000C-F164-423C-991B-FEB2A6B6A73E}"/>
            </c:ext>
          </c:extLst>
        </c:ser>
        <c:ser>
          <c:idx val="1"/>
          <c:order val="2"/>
          <c:tx>
            <c:strRef>
              <c:f>Sheet1!$D$1</c:f>
              <c:strCache>
                <c:ptCount val="1"/>
                <c:pt idx="0">
                  <c:v>MSM</c:v>
                </c:pt>
              </c:strCache>
            </c:strRef>
          </c:tx>
          <c:spPr>
            <a:ln w="38100">
              <a:solidFill>
                <a:srgbClr val="00B0F0"/>
              </a:solidFill>
              <a:prstDash val="solid"/>
            </a:ln>
          </c:spPr>
          <c:marker>
            <c:symbol val="none"/>
          </c:marker>
          <c:dPt>
            <c:idx val="4"/>
            <c:bubble3D val="0"/>
            <c:extLst>
              <c:ext xmlns:c16="http://schemas.microsoft.com/office/drawing/2014/chart" uri="{C3380CC4-5D6E-409C-BE32-E72D297353CC}">
                <c16:uniqueId val="{00000003-6245-4A4C-8A58-D5635835CE9D}"/>
              </c:ext>
            </c:extLst>
          </c:dPt>
          <c:dLbls>
            <c:dLbl>
              <c:idx val="0"/>
              <c:delete val="1"/>
              <c:extLst>
                <c:ext xmlns:c15="http://schemas.microsoft.com/office/drawing/2012/chart" uri="{CE6537A1-D6FC-4f65-9D91-7224C49458BB}"/>
                <c:ext xmlns:c16="http://schemas.microsoft.com/office/drawing/2014/chart" uri="{C3380CC4-5D6E-409C-BE32-E72D297353CC}">
                  <c16:uniqueId val="{0000000D-F164-423C-991B-FEB2A6B6A73E}"/>
                </c:ext>
              </c:extLst>
            </c:dLbl>
            <c:dLbl>
              <c:idx val="1"/>
              <c:delete val="1"/>
              <c:extLst>
                <c:ext xmlns:c15="http://schemas.microsoft.com/office/drawing/2012/chart" uri="{CE6537A1-D6FC-4f65-9D91-7224C49458BB}"/>
                <c:ext xmlns:c16="http://schemas.microsoft.com/office/drawing/2014/chart" uri="{C3380CC4-5D6E-409C-BE32-E72D297353CC}">
                  <c16:uniqueId val="{0000000E-F164-423C-991B-FEB2A6B6A73E}"/>
                </c:ext>
              </c:extLst>
            </c:dLbl>
            <c:dLbl>
              <c:idx val="2"/>
              <c:delete val="1"/>
              <c:extLst>
                <c:ext xmlns:c15="http://schemas.microsoft.com/office/drawing/2012/chart" uri="{CE6537A1-D6FC-4f65-9D91-7224C49458BB}"/>
                <c:ext xmlns:c16="http://schemas.microsoft.com/office/drawing/2014/chart" uri="{C3380CC4-5D6E-409C-BE32-E72D297353CC}">
                  <c16:uniqueId val="{0000000F-F164-423C-991B-FEB2A6B6A73E}"/>
                </c:ext>
              </c:extLst>
            </c:dLbl>
            <c:dLbl>
              <c:idx val="3"/>
              <c:delete val="1"/>
              <c:extLst>
                <c:ext xmlns:c15="http://schemas.microsoft.com/office/drawing/2012/chart" uri="{CE6537A1-D6FC-4f65-9D91-7224C49458BB}"/>
                <c:ext xmlns:c16="http://schemas.microsoft.com/office/drawing/2014/chart" uri="{C3380CC4-5D6E-409C-BE32-E72D297353CC}">
                  <c16:uniqueId val="{00000010-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2017</c:v>
                </c:pt>
                <c:pt idx="1">
                  <c:v>2018</c:v>
                </c:pt>
                <c:pt idx="2">
                  <c:v>2019</c:v>
                </c:pt>
                <c:pt idx="3">
                  <c:v>2020^</c:v>
                </c:pt>
                <c:pt idx="4">
                  <c:v>2021</c:v>
                </c:pt>
              </c:strCache>
            </c:strRef>
          </c:cat>
          <c:val>
            <c:numRef>
              <c:f>Sheet1!$D$2:$D$6</c:f>
              <c:numCache>
                <c:formatCode>0.0%</c:formatCode>
                <c:ptCount val="5"/>
                <c:pt idx="0">
                  <c:v>0.64500000000000002</c:v>
                </c:pt>
                <c:pt idx="1">
                  <c:v>0.63800000000000001</c:v>
                </c:pt>
                <c:pt idx="2">
                  <c:v>0.66300000000000003</c:v>
                </c:pt>
                <c:pt idx="3" formatCode="0%">
                  <c:v>0.66900000000000004</c:v>
                </c:pt>
                <c:pt idx="4" formatCode="0%">
                  <c:v>0.66</c:v>
                </c:pt>
              </c:numCache>
            </c:numRef>
          </c:val>
          <c:smooth val="0"/>
          <c:extLst>
            <c:ext xmlns:c16="http://schemas.microsoft.com/office/drawing/2014/chart" uri="{C3380CC4-5D6E-409C-BE32-E72D297353CC}">
              <c16:uniqueId val="{00000012-F164-423C-991B-FEB2A6B6A73E}"/>
            </c:ext>
          </c:extLst>
        </c:ser>
        <c:ser>
          <c:idx val="3"/>
          <c:order val="3"/>
          <c:tx>
            <c:strRef>
              <c:f>Sheet1!$E$1</c:f>
              <c:strCache>
                <c:ptCount val="1"/>
                <c:pt idx="0">
                  <c:v>MSM/IDU</c:v>
                </c:pt>
              </c:strCache>
            </c:strRef>
          </c:tx>
          <c:spPr>
            <a:ln w="38100">
              <a:solidFill>
                <a:schemeClr val="accent1"/>
              </a:solidFill>
              <a:prstDash val="solid"/>
            </a:ln>
          </c:spPr>
          <c:marker>
            <c:symbol val="none"/>
          </c:marker>
          <c:dPt>
            <c:idx val="4"/>
            <c:bubble3D val="0"/>
            <c:extLst>
              <c:ext xmlns:c16="http://schemas.microsoft.com/office/drawing/2014/chart" uri="{C3380CC4-5D6E-409C-BE32-E72D297353CC}">
                <c16:uniqueId val="{00000017-F164-423C-991B-FEB2A6B6A73E}"/>
              </c:ext>
            </c:extLst>
          </c:dPt>
          <c:dLbls>
            <c:dLbl>
              <c:idx val="0"/>
              <c:delete val="1"/>
              <c:extLst>
                <c:ext xmlns:c15="http://schemas.microsoft.com/office/drawing/2012/chart" uri="{CE6537A1-D6FC-4f65-9D91-7224C49458BB}"/>
                <c:ext xmlns:c16="http://schemas.microsoft.com/office/drawing/2014/chart" uri="{C3380CC4-5D6E-409C-BE32-E72D297353CC}">
                  <c16:uniqueId val="{00000013-F164-423C-991B-FEB2A6B6A73E}"/>
                </c:ext>
              </c:extLst>
            </c:dLbl>
            <c:dLbl>
              <c:idx val="1"/>
              <c:delete val="1"/>
              <c:extLst>
                <c:ext xmlns:c15="http://schemas.microsoft.com/office/drawing/2012/chart" uri="{CE6537A1-D6FC-4f65-9D91-7224C49458BB}"/>
                <c:ext xmlns:c16="http://schemas.microsoft.com/office/drawing/2014/chart" uri="{C3380CC4-5D6E-409C-BE32-E72D297353CC}">
                  <c16:uniqueId val="{00000014-F164-423C-991B-FEB2A6B6A73E}"/>
                </c:ext>
              </c:extLst>
            </c:dLbl>
            <c:dLbl>
              <c:idx val="2"/>
              <c:delete val="1"/>
              <c:extLst>
                <c:ext xmlns:c15="http://schemas.microsoft.com/office/drawing/2012/chart" uri="{CE6537A1-D6FC-4f65-9D91-7224C49458BB}"/>
                <c:ext xmlns:c16="http://schemas.microsoft.com/office/drawing/2014/chart" uri="{C3380CC4-5D6E-409C-BE32-E72D297353CC}">
                  <c16:uniqueId val="{00000015-F164-423C-991B-FEB2A6B6A73E}"/>
                </c:ext>
              </c:extLst>
            </c:dLbl>
            <c:dLbl>
              <c:idx val="3"/>
              <c:delete val="1"/>
              <c:extLst>
                <c:ext xmlns:c15="http://schemas.microsoft.com/office/drawing/2012/chart" uri="{CE6537A1-D6FC-4f65-9D91-7224C49458BB}">
                  <c15:layout>
                    <c:manualLayout>
                      <c:w val="3.318181818181818E-2"/>
                      <c:h val="4.0257812378622651E-2"/>
                    </c:manualLayout>
                  </c15:layout>
                </c:ext>
                <c:ext xmlns:c16="http://schemas.microsoft.com/office/drawing/2014/chart" uri="{C3380CC4-5D6E-409C-BE32-E72D297353CC}">
                  <c16:uniqueId val="{00000016-F164-423C-991B-FEB2A6B6A73E}"/>
                </c:ext>
              </c:extLst>
            </c:dLbl>
            <c:dLbl>
              <c:idx val="4"/>
              <c:layout>
                <c:manualLayout>
                  <c:x val="1.7499999999999887E-2"/>
                  <c:y val="-2.9730174820768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164-423C-991B-FEB2A6B6A73E}"/>
                </c:ext>
              </c:extLst>
            </c:dLbl>
            <c:spPr>
              <a:noFill/>
              <a:ln>
                <a:noFill/>
              </a:ln>
              <a:effectLst/>
            </c:spPr>
            <c:txPr>
              <a:bodyPr wrap="square" lIns="38100" tIns="19050" rIns="38100" bIns="19050" anchor="ctr">
                <a:spAutoFit/>
              </a:bodyPr>
              <a:lstStyle/>
              <a:p>
                <a:pPr>
                  <a:defRPr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2017</c:v>
                </c:pt>
                <c:pt idx="1">
                  <c:v>2018</c:v>
                </c:pt>
                <c:pt idx="2">
                  <c:v>2019</c:v>
                </c:pt>
                <c:pt idx="3">
                  <c:v>2020^</c:v>
                </c:pt>
                <c:pt idx="4">
                  <c:v>2021</c:v>
                </c:pt>
              </c:strCache>
            </c:strRef>
          </c:cat>
          <c:val>
            <c:numRef>
              <c:f>Sheet1!$E$2:$E$6</c:f>
              <c:numCache>
                <c:formatCode>0.0%</c:formatCode>
                <c:ptCount val="5"/>
                <c:pt idx="0">
                  <c:v>2.1999999999999999E-2</c:v>
                </c:pt>
                <c:pt idx="1">
                  <c:v>2.5000000000000001E-2</c:v>
                </c:pt>
                <c:pt idx="2">
                  <c:v>0.03</c:v>
                </c:pt>
                <c:pt idx="3" formatCode="0%">
                  <c:v>2.8000000000000001E-2</c:v>
                </c:pt>
                <c:pt idx="4" formatCode="0%">
                  <c:v>0.04</c:v>
                </c:pt>
              </c:numCache>
            </c:numRef>
          </c:val>
          <c:smooth val="0"/>
          <c:extLst>
            <c:ext xmlns:c16="http://schemas.microsoft.com/office/drawing/2014/chart" uri="{C3380CC4-5D6E-409C-BE32-E72D297353CC}">
              <c16:uniqueId val="{00000018-F164-423C-991B-FEB2A6B6A73E}"/>
            </c:ext>
          </c:extLst>
        </c:ser>
        <c:ser>
          <c:idx val="4"/>
          <c:order val="4"/>
          <c:tx>
            <c:strRef>
              <c:f>Sheet1!$F$1</c:f>
              <c:strCache>
                <c:ptCount val="1"/>
                <c:pt idx="0">
                  <c:v>Other</c:v>
                </c:pt>
              </c:strCache>
            </c:strRef>
          </c:tx>
          <c:spPr>
            <a:ln w="38100">
              <a:solidFill>
                <a:schemeClr val="accent5">
                  <a:lumMod val="60000"/>
                  <a:lumOff val="40000"/>
                </a:schemeClr>
              </a:solidFill>
              <a:prstDash val="solid"/>
            </a:ln>
          </c:spPr>
          <c:marker>
            <c:symbol val="none"/>
          </c:marker>
          <c:dPt>
            <c:idx val="4"/>
            <c:bubble3D val="0"/>
            <c:extLst>
              <c:ext xmlns:c16="http://schemas.microsoft.com/office/drawing/2014/chart" uri="{C3380CC4-5D6E-409C-BE32-E72D297353CC}">
                <c16:uniqueId val="{00000005-6245-4A4C-8A58-D5635835CE9D}"/>
              </c:ext>
            </c:extLst>
          </c:dPt>
          <c:dLbls>
            <c:delete val="1"/>
          </c:dLbls>
          <c:cat>
            <c:strRef>
              <c:f>Sheet1!$A$2:$A$6</c:f>
              <c:strCache>
                <c:ptCount val="5"/>
                <c:pt idx="0">
                  <c:v>2017</c:v>
                </c:pt>
                <c:pt idx="1">
                  <c:v>2018</c:v>
                </c:pt>
                <c:pt idx="2">
                  <c:v>2019</c:v>
                </c:pt>
                <c:pt idx="3">
                  <c:v>2020^</c:v>
                </c:pt>
                <c:pt idx="4">
                  <c:v>2021</c:v>
                </c:pt>
              </c:strCache>
            </c:strRef>
          </c:cat>
          <c:val>
            <c:numRef>
              <c:f>Sheet1!$F$2:$F$6</c:f>
              <c:numCache>
                <c:formatCode>0.0%</c:formatCode>
                <c:ptCount val="5"/>
                <c:pt idx="0">
                  <c:v>0</c:v>
                </c:pt>
                <c:pt idx="1">
                  <c:v>1E-3</c:v>
                </c:pt>
                <c:pt idx="2">
                  <c:v>0</c:v>
                </c:pt>
                <c:pt idx="3" formatCode="0.00%">
                  <c:v>0</c:v>
                </c:pt>
                <c:pt idx="4" formatCode="0.00%">
                  <c:v>0</c:v>
                </c:pt>
              </c:numCache>
            </c:numRef>
          </c:val>
          <c:smooth val="0"/>
          <c:extLst>
            <c:ext xmlns:c16="http://schemas.microsoft.com/office/drawing/2014/chart" uri="{C3380CC4-5D6E-409C-BE32-E72D297353CC}">
              <c16:uniqueId val="{0000001E-F164-423C-991B-FEB2A6B6A73E}"/>
            </c:ext>
          </c:extLst>
        </c:ser>
        <c:dLbls>
          <c:dLblPos val="t"/>
          <c:showLegendKey val="0"/>
          <c:showVal val="1"/>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a:pPr>
                <a:r>
                  <a:rPr lang="en-US"/>
                  <a:t>Year at Diagnosis</a:t>
                </a:r>
              </a:p>
            </c:rich>
          </c:tx>
          <c:overlay val="0"/>
        </c:title>
        <c:numFmt formatCode="General" sourceLinked="1"/>
        <c:majorTickMark val="none"/>
        <c:minorTickMark val="none"/>
        <c:tickLblPos val="nextTo"/>
        <c:crossAx val="63588992"/>
        <c:crosses val="autoZero"/>
        <c:auto val="1"/>
        <c:lblAlgn val="ctr"/>
        <c:lblOffset val="100"/>
        <c:noMultiLvlLbl val="0"/>
      </c:catAx>
      <c:valAx>
        <c:axId val="63588992"/>
        <c:scaling>
          <c:orientation val="minMax"/>
          <c:max val="1"/>
        </c:scaling>
        <c:delete val="0"/>
        <c:axPos val="l"/>
        <c:title>
          <c:tx>
            <c:rich>
              <a:bodyPr/>
              <a:lstStyle/>
              <a:p>
                <a:pPr>
                  <a:defRPr/>
                </a:pPr>
                <a:r>
                  <a:rPr lang="en-US" dirty="0"/>
                  <a:t>Percent of Newly Diagnosed HIV Cases</a:t>
                </a:r>
              </a:p>
            </c:rich>
          </c:tx>
          <c:layout>
            <c:manualLayout>
              <c:xMode val="edge"/>
              <c:yMode val="edge"/>
              <c:x val="1.8701861130994989E-2"/>
              <c:y val="0.21602347025233837"/>
            </c:manualLayout>
          </c:layout>
          <c:overlay val="0"/>
        </c:title>
        <c:numFmt formatCode="0%" sourceLinked="0"/>
        <c:majorTickMark val="none"/>
        <c:minorTickMark val="none"/>
        <c:tickLblPos val="nextTo"/>
        <c:crossAx val="63587072"/>
        <c:crosses val="autoZero"/>
        <c:crossBetween val="between"/>
      </c:valAx>
    </c:plotArea>
    <c:legend>
      <c:legendPos val="t"/>
      <c:layout>
        <c:manualLayout>
          <c:xMode val="edge"/>
          <c:yMode val="edge"/>
          <c:x val="0.17564197089000239"/>
          <c:y val="3.0366817844280532E-2"/>
          <c:w val="0.66273836793128127"/>
          <c:h val="4.8982199234316764E-2"/>
        </c:manualLayout>
      </c:layout>
      <c:overlay val="0"/>
    </c:legend>
    <c:plotVisOnly val="1"/>
    <c:dispBlanksAs val="gap"/>
    <c:showDLblsOverMax val="0"/>
  </c:chart>
  <c:txPr>
    <a:bodyPr/>
    <a:lstStyle/>
    <a:p>
      <a:pPr>
        <a:defRPr sz="11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16692393129714"/>
          <c:y val="5.9131611851125566E-2"/>
          <c:w val="0.64094269466316711"/>
          <c:h val="0.80840850886319671"/>
        </c:manualLayout>
      </c:layout>
      <c:barChart>
        <c:barDir val="bar"/>
        <c:grouping val="clustered"/>
        <c:varyColors val="0"/>
        <c:ser>
          <c:idx val="0"/>
          <c:order val="0"/>
          <c:tx>
            <c:strRef>
              <c:f>Sheet1!$C$1</c:f>
              <c:strCache>
                <c:ptCount val="1"/>
                <c:pt idx="0">
                  <c:v>Column1</c:v>
                </c:pt>
              </c:strCache>
            </c:strRef>
          </c:tx>
          <c:spPr>
            <a:solidFill>
              <a:srgbClr val="002060"/>
            </a:solidFill>
          </c:spPr>
          <c:invertIfNegative val="0"/>
          <c:dPt>
            <c:idx val="0"/>
            <c:invertIfNegative val="0"/>
            <c:bubble3D val="0"/>
            <c:spPr>
              <a:solidFill>
                <a:schemeClr val="accent3">
                  <a:lumMod val="20000"/>
                  <a:lumOff val="80000"/>
                </a:schemeClr>
              </a:solidFill>
            </c:spPr>
            <c:extLst>
              <c:ext xmlns:c16="http://schemas.microsoft.com/office/drawing/2014/chart" uri="{C3380CC4-5D6E-409C-BE32-E72D297353CC}">
                <c16:uniqueId val="{00000001-23F2-49D4-8054-5FD08E7661AE}"/>
              </c:ext>
            </c:extLst>
          </c:dPt>
          <c:dPt>
            <c:idx val="1"/>
            <c:invertIfNegative val="0"/>
            <c:bubble3D val="0"/>
            <c:spPr>
              <a:solidFill>
                <a:schemeClr val="accent3">
                  <a:lumMod val="20000"/>
                  <a:lumOff val="80000"/>
                </a:schemeClr>
              </a:solidFill>
            </c:spPr>
            <c:extLst>
              <c:ext xmlns:c16="http://schemas.microsoft.com/office/drawing/2014/chart" uri="{C3380CC4-5D6E-409C-BE32-E72D297353CC}">
                <c16:uniqueId val="{00000003-23F2-49D4-8054-5FD08E7661AE}"/>
              </c:ext>
            </c:extLst>
          </c:dPt>
          <c:dPt>
            <c:idx val="2"/>
            <c:invertIfNegative val="0"/>
            <c:bubble3D val="0"/>
            <c:spPr>
              <a:solidFill>
                <a:schemeClr val="accent3">
                  <a:lumMod val="20000"/>
                  <a:lumOff val="80000"/>
                </a:schemeClr>
              </a:solidFill>
            </c:spPr>
            <c:extLst>
              <c:ext xmlns:c16="http://schemas.microsoft.com/office/drawing/2014/chart" uri="{C3380CC4-5D6E-409C-BE32-E72D297353CC}">
                <c16:uniqueId val="{00000005-23F2-49D4-8054-5FD08E7661AE}"/>
              </c:ext>
            </c:extLst>
          </c:dPt>
          <c:dPt>
            <c:idx val="3"/>
            <c:invertIfNegative val="0"/>
            <c:bubble3D val="0"/>
            <c:spPr>
              <a:solidFill>
                <a:schemeClr val="accent3">
                  <a:lumMod val="20000"/>
                  <a:lumOff val="80000"/>
                </a:schemeClr>
              </a:solidFill>
            </c:spPr>
            <c:extLst>
              <c:ext xmlns:c16="http://schemas.microsoft.com/office/drawing/2014/chart" uri="{C3380CC4-5D6E-409C-BE32-E72D297353CC}">
                <c16:uniqueId val="{00000007-23F2-49D4-8054-5FD08E7661AE}"/>
              </c:ext>
            </c:extLst>
          </c:dPt>
          <c:dPt>
            <c:idx val="4"/>
            <c:invertIfNegative val="0"/>
            <c:bubble3D val="0"/>
            <c:spPr>
              <a:solidFill>
                <a:schemeClr val="accent3">
                  <a:lumMod val="20000"/>
                  <a:lumOff val="80000"/>
                </a:schemeClr>
              </a:solidFill>
            </c:spPr>
            <c:extLst>
              <c:ext xmlns:c16="http://schemas.microsoft.com/office/drawing/2014/chart" uri="{C3380CC4-5D6E-409C-BE32-E72D297353CC}">
                <c16:uniqueId val="{00000009-23F2-49D4-8054-5FD08E7661AE}"/>
              </c:ext>
            </c:extLst>
          </c:dPt>
          <c:dPt>
            <c:idx val="5"/>
            <c:invertIfNegative val="0"/>
            <c:bubble3D val="0"/>
            <c:spPr>
              <a:solidFill>
                <a:schemeClr val="accent3">
                  <a:lumMod val="60000"/>
                  <a:lumOff val="40000"/>
                </a:schemeClr>
              </a:solidFill>
            </c:spPr>
            <c:extLst>
              <c:ext xmlns:c16="http://schemas.microsoft.com/office/drawing/2014/chart" uri="{C3380CC4-5D6E-409C-BE32-E72D297353CC}">
                <c16:uniqueId val="{0000000B-23F2-49D4-8054-5FD08E7661AE}"/>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D-23F2-49D4-8054-5FD08E7661AE}"/>
              </c:ext>
            </c:extLst>
          </c:dPt>
          <c:dPt>
            <c:idx val="7"/>
            <c:invertIfNegative val="0"/>
            <c:bubble3D val="0"/>
            <c:extLst>
              <c:ext xmlns:c16="http://schemas.microsoft.com/office/drawing/2014/chart" uri="{C3380CC4-5D6E-409C-BE32-E72D297353CC}">
                <c16:uniqueId val="{0000000E-23F2-49D4-8054-5FD08E7661AE}"/>
              </c:ext>
            </c:extLst>
          </c:dPt>
          <c:dLbls>
            <c:dLbl>
              <c:idx val="2"/>
              <c:layout>
                <c:manualLayout>
                  <c:x val="1.3294342666414539E-3"/>
                  <c:y val="-1.21261742755625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F2-49D4-8054-5FD08E7661AE}"/>
                </c:ext>
              </c:extLst>
            </c:dLbl>
            <c:numFmt formatCode="#,##0" sourceLinked="0"/>
            <c:spPr>
              <a:noFill/>
              <a:ln>
                <a:noFill/>
              </a:ln>
              <a:effectLst/>
            </c:spPr>
            <c:txPr>
              <a:bodyPr wrap="square" lIns="38100" tIns="19050" rIns="38100" bIns="19050" anchor="ctr">
                <a:spAutoFit/>
              </a:bodyPr>
              <a:lstStyle/>
              <a:p>
                <a:pPr>
                  <a:defRPr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Sheet1!$A$2:$B$9</c:f>
              <c:multiLvlStrCache>
                <c:ptCount val="8"/>
                <c:lvl>
                  <c:pt idx="0">
                    <c:v>White/Caucasian*</c:v>
                  </c:pt>
                  <c:pt idx="1">
                    <c:v>Hispanic/LatinX</c:v>
                  </c:pt>
                  <c:pt idx="2">
                    <c:v>Black/African American* </c:v>
                  </c:pt>
                  <c:pt idx="3">
                    <c:v>Asian/Pacific Islander*</c:v>
                  </c:pt>
                  <c:pt idx="4">
                    <c:v>American Indian/Alaska Native*</c:v>
                  </c:pt>
                  <c:pt idx="5">
                    <c:v>Over 30 years old</c:v>
                  </c:pt>
                  <c:pt idx="6">
                    <c:v>13 to 30 years old</c:v>
                  </c:pt>
                  <c:pt idx="7">
                    <c:v>Gay and Bisexual Men and Other Men who have Sex with Men^^</c:v>
                  </c:pt>
                </c:lvl>
                <c:lvl>
                  <c:pt idx="0">
                    <c:v>Race/Ethnicity</c:v>
                  </c:pt>
                  <c:pt idx="5">
                    <c:v>Age</c:v>
                  </c:pt>
                  <c:pt idx="7">
                    <c:v>Total</c:v>
                  </c:pt>
                </c:lvl>
              </c:multiLvlStrCache>
            </c:multiLvlStrRef>
          </c:cat>
          <c:val>
            <c:numRef>
              <c:f>Sheet1!$C$2:$C$9</c:f>
              <c:numCache>
                <c:formatCode>0</c:formatCode>
                <c:ptCount val="8"/>
                <c:pt idx="0">
                  <c:v>215</c:v>
                </c:pt>
                <c:pt idx="1">
                  <c:v>1314</c:v>
                </c:pt>
                <c:pt idx="2">
                  <c:v>2169</c:v>
                </c:pt>
                <c:pt idx="3">
                  <c:v>386</c:v>
                </c:pt>
                <c:pt idx="4">
                  <c:v>718</c:v>
                </c:pt>
                <c:pt idx="5">
                  <c:v>355</c:v>
                </c:pt>
                <c:pt idx="6">
                  <c:v>1467</c:v>
                </c:pt>
                <c:pt idx="7">
                  <c:v>733</c:v>
                </c:pt>
              </c:numCache>
            </c:numRef>
          </c:val>
          <c:extLst>
            <c:ext xmlns:c16="http://schemas.microsoft.com/office/drawing/2014/chart" uri="{C3380CC4-5D6E-409C-BE32-E72D297353CC}">
              <c16:uniqueId val="{0000000F-23F2-49D4-8054-5FD08E7661AE}"/>
            </c:ext>
          </c:extLst>
        </c:ser>
        <c:dLbls>
          <c:dLblPos val="outEnd"/>
          <c:showLegendKey val="0"/>
          <c:showVal val="1"/>
          <c:showCatName val="0"/>
          <c:showSerName val="0"/>
          <c:showPercent val="0"/>
          <c:showBubbleSize val="0"/>
        </c:dLbls>
        <c:gapWidth val="150"/>
        <c:axId val="37630336"/>
        <c:axId val="37635968"/>
      </c:barChart>
      <c:catAx>
        <c:axId val="37630336"/>
        <c:scaling>
          <c:orientation val="minMax"/>
        </c:scaling>
        <c:delete val="0"/>
        <c:axPos val="l"/>
        <c:numFmt formatCode="General" sourceLinked="0"/>
        <c:majorTickMark val="out"/>
        <c:minorTickMark val="none"/>
        <c:tickLblPos val="nextTo"/>
        <c:txPr>
          <a:bodyPr rot="0"/>
          <a:lstStyle/>
          <a:p>
            <a:pPr>
              <a:defRPr/>
            </a:pPr>
            <a:endParaRPr lang="en-US"/>
          </a:p>
        </c:txPr>
        <c:crossAx val="37635968"/>
        <c:crosses val="autoZero"/>
        <c:auto val="1"/>
        <c:lblAlgn val="ctr"/>
        <c:lblOffset val="100"/>
        <c:noMultiLvlLbl val="0"/>
      </c:catAx>
      <c:valAx>
        <c:axId val="37635968"/>
        <c:scaling>
          <c:orientation val="minMax"/>
        </c:scaling>
        <c:delete val="1"/>
        <c:axPos val="b"/>
        <c:title>
          <c:tx>
            <c:rich>
              <a:bodyPr/>
              <a:lstStyle/>
              <a:p>
                <a:pPr>
                  <a:defRPr/>
                </a:pPr>
                <a:r>
                  <a:rPr lang="en-US" dirty="0"/>
                  <a:t>Rate per 100,000 estimated</a:t>
                </a:r>
                <a:r>
                  <a:rPr lang="en-US" baseline="0" dirty="0"/>
                  <a:t> gay and bisexual men </a:t>
                </a:r>
                <a:r>
                  <a:rPr lang="en-US" dirty="0"/>
                  <a:t>population</a:t>
                </a:r>
              </a:p>
            </c:rich>
          </c:tx>
          <c:layout>
            <c:manualLayout>
              <c:xMode val="edge"/>
              <c:yMode val="edge"/>
              <c:x val="0.48269494101256788"/>
              <c:y val="0.88139636884166184"/>
            </c:manualLayout>
          </c:layout>
          <c:overlay val="0"/>
        </c:title>
        <c:numFmt formatCode="#,##0" sourceLinked="0"/>
        <c:majorTickMark val="out"/>
        <c:minorTickMark val="none"/>
        <c:tickLblPos val="nextTo"/>
        <c:crossAx val="37630336"/>
        <c:crosses val="autoZero"/>
        <c:crossBetween val="between"/>
        <c:majorUnit val="500"/>
      </c:valAx>
    </c:plotArea>
    <c:plotVisOnly val="1"/>
    <c:dispBlanksAs val="gap"/>
    <c:showDLblsOverMax val="0"/>
  </c:chart>
  <c:txPr>
    <a:bodyPr/>
    <a:lstStyle/>
    <a:p>
      <a:pPr>
        <a:defRPr sz="9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860331778916"/>
          <c:y val="6.2306097579897295E-2"/>
          <c:w val="0.64094269466316711"/>
          <c:h val="0.80840850886319671"/>
        </c:manualLayout>
      </c:layout>
      <c:barChart>
        <c:barDir val="bar"/>
        <c:grouping val="clustered"/>
        <c:varyColors val="0"/>
        <c:ser>
          <c:idx val="0"/>
          <c:order val="0"/>
          <c:tx>
            <c:strRef>
              <c:f>Sheet1!$C$1</c:f>
              <c:strCache>
                <c:ptCount val="1"/>
                <c:pt idx="0">
                  <c:v>Column1</c:v>
                </c:pt>
              </c:strCache>
            </c:strRef>
          </c:tx>
          <c:spPr>
            <a:solidFill>
              <a:schemeClr val="accent4">
                <a:lumMod val="50000"/>
              </a:schemeClr>
            </a:solidFill>
          </c:spPr>
          <c:invertIfNegative val="0"/>
          <c:dPt>
            <c:idx val="0"/>
            <c:invertIfNegative val="0"/>
            <c:bubble3D val="0"/>
            <c:spPr>
              <a:solidFill>
                <a:schemeClr val="accent4">
                  <a:lumMod val="60000"/>
                  <a:lumOff val="40000"/>
                </a:schemeClr>
              </a:solidFill>
            </c:spPr>
            <c:extLst>
              <c:ext xmlns:c16="http://schemas.microsoft.com/office/drawing/2014/chart" uri="{C3380CC4-5D6E-409C-BE32-E72D297353CC}">
                <c16:uniqueId val="{00000001-661E-451A-8248-746F56C0509E}"/>
              </c:ext>
            </c:extLst>
          </c:dPt>
          <c:dPt>
            <c:idx val="1"/>
            <c:invertIfNegative val="0"/>
            <c:bubble3D val="0"/>
            <c:spPr>
              <a:solidFill>
                <a:schemeClr val="accent4">
                  <a:lumMod val="60000"/>
                  <a:lumOff val="40000"/>
                </a:schemeClr>
              </a:solidFill>
            </c:spPr>
            <c:extLst>
              <c:ext xmlns:c16="http://schemas.microsoft.com/office/drawing/2014/chart" uri="{C3380CC4-5D6E-409C-BE32-E72D297353CC}">
                <c16:uniqueId val="{00000003-661E-451A-8248-746F56C0509E}"/>
              </c:ext>
            </c:extLst>
          </c:dPt>
          <c:dPt>
            <c:idx val="2"/>
            <c:invertIfNegative val="0"/>
            <c:bubble3D val="0"/>
            <c:spPr>
              <a:solidFill>
                <a:schemeClr val="accent4">
                  <a:lumMod val="40000"/>
                  <a:lumOff val="60000"/>
                </a:schemeClr>
              </a:solidFill>
            </c:spPr>
            <c:extLst>
              <c:ext xmlns:c16="http://schemas.microsoft.com/office/drawing/2014/chart" uri="{C3380CC4-5D6E-409C-BE32-E72D297353CC}">
                <c16:uniqueId val="{00000005-661E-451A-8248-746F56C0509E}"/>
              </c:ext>
            </c:extLst>
          </c:dPt>
          <c:dPt>
            <c:idx val="3"/>
            <c:invertIfNegative val="0"/>
            <c:bubble3D val="0"/>
            <c:spPr>
              <a:solidFill>
                <a:schemeClr val="accent4">
                  <a:lumMod val="60000"/>
                  <a:lumOff val="40000"/>
                </a:schemeClr>
              </a:solidFill>
            </c:spPr>
            <c:extLst>
              <c:ext xmlns:c16="http://schemas.microsoft.com/office/drawing/2014/chart" uri="{C3380CC4-5D6E-409C-BE32-E72D297353CC}">
                <c16:uniqueId val="{00000007-661E-451A-8248-746F56C0509E}"/>
              </c:ext>
            </c:extLst>
          </c:dPt>
          <c:dPt>
            <c:idx val="4"/>
            <c:invertIfNegative val="0"/>
            <c:bubble3D val="0"/>
            <c:spPr>
              <a:solidFill>
                <a:schemeClr val="accent4">
                  <a:lumMod val="40000"/>
                  <a:lumOff val="60000"/>
                </a:schemeClr>
              </a:solidFill>
            </c:spPr>
            <c:extLst>
              <c:ext xmlns:c16="http://schemas.microsoft.com/office/drawing/2014/chart" uri="{C3380CC4-5D6E-409C-BE32-E72D297353CC}">
                <c16:uniqueId val="{00000009-661E-451A-8248-746F56C0509E}"/>
              </c:ext>
            </c:extLst>
          </c:dPt>
          <c:dPt>
            <c:idx val="5"/>
            <c:invertIfNegative val="0"/>
            <c:bubble3D val="0"/>
            <c:spPr>
              <a:solidFill>
                <a:schemeClr val="accent4">
                  <a:lumMod val="75000"/>
                </a:schemeClr>
              </a:solidFill>
            </c:spPr>
            <c:extLst>
              <c:ext xmlns:c16="http://schemas.microsoft.com/office/drawing/2014/chart" uri="{C3380CC4-5D6E-409C-BE32-E72D297353CC}">
                <c16:uniqueId val="{0000000B-661E-451A-8248-746F56C0509E}"/>
              </c:ext>
            </c:extLst>
          </c:dPt>
          <c:dPt>
            <c:idx val="6"/>
            <c:invertIfNegative val="0"/>
            <c:bubble3D val="0"/>
            <c:spPr>
              <a:solidFill>
                <a:schemeClr val="accent4">
                  <a:lumMod val="75000"/>
                </a:schemeClr>
              </a:solidFill>
            </c:spPr>
            <c:extLst>
              <c:ext xmlns:c16="http://schemas.microsoft.com/office/drawing/2014/chart" uri="{C3380CC4-5D6E-409C-BE32-E72D297353CC}">
                <c16:uniqueId val="{0000000D-661E-451A-8248-746F56C0509E}"/>
              </c:ext>
            </c:extLst>
          </c:dPt>
          <c:dPt>
            <c:idx val="7"/>
            <c:invertIfNegative val="0"/>
            <c:bubble3D val="0"/>
            <c:extLst>
              <c:ext xmlns:c16="http://schemas.microsoft.com/office/drawing/2014/chart" uri="{C3380CC4-5D6E-409C-BE32-E72D297353CC}">
                <c16:uniqueId val="{0000000F-661E-451A-8248-746F56C0509E}"/>
              </c:ext>
            </c:extLst>
          </c:dPt>
          <c:dLbls>
            <c:numFmt formatCode="#,##0.0" sourceLinked="0"/>
            <c:spPr>
              <a:noFill/>
              <a:ln>
                <a:noFill/>
              </a:ln>
              <a:effectLst/>
            </c:spPr>
            <c:txPr>
              <a:bodyPr/>
              <a:lstStyle/>
              <a:p>
                <a:pPr>
                  <a:defRPr b="1"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Sheet1!$A$2:$B$9</c:f>
              <c:multiLvlStrCache>
                <c:ptCount val="8"/>
                <c:lvl>
                  <c:pt idx="0">
                    <c:v>White/Caucasian*</c:v>
                  </c:pt>
                  <c:pt idx="1">
                    <c:v>Hispanic/Latino</c:v>
                  </c:pt>
                  <c:pt idx="2">
                    <c:v>Black/African American* </c:v>
                  </c:pt>
                  <c:pt idx="3">
                    <c:v>Asian/Pacific Islander*</c:v>
                  </c:pt>
                  <c:pt idx="4">
                    <c:v>American Indian/Alaska Native*</c:v>
                  </c:pt>
                  <c:pt idx="5">
                    <c:v>Over 30 years old</c:v>
                  </c:pt>
                  <c:pt idx="6">
                    <c:v>13 to 30 years old</c:v>
                  </c:pt>
                  <c:pt idx="7">
                    <c:v>Heterosexual Men</c:v>
                  </c:pt>
                </c:lvl>
                <c:lvl>
                  <c:pt idx="0">
                    <c:v>Race/Ethnicity</c:v>
                  </c:pt>
                  <c:pt idx="5">
                    <c:v>Age</c:v>
                  </c:pt>
                  <c:pt idx="7">
                    <c:v>Total</c:v>
                  </c:pt>
                </c:lvl>
              </c:multiLvlStrCache>
            </c:multiLvlStrRef>
          </c:cat>
          <c:val>
            <c:numRef>
              <c:f>Sheet1!$C$2:$C$9</c:f>
              <c:numCache>
                <c:formatCode>0.0</c:formatCode>
                <c:ptCount val="8"/>
                <c:pt idx="0">
                  <c:v>1</c:v>
                </c:pt>
                <c:pt idx="1">
                  <c:v>6</c:v>
                </c:pt>
                <c:pt idx="2">
                  <c:v>10</c:v>
                </c:pt>
                <c:pt idx="3">
                  <c:v>1</c:v>
                </c:pt>
                <c:pt idx="4">
                  <c:v>7</c:v>
                </c:pt>
                <c:pt idx="5">
                  <c:v>3</c:v>
                </c:pt>
                <c:pt idx="6">
                  <c:v>3</c:v>
                </c:pt>
                <c:pt idx="7">
                  <c:v>3</c:v>
                </c:pt>
              </c:numCache>
            </c:numRef>
          </c:val>
          <c:extLst>
            <c:ext xmlns:c16="http://schemas.microsoft.com/office/drawing/2014/chart" uri="{C3380CC4-5D6E-409C-BE32-E72D297353CC}">
              <c16:uniqueId val="{00000010-661E-451A-8248-746F56C0509E}"/>
            </c:ext>
          </c:extLst>
        </c:ser>
        <c:dLbls>
          <c:dLblPos val="outEnd"/>
          <c:showLegendKey val="0"/>
          <c:showVal val="1"/>
          <c:showCatName val="0"/>
          <c:showSerName val="0"/>
          <c:showPercent val="0"/>
          <c:showBubbleSize val="0"/>
        </c:dLbls>
        <c:gapWidth val="150"/>
        <c:axId val="37630336"/>
        <c:axId val="37635968"/>
      </c:barChart>
      <c:catAx>
        <c:axId val="37630336"/>
        <c:scaling>
          <c:orientation val="minMax"/>
        </c:scaling>
        <c:delete val="0"/>
        <c:axPos val="l"/>
        <c:numFmt formatCode="General" sourceLinked="0"/>
        <c:majorTickMark val="out"/>
        <c:minorTickMark val="none"/>
        <c:tickLblPos val="nextTo"/>
        <c:txPr>
          <a:bodyPr rot="0"/>
          <a:lstStyle/>
          <a:p>
            <a:pPr>
              <a:defRPr/>
            </a:pPr>
            <a:endParaRPr lang="en-US"/>
          </a:p>
        </c:txPr>
        <c:crossAx val="37635968"/>
        <c:crosses val="autoZero"/>
        <c:auto val="1"/>
        <c:lblAlgn val="ctr"/>
        <c:lblOffset val="100"/>
        <c:noMultiLvlLbl val="0"/>
      </c:catAx>
      <c:valAx>
        <c:axId val="37635968"/>
        <c:scaling>
          <c:orientation val="minMax"/>
        </c:scaling>
        <c:delete val="0"/>
        <c:axPos val="b"/>
        <c:title>
          <c:tx>
            <c:rich>
              <a:bodyPr/>
              <a:lstStyle/>
              <a:p>
                <a:pPr>
                  <a:defRPr/>
                </a:pPr>
                <a:r>
                  <a:rPr lang="en-US" dirty="0"/>
                  <a:t>Rate per 100,000 estimated</a:t>
                </a:r>
                <a:r>
                  <a:rPr lang="en-US" baseline="0" dirty="0"/>
                  <a:t> heterosexual men </a:t>
                </a:r>
                <a:r>
                  <a:rPr lang="en-US" dirty="0"/>
                  <a:t>in NC</a:t>
                </a:r>
              </a:p>
            </c:rich>
          </c:tx>
          <c:overlay val="0"/>
        </c:title>
        <c:numFmt formatCode="#,##0" sourceLinked="0"/>
        <c:majorTickMark val="out"/>
        <c:minorTickMark val="none"/>
        <c:tickLblPos val="nextTo"/>
        <c:crossAx val="37630336"/>
        <c:crosses val="autoZero"/>
        <c:crossBetween val="between"/>
        <c:majorUnit val="1"/>
        <c:minorUnit val="0.5"/>
      </c:valAx>
    </c:plotArea>
    <c:plotVisOnly val="1"/>
    <c:dispBlanksAs val="gap"/>
    <c:showDLblsOverMax val="0"/>
  </c:chart>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0726002999624"/>
          <c:y val="0.10067364350537664"/>
          <c:w val="0.88392845425571809"/>
          <c:h val="0.72475772014101281"/>
        </c:manualLayout>
      </c:layout>
      <c:barChart>
        <c:barDir val="col"/>
        <c:grouping val="clustered"/>
        <c:varyColors val="0"/>
        <c:ser>
          <c:idx val="0"/>
          <c:order val="0"/>
          <c:tx>
            <c:strRef>
              <c:f>Sheet1!$A$2</c:f>
              <c:strCache>
                <c:ptCount val="1"/>
                <c:pt idx="0">
                  <c:v>Men</c:v>
                </c:pt>
              </c:strCache>
            </c:strRef>
          </c:tx>
          <c:spPr>
            <a:solidFill>
              <a:srgbClr val="558ED5">
                <a:alpha val="75000"/>
              </a:srgbClr>
            </a:solidFill>
            <a:ln w="12700">
              <a:noFill/>
              <a:prstDash val="sysDash"/>
            </a:ln>
          </c:spPr>
          <c:invertIfNegative val="0"/>
          <c:dLbls>
            <c:delete val="1"/>
          </c:dLbls>
          <c:cat>
            <c:strRef>
              <c:f>Sheet1!$B$1:$N$1</c:f>
              <c:strCache>
                <c:ptCount val="13"/>
                <c:pt idx="0">
                  <c:v>Less than 13</c:v>
                </c:pt>
                <c:pt idx="1">
                  <c:v>13-14</c:v>
                </c:pt>
                <c:pt idx="2">
                  <c:v>15-19</c:v>
                </c:pt>
                <c:pt idx="3">
                  <c:v>20-24</c:v>
                </c:pt>
                <c:pt idx="4">
                  <c:v>25-29</c:v>
                </c:pt>
                <c:pt idx="5">
                  <c:v>30-34</c:v>
                </c:pt>
                <c:pt idx="6">
                  <c:v>35-39</c:v>
                </c:pt>
                <c:pt idx="7">
                  <c:v>40-44</c:v>
                </c:pt>
                <c:pt idx="8">
                  <c:v>45-49</c:v>
                </c:pt>
                <c:pt idx="9">
                  <c:v>50-54</c:v>
                </c:pt>
                <c:pt idx="10">
                  <c:v>55-59</c:v>
                </c:pt>
                <c:pt idx="11">
                  <c:v>60-64</c:v>
                </c:pt>
                <c:pt idx="12">
                  <c:v>65 and Older</c:v>
                </c:pt>
              </c:strCache>
            </c:strRef>
          </c:cat>
          <c:val>
            <c:numRef>
              <c:f>Sheet1!$B$2:$N$2</c:f>
              <c:numCache>
                <c:formatCode>General</c:formatCode>
                <c:ptCount val="13"/>
                <c:pt idx="0">
                  <c:v>16</c:v>
                </c:pt>
                <c:pt idx="1">
                  <c:v>14</c:v>
                </c:pt>
                <c:pt idx="2">
                  <c:v>135</c:v>
                </c:pt>
                <c:pt idx="3">
                  <c:v>909</c:v>
                </c:pt>
                <c:pt idx="4">
                  <c:v>2033</c:v>
                </c:pt>
                <c:pt idx="5">
                  <c:v>2921</c:v>
                </c:pt>
                <c:pt idx="6">
                  <c:v>2494</c:v>
                </c:pt>
                <c:pt idx="7">
                  <c:v>2359</c:v>
                </c:pt>
                <c:pt idx="8">
                  <c:v>2229</c:v>
                </c:pt>
                <c:pt idx="9">
                  <c:v>3176</c:v>
                </c:pt>
                <c:pt idx="10">
                  <c:v>3747</c:v>
                </c:pt>
                <c:pt idx="11">
                  <c:v>2812</c:v>
                </c:pt>
                <c:pt idx="12">
                  <c:v>2917</c:v>
                </c:pt>
              </c:numCache>
            </c:numRef>
          </c:val>
          <c:extLst>
            <c:ext xmlns:c16="http://schemas.microsoft.com/office/drawing/2014/chart" uri="{C3380CC4-5D6E-409C-BE32-E72D297353CC}">
              <c16:uniqueId val="{00000000-6B85-454C-9F99-0098360F18DA}"/>
            </c:ext>
          </c:extLst>
        </c:ser>
        <c:ser>
          <c:idx val="1"/>
          <c:order val="1"/>
          <c:tx>
            <c:strRef>
              <c:f>Sheet1!$A$3</c:f>
              <c:strCache>
                <c:ptCount val="1"/>
                <c:pt idx="0">
                  <c:v>Women</c:v>
                </c:pt>
              </c:strCache>
            </c:strRef>
          </c:tx>
          <c:spPr>
            <a:solidFill>
              <a:srgbClr val="522358">
                <a:alpha val="75000"/>
              </a:srgbClr>
            </a:solidFill>
            <a:ln w="15875">
              <a:noFill/>
              <a:prstDash val="dash"/>
            </a:ln>
          </c:spPr>
          <c:invertIfNegative val="0"/>
          <c:dLbls>
            <c:delete val="1"/>
          </c:dLbls>
          <c:cat>
            <c:strRef>
              <c:f>Sheet1!$B$1:$N$1</c:f>
              <c:strCache>
                <c:ptCount val="13"/>
                <c:pt idx="0">
                  <c:v>Less than 13</c:v>
                </c:pt>
                <c:pt idx="1">
                  <c:v>13-14</c:v>
                </c:pt>
                <c:pt idx="2">
                  <c:v>15-19</c:v>
                </c:pt>
                <c:pt idx="3">
                  <c:v>20-24</c:v>
                </c:pt>
                <c:pt idx="4">
                  <c:v>25-29</c:v>
                </c:pt>
                <c:pt idx="5">
                  <c:v>30-34</c:v>
                </c:pt>
                <c:pt idx="6">
                  <c:v>35-39</c:v>
                </c:pt>
                <c:pt idx="7">
                  <c:v>40-44</c:v>
                </c:pt>
                <c:pt idx="8">
                  <c:v>45-49</c:v>
                </c:pt>
                <c:pt idx="9">
                  <c:v>50-54</c:v>
                </c:pt>
                <c:pt idx="10">
                  <c:v>55-59</c:v>
                </c:pt>
                <c:pt idx="11">
                  <c:v>60-64</c:v>
                </c:pt>
                <c:pt idx="12">
                  <c:v>65 and Older</c:v>
                </c:pt>
              </c:strCache>
            </c:strRef>
          </c:cat>
          <c:val>
            <c:numRef>
              <c:f>Sheet1!$B$3:$N$3</c:f>
              <c:numCache>
                <c:formatCode>General</c:formatCode>
                <c:ptCount val="13"/>
                <c:pt idx="0">
                  <c:v>31</c:v>
                </c:pt>
                <c:pt idx="1">
                  <c:v>10</c:v>
                </c:pt>
                <c:pt idx="2">
                  <c:v>47</c:v>
                </c:pt>
                <c:pt idx="3">
                  <c:v>122</c:v>
                </c:pt>
                <c:pt idx="4">
                  <c:v>304</c:v>
                </c:pt>
                <c:pt idx="5">
                  <c:v>550</c:v>
                </c:pt>
                <c:pt idx="6">
                  <c:v>735</c:v>
                </c:pt>
                <c:pt idx="7">
                  <c:v>969</c:v>
                </c:pt>
                <c:pt idx="8">
                  <c:v>1218</c:v>
                </c:pt>
                <c:pt idx="9">
                  <c:v>1489</c:v>
                </c:pt>
                <c:pt idx="10">
                  <c:v>1499</c:v>
                </c:pt>
                <c:pt idx="11">
                  <c:v>1186</c:v>
                </c:pt>
                <c:pt idx="12">
                  <c:v>1323</c:v>
                </c:pt>
              </c:numCache>
            </c:numRef>
          </c:val>
          <c:extLst>
            <c:ext xmlns:c16="http://schemas.microsoft.com/office/drawing/2014/chart" uri="{C3380CC4-5D6E-409C-BE32-E72D297353CC}">
              <c16:uniqueId val="{00000001-6B85-454C-9F99-0098360F18DA}"/>
            </c:ext>
          </c:extLst>
        </c:ser>
        <c:ser>
          <c:idx val="2"/>
          <c:order val="2"/>
          <c:tx>
            <c:strRef>
              <c:f>Sheet1!$A$4</c:f>
              <c:strCache>
                <c:ptCount val="1"/>
                <c:pt idx="0">
                  <c:v>Transgender</c:v>
                </c:pt>
              </c:strCache>
            </c:strRef>
          </c:tx>
          <c:spPr>
            <a:solidFill>
              <a:schemeClr val="accent6"/>
            </a:solidFill>
          </c:spPr>
          <c:invertIfNegative val="0"/>
          <c:dLbls>
            <c:delete val="1"/>
          </c:dLbls>
          <c:cat>
            <c:strRef>
              <c:f>Sheet1!$B$1:$N$1</c:f>
              <c:strCache>
                <c:ptCount val="13"/>
                <c:pt idx="0">
                  <c:v>Less than 13</c:v>
                </c:pt>
                <c:pt idx="1">
                  <c:v>13-14</c:v>
                </c:pt>
                <c:pt idx="2">
                  <c:v>15-19</c:v>
                </c:pt>
                <c:pt idx="3">
                  <c:v>20-24</c:v>
                </c:pt>
                <c:pt idx="4">
                  <c:v>25-29</c:v>
                </c:pt>
                <c:pt idx="5">
                  <c:v>30-34</c:v>
                </c:pt>
                <c:pt idx="6">
                  <c:v>35-39</c:v>
                </c:pt>
                <c:pt idx="7">
                  <c:v>40-44</c:v>
                </c:pt>
                <c:pt idx="8">
                  <c:v>45-49</c:v>
                </c:pt>
                <c:pt idx="9">
                  <c:v>50-54</c:v>
                </c:pt>
                <c:pt idx="10">
                  <c:v>55-59</c:v>
                </c:pt>
                <c:pt idx="11">
                  <c:v>60-64</c:v>
                </c:pt>
                <c:pt idx="12">
                  <c:v>65 and Older</c:v>
                </c:pt>
              </c:strCache>
            </c:strRef>
          </c:cat>
          <c:val>
            <c:numRef>
              <c:f>Sheet1!$B$4:$N$4</c:f>
              <c:numCache>
                <c:formatCode>General</c:formatCode>
                <c:ptCount val="13"/>
                <c:pt idx="0">
                  <c:v>0</c:v>
                </c:pt>
                <c:pt idx="1">
                  <c:v>0</c:v>
                </c:pt>
                <c:pt idx="2">
                  <c:v>3</c:v>
                </c:pt>
                <c:pt idx="3">
                  <c:v>43</c:v>
                </c:pt>
                <c:pt idx="4">
                  <c:v>68</c:v>
                </c:pt>
                <c:pt idx="5">
                  <c:v>85</c:v>
                </c:pt>
                <c:pt idx="6">
                  <c:v>50</c:v>
                </c:pt>
                <c:pt idx="7">
                  <c:v>41</c:v>
                </c:pt>
                <c:pt idx="8">
                  <c:v>33</c:v>
                </c:pt>
                <c:pt idx="9">
                  <c:v>28</c:v>
                </c:pt>
                <c:pt idx="10">
                  <c:v>17</c:v>
                </c:pt>
                <c:pt idx="11">
                  <c:v>11</c:v>
                </c:pt>
                <c:pt idx="12">
                  <c:v>8</c:v>
                </c:pt>
              </c:numCache>
            </c:numRef>
          </c:val>
          <c:extLst>
            <c:ext xmlns:c16="http://schemas.microsoft.com/office/drawing/2014/chart" uri="{C3380CC4-5D6E-409C-BE32-E72D297353CC}">
              <c16:uniqueId val="{00000001-5A58-495F-AC7A-7ED898F79687}"/>
            </c:ext>
          </c:extLst>
        </c:ser>
        <c:dLbls>
          <c:dLblPos val="outEnd"/>
          <c:showLegendKey val="0"/>
          <c:showVal val="1"/>
          <c:showCatName val="0"/>
          <c:showSerName val="0"/>
          <c:showPercent val="0"/>
          <c:showBubbleSize val="0"/>
        </c:dLbls>
        <c:gapWidth val="86"/>
        <c:axId val="55342208"/>
        <c:axId val="55344128"/>
      </c:barChart>
      <c:catAx>
        <c:axId val="55342208"/>
        <c:scaling>
          <c:orientation val="minMax"/>
        </c:scaling>
        <c:delete val="0"/>
        <c:axPos val="b"/>
        <c:title>
          <c:tx>
            <c:rich>
              <a:bodyPr/>
              <a:lstStyle/>
              <a:p>
                <a:pPr>
                  <a:defRPr/>
                </a:pPr>
                <a:r>
                  <a:rPr lang="en-US" dirty="0"/>
                  <a:t>Current Age*</a:t>
                </a:r>
              </a:p>
            </c:rich>
          </c:tx>
          <c:layout>
            <c:manualLayout>
              <c:xMode val="edge"/>
              <c:yMode val="edge"/>
              <c:x val="0.44738845144356953"/>
              <c:y val="0.92309926784393714"/>
            </c:manualLayout>
          </c:layout>
          <c:overlay val="0"/>
        </c:title>
        <c:numFmt formatCode="General" sourceLinked="1"/>
        <c:majorTickMark val="none"/>
        <c:minorTickMark val="none"/>
        <c:tickLblPos val="nextTo"/>
        <c:crossAx val="55344128"/>
        <c:crosses val="autoZero"/>
        <c:auto val="1"/>
        <c:lblAlgn val="ctr"/>
        <c:lblOffset val="100"/>
        <c:noMultiLvlLbl val="0"/>
      </c:catAx>
      <c:valAx>
        <c:axId val="55344128"/>
        <c:scaling>
          <c:orientation val="minMax"/>
        </c:scaling>
        <c:delete val="0"/>
        <c:axPos val="l"/>
        <c:title>
          <c:tx>
            <c:rich>
              <a:bodyPr/>
              <a:lstStyle/>
              <a:p>
                <a:pPr>
                  <a:defRPr/>
                </a:pPr>
                <a:r>
                  <a:rPr lang="en-US"/>
                  <a:t>Number of Cases</a:t>
                </a:r>
              </a:p>
            </c:rich>
          </c:tx>
          <c:layout>
            <c:manualLayout>
              <c:xMode val="edge"/>
              <c:yMode val="edge"/>
              <c:x val="2.1958661417322833E-2"/>
              <c:y val="0.33332327605400636"/>
            </c:manualLayout>
          </c:layout>
          <c:overlay val="0"/>
        </c:title>
        <c:numFmt formatCode="#,##0" sourceLinked="0"/>
        <c:majorTickMark val="none"/>
        <c:minorTickMark val="none"/>
        <c:tickLblPos val="nextTo"/>
        <c:crossAx val="55342208"/>
        <c:crosses val="autoZero"/>
        <c:crossBetween val="between"/>
      </c:valAx>
    </c:plotArea>
    <c:legend>
      <c:legendPos val="t"/>
      <c:overlay val="0"/>
    </c:legend>
    <c:plotVisOnly val="1"/>
    <c:dispBlanksAs val="gap"/>
    <c:showDLblsOverMax val="0"/>
  </c:chart>
  <c:txPr>
    <a:bodyPr/>
    <a:lstStyle/>
    <a:p>
      <a:pPr>
        <a:defRPr sz="1200" baseline="0">
          <a:solidFill>
            <a:schemeClr val="bg1">
              <a:lumMod val="10000"/>
            </a:schemeClr>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54763906938817"/>
          <c:y val="4.1085292597662845E-2"/>
          <c:w val="0.64094269466316711"/>
          <c:h val="0.80840850886319671"/>
        </c:manualLayout>
      </c:layout>
      <c:barChart>
        <c:barDir val="bar"/>
        <c:grouping val="clustered"/>
        <c:varyColors val="0"/>
        <c:ser>
          <c:idx val="0"/>
          <c:order val="0"/>
          <c:tx>
            <c:strRef>
              <c:f>Sheet1!$C$1</c:f>
              <c:strCache>
                <c:ptCount val="1"/>
                <c:pt idx="0">
                  <c:v>Column1</c:v>
                </c:pt>
              </c:strCache>
            </c:strRef>
          </c:tx>
          <c:spPr>
            <a:solidFill>
              <a:srgbClr val="002060"/>
            </a:solidFill>
          </c:spPr>
          <c:invertIfNegative val="0"/>
          <c:dPt>
            <c:idx val="0"/>
            <c:invertIfNegative val="0"/>
            <c:bubble3D val="0"/>
            <c:spPr>
              <a:solidFill>
                <a:schemeClr val="accent5">
                  <a:lumMod val="20000"/>
                  <a:lumOff val="80000"/>
                </a:schemeClr>
              </a:solidFill>
            </c:spPr>
            <c:extLst>
              <c:ext xmlns:c16="http://schemas.microsoft.com/office/drawing/2014/chart" uri="{C3380CC4-5D6E-409C-BE32-E72D297353CC}">
                <c16:uniqueId val="{00000001-8967-4367-B038-AA08BD55199B}"/>
              </c:ext>
            </c:extLst>
          </c:dPt>
          <c:dPt>
            <c:idx val="1"/>
            <c:invertIfNegative val="0"/>
            <c:bubble3D val="0"/>
            <c:spPr>
              <a:solidFill>
                <a:schemeClr val="accent5">
                  <a:lumMod val="20000"/>
                  <a:lumOff val="80000"/>
                </a:schemeClr>
              </a:solidFill>
            </c:spPr>
            <c:extLst>
              <c:ext xmlns:c16="http://schemas.microsoft.com/office/drawing/2014/chart" uri="{C3380CC4-5D6E-409C-BE32-E72D297353CC}">
                <c16:uniqueId val="{00000003-8967-4367-B038-AA08BD55199B}"/>
              </c:ext>
            </c:extLst>
          </c:dPt>
          <c:dPt>
            <c:idx val="2"/>
            <c:invertIfNegative val="0"/>
            <c:bubble3D val="0"/>
            <c:spPr>
              <a:solidFill>
                <a:schemeClr val="accent5">
                  <a:lumMod val="20000"/>
                  <a:lumOff val="80000"/>
                </a:schemeClr>
              </a:solidFill>
            </c:spPr>
            <c:extLst>
              <c:ext xmlns:c16="http://schemas.microsoft.com/office/drawing/2014/chart" uri="{C3380CC4-5D6E-409C-BE32-E72D297353CC}">
                <c16:uniqueId val="{00000005-8967-4367-B038-AA08BD55199B}"/>
              </c:ext>
            </c:extLst>
          </c:dPt>
          <c:dPt>
            <c:idx val="3"/>
            <c:invertIfNegative val="0"/>
            <c:bubble3D val="0"/>
            <c:spPr>
              <a:solidFill>
                <a:schemeClr val="accent5">
                  <a:lumMod val="20000"/>
                  <a:lumOff val="80000"/>
                </a:schemeClr>
              </a:solidFill>
            </c:spPr>
            <c:extLst>
              <c:ext xmlns:c16="http://schemas.microsoft.com/office/drawing/2014/chart" uri="{C3380CC4-5D6E-409C-BE32-E72D297353CC}">
                <c16:uniqueId val="{00000007-8967-4367-B038-AA08BD55199B}"/>
              </c:ext>
            </c:extLst>
          </c:dPt>
          <c:dPt>
            <c:idx val="4"/>
            <c:invertIfNegative val="0"/>
            <c:bubble3D val="0"/>
            <c:spPr>
              <a:solidFill>
                <a:schemeClr val="accent5">
                  <a:lumMod val="20000"/>
                  <a:lumOff val="80000"/>
                </a:schemeClr>
              </a:solidFill>
            </c:spPr>
            <c:extLst>
              <c:ext xmlns:c16="http://schemas.microsoft.com/office/drawing/2014/chart" uri="{C3380CC4-5D6E-409C-BE32-E72D297353CC}">
                <c16:uniqueId val="{00000009-8967-4367-B038-AA08BD55199B}"/>
              </c:ext>
            </c:extLst>
          </c:dPt>
          <c:dPt>
            <c:idx val="5"/>
            <c:invertIfNegative val="0"/>
            <c:bubble3D val="0"/>
            <c:spPr>
              <a:solidFill>
                <a:schemeClr val="accent5">
                  <a:lumMod val="60000"/>
                  <a:lumOff val="40000"/>
                </a:schemeClr>
              </a:solidFill>
            </c:spPr>
            <c:extLst>
              <c:ext xmlns:c16="http://schemas.microsoft.com/office/drawing/2014/chart" uri="{C3380CC4-5D6E-409C-BE32-E72D297353CC}">
                <c16:uniqueId val="{0000000B-8967-4367-B038-AA08BD55199B}"/>
              </c:ext>
            </c:extLst>
          </c:dPt>
          <c:dPt>
            <c:idx val="6"/>
            <c:invertIfNegative val="0"/>
            <c:bubble3D val="0"/>
            <c:spPr>
              <a:solidFill>
                <a:schemeClr val="accent5">
                  <a:lumMod val="60000"/>
                  <a:lumOff val="40000"/>
                </a:schemeClr>
              </a:solidFill>
            </c:spPr>
            <c:extLst>
              <c:ext xmlns:c16="http://schemas.microsoft.com/office/drawing/2014/chart" uri="{C3380CC4-5D6E-409C-BE32-E72D297353CC}">
                <c16:uniqueId val="{0000000D-8967-4367-B038-AA08BD55199B}"/>
              </c:ext>
            </c:extLst>
          </c:dPt>
          <c:dPt>
            <c:idx val="7"/>
            <c:invertIfNegative val="0"/>
            <c:bubble3D val="0"/>
            <c:spPr>
              <a:solidFill>
                <a:srgbClr val="522358"/>
              </a:solidFill>
            </c:spPr>
            <c:extLst>
              <c:ext xmlns:c16="http://schemas.microsoft.com/office/drawing/2014/chart" uri="{C3380CC4-5D6E-409C-BE32-E72D297353CC}">
                <c16:uniqueId val="{0000000F-8967-4367-B038-AA08BD55199B}"/>
              </c:ext>
            </c:extLst>
          </c:dPt>
          <c:dLbls>
            <c:numFmt formatCode="#,##0" sourceLinked="0"/>
            <c:spPr>
              <a:noFill/>
              <a:ln>
                <a:noFill/>
              </a:ln>
              <a:effectLst/>
            </c:spPr>
            <c:txPr>
              <a:bodyPr/>
              <a:lstStyle/>
              <a:p>
                <a:pPr>
                  <a:defRPr b="1"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Sheet1!$A$2:$B$9</c:f>
              <c:multiLvlStrCache>
                <c:ptCount val="8"/>
                <c:lvl>
                  <c:pt idx="0">
                    <c:v>White/Caucasian*</c:v>
                  </c:pt>
                  <c:pt idx="1">
                    <c:v>Hispanic/Latino</c:v>
                  </c:pt>
                  <c:pt idx="2">
                    <c:v>Black/African American* </c:v>
                  </c:pt>
                  <c:pt idx="3">
                    <c:v>Asian/Pacific Islander*</c:v>
                  </c:pt>
                  <c:pt idx="4">
                    <c:v>American Indian/Alaska Native*</c:v>
                  </c:pt>
                  <c:pt idx="5">
                    <c:v>Over 30 years old</c:v>
                  </c:pt>
                  <c:pt idx="6">
                    <c:v>13-30 years old</c:v>
                  </c:pt>
                  <c:pt idx="7">
                    <c:v>Women^^</c:v>
                  </c:pt>
                </c:lvl>
                <c:lvl>
                  <c:pt idx="0">
                    <c:v>Race/Ethnicity</c:v>
                  </c:pt>
                  <c:pt idx="5">
                    <c:v>Age</c:v>
                  </c:pt>
                  <c:pt idx="7">
                    <c:v>Total</c:v>
                  </c:pt>
                </c:lvl>
              </c:multiLvlStrCache>
            </c:multiLvlStrRef>
          </c:cat>
          <c:val>
            <c:numRef>
              <c:f>Sheet1!$C$2:$C$9</c:f>
              <c:numCache>
                <c:formatCode>0</c:formatCode>
                <c:ptCount val="8"/>
                <c:pt idx="0">
                  <c:v>0.8</c:v>
                </c:pt>
                <c:pt idx="1">
                  <c:v>3</c:v>
                </c:pt>
                <c:pt idx="2">
                  <c:v>16.363856047538906</c:v>
                </c:pt>
                <c:pt idx="3">
                  <c:v>0.64046728493108573</c:v>
                </c:pt>
                <c:pt idx="4">
                  <c:v>0</c:v>
                </c:pt>
                <c:pt idx="5">
                  <c:v>5</c:v>
                </c:pt>
                <c:pt idx="6">
                  <c:v>5.0839812572105281</c:v>
                </c:pt>
                <c:pt idx="7">
                  <c:v>5</c:v>
                </c:pt>
              </c:numCache>
            </c:numRef>
          </c:val>
          <c:extLst>
            <c:ext xmlns:c16="http://schemas.microsoft.com/office/drawing/2014/chart" uri="{C3380CC4-5D6E-409C-BE32-E72D297353CC}">
              <c16:uniqueId val="{00000010-8967-4367-B038-AA08BD55199B}"/>
            </c:ext>
          </c:extLst>
        </c:ser>
        <c:dLbls>
          <c:dLblPos val="outEnd"/>
          <c:showLegendKey val="0"/>
          <c:showVal val="1"/>
          <c:showCatName val="0"/>
          <c:showSerName val="0"/>
          <c:showPercent val="0"/>
          <c:showBubbleSize val="0"/>
        </c:dLbls>
        <c:gapWidth val="150"/>
        <c:axId val="37630336"/>
        <c:axId val="37635968"/>
      </c:barChart>
      <c:catAx>
        <c:axId val="37630336"/>
        <c:scaling>
          <c:orientation val="minMax"/>
        </c:scaling>
        <c:delete val="0"/>
        <c:axPos val="l"/>
        <c:numFmt formatCode="General" sourceLinked="0"/>
        <c:majorTickMark val="out"/>
        <c:minorTickMark val="none"/>
        <c:tickLblPos val="nextTo"/>
        <c:txPr>
          <a:bodyPr rot="0"/>
          <a:lstStyle/>
          <a:p>
            <a:pPr>
              <a:defRPr/>
            </a:pPr>
            <a:endParaRPr lang="en-US"/>
          </a:p>
        </c:txPr>
        <c:crossAx val="37635968"/>
        <c:crosses val="autoZero"/>
        <c:auto val="1"/>
        <c:lblAlgn val="ctr"/>
        <c:lblOffset val="100"/>
        <c:noMultiLvlLbl val="0"/>
      </c:catAx>
      <c:valAx>
        <c:axId val="37635968"/>
        <c:scaling>
          <c:orientation val="minMax"/>
        </c:scaling>
        <c:delete val="0"/>
        <c:axPos val="b"/>
        <c:title>
          <c:tx>
            <c:rich>
              <a:bodyPr/>
              <a:lstStyle/>
              <a:p>
                <a:pPr>
                  <a:defRPr/>
                </a:pPr>
                <a:r>
                  <a:rPr lang="en-US" dirty="0"/>
                  <a:t>Rate per 100,000 women in NC</a:t>
                </a:r>
              </a:p>
            </c:rich>
          </c:tx>
          <c:overlay val="0"/>
        </c:title>
        <c:numFmt formatCode="#,##0" sourceLinked="0"/>
        <c:majorTickMark val="out"/>
        <c:minorTickMark val="none"/>
        <c:tickLblPos val="nextTo"/>
        <c:crossAx val="37630336"/>
        <c:crosses val="autoZero"/>
        <c:crossBetween val="between"/>
      </c:valAx>
    </c:plotArea>
    <c:plotVisOnly val="1"/>
    <c:dispBlanksAs val="gap"/>
    <c:showDLblsOverMax val="0"/>
  </c:chart>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29600466608339"/>
          <c:y val="0.10663451107887267"/>
          <c:w val="0.77742502673276948"/>
          <c:h val="0.68003252628934951"/>
        </c:manualLayout>
      </c:layout>
      <c:lineChart>
        <c:grouping val="standard"/>
        <c:varyColors val="1"/>
        <c:ser>
          <c:idx val="1"/>
          <c:order val="0"/>
          <c:tx>
            <c:strRef>
              <c:f>Sheet1!$A$2</c:f>
              <c:strCache>
                <c:ptCount val="1"/>
                <c:pt idx="0">
                  <c:v>Men</c:v>
                </c:pt>
              </c:strCache>
            </c:strRef>
          </c:tx>
          <c:spPr>
            <a:ln w="38100">
              <a:solidFill>
                <a:srgbClr val="558ED5"/>
              </a:solidFill>
            </a:ln>
          </c:spPr>
          <c:marker>
            <c:symbol val="square"/>
            <c:size val="5"/>
            <c:spPr>
              <a:noFill/>
              <a:ln>
                <a:noFill/>
              </a:ln>
            </c:spPr>
          </c:marker>
          <c:dPt>
            <c:idx val="11"/>
            <c:marker>
              <c:spPr>
                <a:noFill/>
                <a:ln>
                  <a:noFill/>
                  <a:prstDash val="dash"/>
                </a:ln>
              </c:spPr>
            </c:marker>
            <c:bubble3D val="0"/>
            <c:spPr>
              <a:ln w="38100">
                <a:solidFill>
                  <a:srgbClr val="558ED5"/>
                </a:solidFill>
                <a:prstDash val="solid"/>
              </a:ln>
            </c:spPr>
            <c:extLst>
              <c:ext xmlns:c16="http://schemas.microsoft.com/office/drawing/2014/chart" uri="{C3380CC4-5D6E-409C-BE32-E72D297353CC}">
                <c16:uniqueId val="{00000003-786D-43ED-B57D-E927B28EA8B9}"/>
              </c:ext>
            </c:extLst>
          </c:dPt>
          <c:dPt>
            <c:idx val="13"/>
            <c:bubble3D val="0"/>
            <c:extLst>
              <c:ext xmlns:c16="http://schemas.microsoft.com/office/drawing/2014/chart" uri="{C3380CC4-5D6E-409C-BE32-E72D297353CC}">
                <c16:uniqueId val="{00000001-1463-4863-A0C1-FEAEC9CC4931}"/>
              </c:ext>
            </c:extLst>
          </c:dPt>
          <c:dLbls>
            <c:spPr>
              <a:noFill/>
              <a:ln>
                <a:noFill/>
              </a:ln>
              <a:effectLst/>
            </c:spPr>
            <c:txPr>
              <a:bodyPr wrap="square" lIns="38100" tIns="19050" rIns="38100" bIns="19050" anchor="ctr">
                <a:spAutoFit/>
              </a:bodyPr>
              <a:lstStyle/>
              <a:p>
                <a:pPr>
                  <a:defRPr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Sheet1!$B$2:$M$2</c:f>
              <c:numCache>
                <c:formatCode>0.0</c:formatCode>
                <c:ptCount val="12"/>
                <c:pt idx="0">
                  <c:v>7.886387806439223</c:v>
                </c:pt>
                <c:pt idx="1">
                  <c:v>7.6374672915754598</c:v>
                </c:pt>
                <c:pt idx="2">
                  <c:v>6.2941179932202624</c:v>
                </c:pt>
                <c:pt idx="3">
                  <c:v>7.3023925821841331</c:v>
                </c:pt>
                <c:pt idx="4">
                  <c:v>5.8699562401006942</c:v>
                </c:pt>
                <c:pt idx="5">
                  <c:v>5.7250575652070479</c:v>
                </c:pt>
                <c:pt idx="6">
                  <c:v>5.5721028897314904</c:v>
                </c:pt>
                <c:pt idx="7">
                  <c:v>4.9742384909458046</c:v>
                </c:pt>
                <c:pt idx="8">
                  <c:v>4.1295403584251167</c:v>
                </c:pt>
                <c:pt idx="9">
                  <c:v>4.337762071171186</c:v>
                </c:pt>
                <c:pt idx="10">
                  <c:v>4.4454240841963317</c:v>
                </c:pt>
                <c:pt idx="11">
                  <c:v>8.9</c:v>
                </c:pt>
              </c:numCache>
            </c:numRef>
          </c:val>
          <c:smooth val="0"/>
          <c:extLst>
            <c:ext xmlns:c16="http://schemas.microsoft.com/office/drawing/2014/chart" uri="{C3380CC4-5D6E-409C-BE32-E72D297353CC}">
              <c16:uniqueId val="{00000002-1463-4863-A0C1-FEAEC9CC4931}"/>
            </c:ext>
          </c:extLst>
        </c:ser>
        <c:ser>
          <c:idx val="0"/>
          <c:order val="1"/>
          <c:tx>
            <c:strRef>
              <c:f>Sheet1!$A$3</c:f>
              <c:strCache>
                <c:ptCount val="1"/>
                <c:pt idx="0">
                  <c:v>Women</c:v>
                </c:pt>
              </c:strCache>
            </c:strRef>
          </c:tx>
          <c:spPr>
            <a:ln w="38100">
              <a:solidFill>
                <a:srgbClr val="6D2E75">
                  <a:lumMod val="75000"/>
                </a:srgbClr>
              </a:solidFill>
              <a:prstDash val="solid"/>
            </a:ln>
          </c:spPr>
          <c:marker>
            <c:symbol val="diamond"/>
            <c:size val="12"/>
            <c:spPr>
              <a:noFill/>
              <a:ln>
                <a:noFill/>
              </a:ln>
            </c:spPr>
          </c:marker>
          <c:dPt>
            <c:idx val="11"/>
            <c:marker>
              <c:spPr>
                <a:noFill/>
                <a:ln>
                  <a:noFill/>
                  <a:prstDash val="sysDot"/>
                </a:ln>
              </c:spPr>
            </c:marker>
            <c:bubble3D val="0"/>
            <c:extLst>
              <c:ext xmlns:c16="http://schemas.microsoft.com/office/drawing/2014/chart" uri="{C3380CC4-5D6E-409C-BE32-E72D297353CC}">
                <c16:uniqueId val="{00000005-786D-43ED-B57D-E927B28EA8B9}"/>
              </c:ext>
            </c:extLst>
          </c:dPt>
          <c:dPt>
            <c:idx val="13"/>
            <c:bubble3D val="0"/>
            <c:extLst>
              <c:ext xmlns:c16="http://schemas.microsoft.com/office/drawing/2014/chart" uri="{C3380CC4-5D6E-409C-BE32-E72D297353CC}">
                <c16:uniqueId val="{00000003-1463-4863-A0C1-FEAEC9CC4931}"/>
              </c:ext>
            </c:extLst>
          </c:dPt>
          <c:dLbls>
            <c:spPr>
              <a:noFill/>
              <a:ln>
                <a:noFill/>
              </a:ln>
              <a:effectLst/>
            </c:spPr>
            <c:txPr>
              <a:bodyPr wrap="square" lIns="38100" tIns="19050" rIns="38100" bIns="19050" anchor="ctr">
                <a:spAutoFit/>
              </a:bodyPr>
              <a:lstStyle/>
              <a:p>
                <a:pPr>
                  <a:defRPr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Sheet1!$B$1:$M$1</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Sheet1!$B$3:$M$3</c:f>
              <c:numCache>
                <c:formatCode>0.0</c:formatCode>
                <c:ptCount val="12"/>
                <c:pt idx="0">
                  <c:v>1.9304816453959355</c:v>
                </c:pt>
                <c:pt idx="1">
                  <c:v>2.4382353935215364</c:v>
                </c:pt>
                <c:pt idx="2">
                  <c:v>1.6217865075471503</c:v>
                </c:pt>
                <c:pt idx="3">
                  <c:v>2.1666997559401135</c:v>
                </c:pt>
                <c:pt idx="4">
                  <c:v>1.5358134238005008</c:v>
                </c:pt>
                <c:pt idx="5">
                  <c:v>1.8400630957635538</c:v>
                </c:pt>
                <c:pt idx="6">
                  <c:v>1.4059317166176819</c:v>
                </c:pt>
                <c:pt idx="7">
                  <c:v>1.4546746866239082</c:v>
                </c:pt>
                <c:pt idx="8">
                  <c:v>1.0158478895870511</c:v>
                </c:pt>
                <c:pt idx="9">
                  <c:v>0.98131960009263663</c:v>
                </c:pt>
                <c:pt idx="10">
                  <c:v>0.86080928985385607</c:v>
                </c:pt>
                <c:pt idx="11">
                  <c:v>2.6</c:v>
                </c:pt>
              </c:numCache>
            </c:numRef>
          </c:val>
          <c:smooth val="0"/>
          <c:extLst>
            <c:ext xmlns:c16="http://schemas.microsoft.com/office/drawing/2014/chart" uri="{C3380CC4-5D6E-409C-BE32-E72D297353CC}">
              <c16:uniqueId val="{00000004-1463-4863-A0C1-FEAEC9CC4931}"/>
            </c:ext>
          </c:extLst>
        </c:ser>
        <c:ser>
          <c:idx val="2"/>
          <c:order val="2"/>
          <c:tx>
            <c:strRef>
              <c:f>Sheet1!$A$4</c:f>
              <c:strCache>
                <c:ptCount val="1"/>
                <c:pt idx="0">
                  <c:v>Overall</c:v>
                </c:pt>
              </c:strCache>
            </c:strRef>
          </c:tx>
          <c:spPr>
            <a:ln w="38100">
              <a:solidFill>
                <a:srgbClr val="7F9E3F"/>
              </a:solidFill>
            </a:ln>
          </c:spPr>
          <c:marker>
            <c:spPr>
              <a:noFill/>
              <a:ln>
                <a:noFill/>
              </a:ln>
            </c:spPr>
          </c:marker>
          <c:dPt>
            <c:idx val="11"/>
            <c:marker>
              <c:spPr>
                <a:noFill/>
                <a:ln>
                  <a:noFill/>
                  <a:prstDash val="dash"/>
                </a:ln>
              </c:spPr>
            </c:marker>
            <c:bubble3D val="0"/>
            <c:spPr>
              <a:ln w="38100">
                <a:solidFill>
                  <a:srgbClr val="7F9E3F"/>
                </a:solidFill>
                <a:prstDash val="solid"/>
              </a:ln>
            </c:spPr>
            <c:extLst>
              <c:ext xmlns:c16="http://schemas.microsoft.com/office/drawing/2014/chart" uri="{C3380CC4-5D6E-409C-BE32-E72D297353CC}">
                <c16:uniqueId val="{00000004-786D-43ED-B57D-E927B28EA8B9}"/>
              </c:ext>
            </c:extLst>
          </c:dPt>
          <c:dLbls>
            <c:spPr>
              <a:noFill/>
              <a:ln>
                <a:noFill/>
              </a:ln>
              <a:effectLst/>
            </c:spPr>
            <c:txPr>
              <a:bodyPr wrap="square" lIns="38100" tIns="19050" rIns="38100" bIns="19050" anchor="ctr">
                <a:spAutoFit/>
              </a:bodyPr>
              <a:lstStyle/>
              <a:p>
                <a:pPr>
                  <a:defRPr i="0" u="none"/>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Sheet1!$B$1:$M$1</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Sheet1!$B$4:$M$4</c:f>
              <c:numCache>
                <c:formatCode>0.0</c:formatCode>
                <c:ptCount val="12"/>
                <c:pt idx="0">
                  <c:v>4.8046857318282354</c:v>
                </c:pt>
                <c:pt idx="1">
                  <c:v>4.9469841947602688</c:v>
                </c:pt>
                <c:pt idx="2">
                  <c:v>3.8759125367008185</c:v>
                </c:pt>
                <c:pt idx="3">
                  <c:v>4.6442481535151963</c:v>
                </c:pt>
                <c:pt idx="4">
                  <c:v>3.626141662391996</c:v>
                </c:pt>
                <c:pt idx="5">
                  <c:v>3.7142689116406378</c:v>
                </c:pt>
                <c:pt idx="6">
                  <c:v>3.4156348749701571</c:v>
                </c:pt>
                <c:pt idx="7">
                  <c:v>3.1518712961166861</c:v>
                </c:pt>
                <c:pt idx="8">
                  <c:v>2.5166496392439939</c:v>
                </c:pt>
                <c:pt idx="9">
                  <c:v>2.5987132527822614</c:v>
                </c:pt>
                <c:pt idx="10">
                  <c:v>2.5875997313357662</c:v>
                </c:pt>
                <c:pt idx="11">
                  <c:v>5.7</c:v>
                </c:pt>
              </c:numCache>
            </c:numRef>
          </c:val>
          <c:smooth val="0"/>
          <c:extLst>
            <c:ext xmlns:c16="http://schemas.microsoft.com/office/drawing/2014/chart" uri="{C3380CC4-5D6E-409C-BE32-E72D297353CC}">
              <c16:uniqueId val="{00000005-1463-4863-A0C1-FEAEC9CC4931}"/>
            </c:ext>
          </c:extLst>
        </c:ser>
        <c:dLbls>
          <c:dLblPos val="t"/>
          <c:showLegendKey val="0"/>
          <c:showVal val="1"/>
          <c:showCatName val="0"/>
          <c:showSerName val="0"/>
          <c:showPercent val="0"/>
          <c:showBubbleSize val="0"/>
        </c:dLbls>
        <c:marker val="1"/>
        <c:smooth val="0"/>
        <c:axId val="156592768"/>
        <c:axId val="156611328"/>
      </c:lineChart>
      <c:catAx>
        <c:axId val="156592768"/>
        <c:scaling>
          <c:orientation val="minMax"/>
        </c:scaling>
        <c:delete val="0"/>
        <c:axPos val="b"/>
        <c:title>
          <c:tx>
            <c:rich>
              <a:bodyPr/>
              <a:lstStyle/>
              <a:p>
                <a:pPr>
                  <a:defRPr/>
                </a:pPr>
                <a:r>
                  <a:rPr lang="en-US"/>
                  <a:t>Year of HIV Diagnosis</a:t>
                </a:r>
              </a:p>
            </c:rich>
          </c:tx>
          <c:layout>
            <c:manualLayout>
              <c:xMode val="edge"/>
              <c:yMode val="edge"/>
              <c:x val="0.43545968212306796"/>
              <c:y val="0.92579037875475345"/>
            </c:manualLayout>
          </c:layout>
          <c:overlay val="0"/>
        </c:title>
        <c:numFmt formatCode="General" sourceLinked="1"/>
        <c:majorTickMark val="none"/>
        <c:minorTickMark val="none"/>
        <c:tickLblPos val="nextTo"/>
        <c:spPr>
          <a:ln w="3379">
            <a:solidFill>
              <a:srgbClr val="000514"/>
            </a:solidFill>
            <a:prstDash val="solid"/>
          </a:ln>
        </c:spPr>
        <c:txPr>
          <a:bodyPr rot="-2040000" vert="horz"/>
          <a:lstStyle/>
          <a:p>
            <a:pPr>
              <a:defRPr b="0"/>
            </a:pPr>
            <a:endParaRPr lang="en-US"/>
          </a:p>
        </c:txPr>
        <c:crossAx val="156611328"/>
        <c:crosses val="autoZero"/>
        <c:auto val="1"/>
        <c:lblAlgn val="ctr"/>
        <c:lblOffset val="100"/>
        <c:noMultiLvlLbl val="1"/>
      </c:catAx>
      <c:valAx>
        <c:axId val="156611328"/>
        <c:scaling>
          <c:orientation val="minMax"/>
        </c:scaling>
        <c:delete val="0"/>
        <c:axPos val="l"/>
        <c:title>
          <c:tx>
            <c:rich>
              <a:bodyPr rot="-5400000" vert="horz"/>
              <a:lstStyle/>
              <a:p>
                <a:pPr>
                  <a:defRPr/>
                </a:pPr>
                <a:r>
                  <a:rPr lang="en-US"/>
                  <a:t>Rate of Late Diagnosis of HIV per 100,000</a:t>
                </a:r>
              </a:p>
            </c:rich>
          </c:tx>
          <c:layout>
            <c:manualLayout>
              <c:xMode val="edge"/>
              <c:yMode val="edge"/>
              <c:x val="1.6907261592300962E-2"/>
              <c:y val="6.9757751002383378E-2"/>
            </c:manualLayout>
          </c:layout>
          <c:overlay val="0"/>
        </c:title>
        <c:numFmt formatCode="#,##0" sourceLinked="0"/>
        <c:majorTickMark val="out"/>
        <c:minorTickMark val="none"/>
        <c:tickLblPos val="nextTo"/>
        <c:spPr>
          <a:ln>
            <a:solidFill>
              <a:srgbClr val="000514"/>
            </a:solidFill>
          </a:ln>
        </c:spPr>
        <c:txPr>
          <a:bodyPr rot="0" vert="horz"/>
          <a:lstStyle/>
          <a:p>
            <a:pPr>
              <a:defRPr b="0"/>
            </a:pPr>
            <a:endParaRPr lang="en-US"/>
          </a:p>
        </c:txPr>
        <c:crossAx val="156592768"/>
        <c:crosses val="autoZero"/>
        <c:crossBetween val="between"/>
      </c:valAx>
      <c:spPr>
        <a:noFill/>
        <a:ln w="25400">
          <a:noFill/>
        </a:ln>
      </c:spPr>
    </c:plotArea>
    <c:legend>
      <c:legendPos val="t"/>
      <c:layout>
        <c:manualLayout>
          <c:xMode val="edge"/>
          <c:yMode val="edge"/>
          <c:x val="0.38798653640517156"/>
          <c:y val="1.7337525737616502E-2"/>
          <c:w val="0.35518567123554001"/>
          <c:h val="6.0283745138879838E-2"/>
        </c:manualLayout>
      </c:layout>
      <c:overlay val="0"/>
      <c:spPr>
        <a:noFill/>
        <a:ln w="27030">
          <a:noFill/>
        </a:ln>
      </c:spPr>
      <c:txPr>
        <a:bodyPr/>
        <a:lstStyle/>
        <a:p>
          <a:pPr>
            <a:defRPr b="0"/>
          </a:pPr>
          <a:endParaRPr lang="en-US"/>
        </a:p>
      </c:txPr>
    </c:legend>
    <c:plotVisOnly val="1"/>
    <c:dispBlanksAs val="gap"/>
    <c:showDLblsOverMax val="1"/>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dirty="0">
                <a:solidFill>
                  <a:srgbClr val="000000"/>
                </a:solidFill>
                <a:latin typeface="Arial" panose="020B0604020202020204" pitchFamily="34" charset="0"/>
                <a:cs typeface="Arial" panose="020B0604020202020204" pitchFamily="34" charset="0"/>
              </a:rPr>
              <a:t>Men=384</a:t>
            </a:r>
          </a:p>
        </c:rich>
      </c:tx>
      <c:layout>
        <c:manualLayout>
          <c:xMode val="edge"/>
          <c:yMode val="edge"/>
          <c:x val="0.26397820103663161"/>
          <c:y val="2.7291176166422453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1206875194615058"/>
          <c:y val="0.21775054629359772"/>
          <c:w val="0.4236888675068845"/>
          <c:h val="0.76717000441869931"/>
        </c:manualLayout>
      </c:layout>
      <c:pieChart>
        <c:varyColors val="1"/>
        <c:ser>
          <c:idx val="0"/>
          <c:order val="0"/>
          <c:tx>
            <c:strRef>
              <c:f>Sheet1!$B$1</c:f>
              <c:strCache>
                <c:ptCount val="1"/>
                <c:pt idx="0">
                  <c:v>Men</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7C31-44F5-A3E8-F6C3C75193B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C31-44F5-A3E8-F6C3C75193BB}"/>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7C31-44F5-A3E8-F6C3C75193BB}"/>
              </c:ext>
            </c:extLst>
          </c:dPt>
          <c:dPt>
            <c:idx val="3"/>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7-7C31-44F5-A3E8-F6C3C75193BB}"/>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7C31-44F5-A3E8-F6C3C75193BB}"/>
              </c:ext>
            </c:extLst>
          </c:dPt>
          <c:dPt>
            <c:idx val="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B-7C31-44F5-A3E8-F6C3C75193BB}"/>
              </c:ext>
            </c:extLst>
          </c:dPt>
          <c:dLbls>
            <c:dLbl>
              <c:idx val="5"/>
              <c:delete val="1"/>
              <c:extLst>
                <c:ext xmlns:c15="http://schemas.microsoft.com/office/drawing/2012/chart" uri="{CE6537A1-D6FC-4f65-9D91-7224C49458BB}"/>
                <c:ext xmlns:c16="http://schemas.microsoft.com/office/drawing/2014/chart" uri="{C3380CC4-5D6E-409C-BE32-E72D297353CC}">
                  <c16:uniqueId val="{0000000B-7C31-44F5-A3E8-F6C3C75193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Sheet1!$A$2:$A$7</c:f>
              <c:strCache>
                <c:ptCount val="6"/>
                <c:pt idx="0">
                  <c:v>American Indian/Alaska Native^</c:v>
                </c:pt>
                <c:pt idx="1">
                  <c:v>Asian/Pacific Islander^</c:v>
                </c:pt>
                <c:pt idx="2">
                  <c:v>Black/African American^</c:v>
                </c:pt>
                <c:pt idx="3">
                  <c:v>Hispanic/LatinX</c:v>
                </c:pt>
                <c:pt idx="4">
                  <c:v>White/Caucasian^</c:v>
                </c:pt>
                <c:pt idx="5">
                  <c:v>Multiple Race</c:v>
                </c:pt>
              </c:strCache>
            </c:strRef>
          </c:cat>
          <c:val>
            <c:numRef>
              <c:f>Sheet1!$B$2:$B$7</c:f>
              <c:numCache>
                <c:formatCode>General</c:formatCode>
                <c:ptCount val="6"/>
                <c:pt idx="0">
                  <c:v>0.03</c:v>
                </c:pt>
                <c:pt idx="1">
                  <c:v>0.05</c:v>
                </c:pt>
                <c:pt idx="2">
                  <c:v>0.54900000000000004</c:v>
                </c:pt>
                <c:pt idx="3">
                  <c:v>0.14599999999999999</c:v>
                </c:pt>
                <c:pt idx="4">
                  <c:v>0.27100000000000002</c:v>
                </c:pt>
                <c:pt idx="5">
                  <c:v>2.5999999999999999E-3</c:v>
                </c:pt>
              </c:numCache>
            </c:numRef>
          </c:val>
          <c:extLst>
            <c:ext xmlns:c16="http://schemas.microsoft.com/office/drawing/2014/chart" uri="{C3380CC4-5D6E-409C-BE32-E72D297353CC}">
              <c16:uniqueId val="{0000000C-7C31-44F5-A3E8-F6C3C75193BB}"/>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55380558387781043"/>
          <c:y val="0.20141129763364551"/>
          <c:w val="0.35387696931153256"/>
          <c:h val="0.59966772455789508"/>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rgbClr val="000000"/>
                </a:solidFill>
                <a:latin typeface="Arial" panose="020B0604020202020204" pitchFamily="34" charset="0"/>
                <a:ea typeface="+mn-ea"/>
                <a:cs typeface="Arial" panose="020B0604020202020204" pitchFamily="34" charset="0"/>
              </a:defRPr>
            </a:pPr>
            <a:r>
              <a:rPr lang="en-US" dirty="0"/>
              <a:t>Women=120</a:t>
            </a:r>
          </a:p>
          <a:p>
            <a:pPr>
              <a:defRPr b="1">
                <a:solidFill>
                  <a:srgbClr val="000000"/>
                </a:solidFill>
                <a:latin typeface="Arial" panose="020B0604020202020204" pitchFamily="34" charset="0"/>
                <a:cs typeface="Arial" panose="020B0604020202020204" pitchFamily="34" charset="0"/>
              </a:defRPr>
            </a:pPr>
            <a:endParaRPr lang="en-US" dirty="0"/>
          </a:p>
        </c:rich>
      </c:tx>
      <c:overlay val="0"/>
      <c:spPr>
        <a:noFill/>
        <a:ln>
          <a:noFill/>
        </a:ln>
        <a:effectLst/>
      </c:spPr>
      <c:txPr>
        <a:bodyPr rot="0" spcFirstLastPara="1" vertOverflow="ellipsis" vert="horz" wrap="square" anchor="ctr" anchorCtr="1"/>
        <a:lstStyle/>
        <a:p>
          <a:pPr>
            <a:defRPr sz="1862" b="1" i="0" u="none" strike="noStrike" kern="1200" spc="0" baseline="0">
              <a:solidFill>
                <a:srgbClr val="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6285710248582222"/>
          <c:y val="0.18363657608556966"/>
          <c:w val="0.51840281110428932"/>
          <c:h val="0.80271783583121914"/>
        </c:manualLayout>
      </c:layout>
      <c:pieChart>
        <c:varyColors val="1"/>
        <c:ser>
          <c:idx val="0"/>
          <c:order val="0"/>
          <c:tx>
            <c:strRef>
              <c:f>Sheet1!$B$1</c:f>
              <c:strCache>
                <c:ptCount val="1"/>
                <c:pt idx="0">
                  <c:v>Women</c:v>
                </c:pt>
              </c:strCache>
            </c:strRef>
          </c:tx>
          <c:dPt>
            <c:idx val="0"/>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1-25B9-4BA8-A2FA-992539FA2D0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5B9-4BA8-A2FA-992539FA2D00}"/>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25B9-4BA8-A2FA-992539FA2D00}"/>
              </c:ext>
            </c:extLst>
          </c:dPt>
          <c:dPt>
            <c:idx val="3"/>
            <c:bubble3D val="0"/>
            <c:spPr>
              <a:solidFill>
                <a:srgbClr val="522358"/>
              </a:solidFill>
              <a:ln w="19050">
                <a:solidFill>
                  <a:schemeClr val="lt1"/>
                </a:solidFill>
              </a:ln>
              <a:effectLst/>
            </c:spPr>
            <c:extLst>
              <c:ext xmlns:c16="http://schemas.microsoft.com/office/drawing/2014/chart" uri="{C3380CC4-5D6E-409C-BE32-E72D297353CC}">
                <c16:uniqueId val="{00000007-25B9-4BA8-A2FA-992539FA2D00}"/>
              </c:ext>
            </c:extLst>
          </c:dPt>
          <c:dPt>
            <c:idx val="4"/>
            <c:bubble3D val="0"/>
            <c:spPr>
              <a:solidFill>
                <a:schemeClr val="accent1"/>
              </a:solidFill>
              <a:ln w="19050">
                <a:solidFill>
                  <a:schemeClr val="lt1"/>
                </a:solidFill>
              </a:ln>
              <a:effectLst/>
            </c:spPr>
            <c:extLst>
              <c:ext xmlns:c16="http://schemas.microsoft.com/office/drawing/2014/chart" uri="{C3380CC4-5D6E-409C-BE32-E72D297353CC}">
                <c16:uniqueId val="{00000009-25B9-4BA8-A2FA-992539FA2D00}"/>
              </c:ext>
            </c:extLst>
          </c:dPt>
          <c:dPt>
            <c:idx val="5"/>
            <c:bubble3D val="0"/>
            <c:spPr>
              <a:solidFill>
                <a:schemeClr val="accent6">
                  <a:lumMod val="50000"/>
                </a:schemeClr>
              </a:solidFill>
              <a:ln w="19050">
                <a:solidFill>
                  <a:schemeClr val="lt1"/>
                </a:solidFill>
              </a:ln>
              <a:effectLst/>
            </c:spPr>
            <c:extLst>
              <c:ext xmlns:c16="http://schemas.microsoft.com/office/drawing/2014/chart" uri="{C3380CC4-5D6E-409C-BE32-E72D297353CC}">
                <c16:uniqueId val="{0000000B-25B9-4BA8-A2FA-992539FA2D00}"/>
              </c:ext>
            </c:extLst>
          </c:dPt>
          <c:dLbls>
            <c:dLbl>
              <c:idx val="0"/>
              <c:layout>
                <c:manualLayout>
                  <c:x val="-1.0235175989541071E-2"/>
                  <c:y val="1.26619238398899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B9-4BA8-A2FA-992539FA2D00}"/>
                </c:ext>
              </c:extLst>
            </c:dLbl>
            <c:dLbl>
              <c:idx val="1"/>
              <c:layout>
                <c:manualLayout>
                  <c:x val="2.0643530174612463E-4"/>
                  <c:y val="2.5838780600164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B9-4BA8-A2FA-992539FA2D00}"/>
                </c:ext>
              </c:extLst>
            </c:dLbl>
            <c:dLbl>
              <c:idx val="3"/>
              <c:layout>
                <c:manualLayout>
                  <c:x val="1.3396927353556297E-2"/>
                  <c:y val="8.691541212765071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B9-4BA8-A2FA-992539FA2D0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B9-4BA8-A2FA-992539FA2D0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rgbClr val="000000"/>
                  </a:solidFill>
                  <a:round/>
                </a:ln>
                <a:effectLst/>
              </c:spPr>
            </c:leaderLines>
            <c:extLst>
              <c:ext xmlns:c15="http://schemas.microsoft.com/office/drawing/2012/chart" uri="{CE6537A1-D6FC-4f65-9D91-7224C49458BB}"/>
            </c:extLst>
          </c:dLbls>
          <c:cat>
            <c:strRef>
              <c:f>Sheet1!$A$2:$A$7</c:f>
              <c:strCache>
                <c:ptCount val="6"/>
                <c:pt idx="0">
                  <c:v>American Indian/Alaska Native</c:v>
                </c:pt>
                <c:pt idx="1">
                  <c:v>Asian/Pacific Islander</c:v>
                </c:pt>
                <c:pt idx="2">
                  <c:v>Black/African American</c:v>
                </c:pt>
                <c:pt idx="3">
                  <c:v>Hispanic/Latino</c:v>
                </c:pt>
                <c:pt idx="4">
                  <c:v>White/Caucasian*</c:v>
                </c:pt>
                <c:pt idx="5">
                  <c:v>Multiple Race</c:v>
                </c:pt>
              </c:strCache>
            </c:strRef>
          </c:cat>
          <c:val>
            <c:numRef>
              <c:f>Sheet1!$B$2:$B$7</c:f>
              <c:numCache>
                <c:formatCode>0%</c:formatCode>
                <c:ptCount val="6"/>
                <c:pt idx="0">
                  <c:v>1.7000000000000001E-2</c:v>
                </c:pt>
                <c:pt idx="1">
                  <c:v>8.0000000000000002E-3</c:v>
                </c:pt>
                <c:pt idx="2">
                  <c:v>0.67500000000000004</c:v>
                </c:pt>
                <c:pt idx="3">
                  <c:v>6.7000000000000004E-2</c:v>
                </c:pt>
                <c:pt idx="4">
                  <c:v>0.16700000000000001</c:v>
                </c:pt>
                <c:pt idx="5">
                  <c:v>6.7000000000000004E-2</c:v>
                </c:pt>
              </c:numCache>
            </c:numRef>
          </c:val>
          <c:extLst>
            <c:ext xmlns:c16="http://schemas.microsoft.com/office/drawing/2014/chart" uri="{C3380CC4-5D6E-409C-BE32-E72D297353CC}">
              <c16:uniqueId val="{0000000C-25B9-4BA8-A2FA-992539FA2D0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5762454982321"/>
          <c:y val="8.8557497342897598E-2"/>
          <c:w val="0.87566607460035528"/>
          <c:h val="0.73445434223581274"/>
        </c:manualLayout>
      </c:layout>
      <c:barChart>
        <c:barDir val="col"/>
        <c:grouping val="clustered"/>
        <c:varyColors val="0"/>
        <c:ser>
          <c:idx val="0"/>
          <c:order val="0"/>
          <c:tx>
            <c:strRef>
              <c:f>Sheet1!$A$2</c:f>
              <c:strCache>
                <c:ptCount val="1"/>
                <c:pt idx="0">
                  <c:v>Men</c:v>
                </c:pt>
              </c:strCache>
            </c:strRef>
          </c:tx>
          <c:spPr>
            <a:solidFill>
              <a:schemeClr val="accent3">
                <a:lumMod val="60000"/>
                <a:lumOff val="40000"/>
              </a:schemeClr>
            </a:solidFill>
          </c:spPr>
          <c:invertIfNegative val="0"/>
          <c:dPt>
            <c:idx val="20"/>
            <c:invertIfNegative val="0"/>
            <c:bubble3D val="0"/>
            <c:extLst>
              <c:ext xmlns:c16="http://schemas.microsoft.com/office/drawing/2014/chart" uri="{C3380CC4-5D6E-409C-BE32-E72D297353CC}">
                <c16:uniqueId val="{00000000-B9B4-4C27-AD86-34F3B694D3B3}"/>
              </c:ext>
            </c:extLst>
          </c:dPt>
          <c:dPt>
            <c:idx val="21"/>
            <c:invertIfNegative val="0"/>
            <c:bubble3D val="0"/>
            <c:extLst>
              <c:ext xmlns:c16="http://schemas.microsoft.com/office/drawing/2014/chart" uri="{C3380CC4-5D6E-409C-BE32-E72D297353CC}">
                <c16:uniqueId val="{00000000-71F0-45BC-8D0B-9D7AF235C68F}"/>
              </c:ext>
            </c:extLst>
          </c:dPt>
          <c:dLbls>
            <c:dLbl>
              <c:idx val="0"/>
              <c:delete val="1"/>
              <c:extLst>
                <c:ext xmlns:c15="http://schemas.microsoft.com/office/drawing/2012/chart" uri="{CE6537A1-D6FC-4f65-9D91-7224C49458BB}"/>
                <c:ext xmlns:c16="http://schemas.microsoft.com/office/drawing/2014/chart" uri="{C3380CC4-5D6E-409C-BE32-E72D297353CC}">
                  <c16:uniqueId val="{00000002-B9B4-4C27-AD86-34F3B694D3B3}"/>
                </c:ext>
              </c:extLst>
            </c:dLbl>
            <c:dLbl>
              <c:idx val="1"/>
              <c:delete val="1"/>
              <c:extLst>
                <c:ext xmlns:c15="http://schemas.microsoft.com/office/drawing/2012/chart" uri="{CE6537A1-D6FC-4f65-9D91-7224C49458BB}"/>
                <c:ext xmlns:c16="http://schemas.microsoft.com/office/drawing/2014/chart" uri="{C3380CC4-5D6E-409C-BE32-E72D297353CC}">
                  <c16:uniqueId val="{00000005-B9B4-4C27-AD86-34F3B694D3B3}"/>
                </c:ext>
              </c:extLst>
            </c:dLbl>
            <c:dLbl>
              <c:idx val="2"/>
              <c:delete val="1"/>
              <c:extLst>
                <c:ext xmlns:c15="http://schemas.microsoft.com/office/drawing/2012/chart" uri="{CE6537A1-D6FC-4f65-9D91-7224C49458BB}"/>
                <c:ext xmlns:c16="http://schemas.microsoft.com/office/drawing/2014/chart" uri="{C3380CC4-5D6E-409C-BE32-E72D297353CC}">
                  <c16:uniqueId val="{00000006-B9B4-4C27-AD86-34F3B694D3B3}"/>
                </c:ext>
              </c:extLst>
            </c:dLbl>
            <c:dLbl>
              <c:idx val="3"/>
              <c:delete val="1"/>
              <c:extLst>
                <c:ext xmlns:c15="http://schemas.microsoft.com/office/drawing/2012/chart" uri="{CE6537A1-D6FC-4f65-9D91-7224C49458BB}"/>
                <c:ext xmlns:c16="http://schemas.microsoft.com/office/drawing/2014/chart" uri="{C3380CC4-5D6E-409C-BE32-E72D297353CC}">
                  <c16:uniqueId val="{00000009-B9B4-4C27-AD86-34F3B694D3B3}"/>
                </c:ext>
              </c:extLst>
            </c:dLbl>
            <c:dLbl>
              <c:idx val="4"/>
              <c:delete val="1"/>
              <c:extLst>
                <c:ext xmlns:c15="http://schemas.microsoft.com/office/drawing/2012/chart" uri="{CE6537A1-D6FC-4f65-9D91-7224C49458BB}"/>
                <c:ext xmlns:c16="http://schemas.microsoft.com/office/drawing/2014/chart" uri="{C3380CC4-5D6E-409C-BE32-E72D297353CC}">
                  <c16:uniqueId val="{00000029-B9B4-4C27-AD86-34F3B694D3B3}"/>
                </c:ext>
              </c:extLst>
            </c:dLbl>
            <c:dLbl>
              <c:idx val="5"/>
              <c:delete val="1"/>
              <c:extLst>
                <c:ext xmlns:c15="http://schemas.microsoft.com/office/drawing/2012/chart" uri="{CE6537A1-D6FC-4f65-9D91-7224C49458BB}"/>
                <c:ext xmlns:c16="http://schemas.microsoft.com/office/drawing/2014/chart" uri="{C3380CC4-5D6E-409C-BE32-E72D297353CC}">
                  <c16:uniqueId val="{00000028-B9B4-4C27-AD86-34F3B694D3B3}"/>
                </c:ext>
              </c:extLst>
            </c:dLbl>
            <c:dLbl>
              <c:idx val="6"/>
              <c:delete val="1"/>
              <c:extLst>
                <c:ext xmlns:c15="http://schemas.microsoft.com/office/drawing/2012/chart" uri="{CE6537A1-D6FC-4f65-9D91-7224C49458BB}"/>
                <c:ext xmlns:c16="http://schemas.microsoft.com/office/drawing/2014/chart" uri="{C3380CC4-5D6E-409C-BE32-E72D297353CC}">
                  <c16:uniqueId val="{00000027-B9B4-4C27-AD86-34F3B694D3B3}"/>
                </c:ext>
              </c:extLst>
            </c:dLbl>
            <c:dLbl>
              <c:idx val="7"/>
              <c:delete val="1"/>
              <c:extLst>
                <c:ext xmlns:c15="http://schemas.microsoft.com/office/drawing/2012/chart" uri="{CE6537A1-D6FC-4f65-9D91-7224C49458BB}"/>
                <c:ext xmlns:c16="http://schemas.microsoft.com/office/drawing/2014/chart" uri="{C3380CC4-5D6E-409C-BE32-E72D297353CC}">
                  <c16:uniqueId val="{00000026-B9B4-4C27-AD86-34F3B694D3B3}"/>
                </c:ext>
              </c:extLst>
            </c:dLbl>
            <c:dLbl>
              <c:idx val="8"/>
              <c:delete val="1"/>
              <c:extLst>
                <c:ext xmlns:c15="http://schemas.microsoft.com/office/drawing/2012/chart" uri="{CE6537A1-D6FC-4f65-9D91-7224C49458BB}"/>
                <c:ext xmlns:c16="http://schemas.microsoft.com/office/drawing/2014/chart" uri="{C3380CC4-5D6E-409C-BE32-E72D297353CC}">
                  <c16:uniqueId val="{00000025-B9B4-4C27-AD86-34F3B694D3B3}"/>
                </c:ext>
              </c:extLst>
            </c:dLbl>
            <c:dLbl>
              <c:idx val="9"/>
              <c:delete val="1"/>
              <c:extLst>
                <c:ext xmlns:c15="http://schemas.microsoft.com/office/drawing/2012/chart" uri="{CE6537A1-D6FC-4f65-9D91-7224C49458BB}"/>
                <c:ext xmlns:c16="http://schemas.microsoft.com/office/drawing/2014/chart" uri="{C3380CC4-5D6E-409C-BE32-E72D297353CC}">
                  <c16:uniqueId val="{00000024-B9B4-4C27-AD86-34F3B694D3B3}"/>
                </c:ext>
              </c:extLst>
            </c:dLbl>
            <c:dLbl>
              <c:idx val="10"/>
              <c:delete val="1"/>
              <c:extLst>
                <c:ext xmlns:c15="http://schemas.microsoft.com/office/drawing/2012/chart" uri="{CE6537A1-D6FC-4f65-9D91-7224C49458BB}"/>
                <c:ext xmlns:c16="http://schemas.microsoft.com/office/drawing/2014/chart" uri="{C3380CC4-5D6E-409C-BE32-E72D297353CC}">
                  <c16:uniqueId val="{00000023-B9B4-4C27-AD86-34F3B694D3B3}"/>
                </c:ext>
              </c:extLst>
            </c:dLbl>
            <c:dLbl>
              <c:idx val="11"/>
              <c:delete val="1"/>
              <c:extLst>
                <c:ext xmlns:c15="http://schemas.microsoft.com/office/drawing/2012/chart" uri="{CE6537A1-D6FC-4f65-9D91-7224C49458BB}"/>
                <c:ext xmlns:c16="http://schemas.microsoft.com/office/drawing/2014/chart" uri="{C3380CC4-5D6E-409C-BE32-E72D297353CC}">
                  <c16:uniqueId val="{00000022-B9B4-4C27-AD86-34F3B694D3B3}"/>
                </c:ext>
              </c:extLst>
            </c:dLbl>
            <c:dLbl>
              <c:idx val="12"/>
              <c:delete val="1"/>
              <c:extLst>
                <c:ext xmlns:c15="http://schemas.microsoft.com/office/drawing/2012/chart" uri="{CE6537A1-D6FC-4f65-9D91-7224C49458BB}"/>
                <c:ext xmlns:c16="http://schemas.microsoft.com/office/drawing/2014/chart" uri="{C3380CC4-5D6E-409C-BE32-E72D297353CC}">
                  <c16:uniqueId val="{00000021-B9B4-4C27-AD86-34F3B694D3B3}"/>
                </c:ext>
              </c:extLst>
            </c:dLbl>
            <c:dLbl>
              <c:idx val="13"/>
              <c:delete val="1"/>
              <c:extLst>
                <c:ext xmlns:c15="http://schemas.microsoft.com/office/drawing/2012/chart" uri="{CE6537A1-D6FC-4f65-9D91-7224C49458BB}"/>
                <c:ext xmlns:c16="http://schemas.microsoft.com/office/drawing/2014/chart" uri="{C3380CC4-5D6E-409C-BE32-E72D297353CC}">
                  <c16:uniqueId val="{00000020-B9B4-4C27-AD86-34F3B694D3B3}"/>
                </c:ext>
              </c:extLst>
            </c:dLbl>
            <c:dLbl>
              <c:idx val="14"/>
              <c:delete val="1"/>
              <c:extLst>
                <c:ext xmlns:c15="http://schemas.microsoft.com/office/drawing/2012/chart" uri="{CE6537A1-D6FC-4f65-9D91-7224C49458BB}"/>
                <c:ext xmlns:c16="http://schemas.microsoft.com/office/drawing/2014/chart" uri="{C3380CC4-5D6E-409C-BE32-E72D297353CC}">
                  <c16:uniqueId val="{0000001F-B9B4-4C27-AD86-34F3B694D3B3}"/>
                </c:ext>
              </c:extLst>
            </c:dLbl>
            <c:dLbl>
              <c:idx val="15"/>
              <c:delete val="1"/>
              <c:extLst>
                <c:ext xmlns:c15="http://schemas.microsoft.com/office/drawing/2012/chart" uri="{CE6537A1-D6FC-4f65-9D91-7224C49458BB}"/>
                <c:ext xmlns:c16="http://schemas.microsoft.com/office/drawing/2014/chart" uri="{C3380CC4-5D6E-409C-BE32-E72D297353CC}">
                  <c16:uniqueId val="{0000001E-B9B4-4C27-AD86-34F3B694D3B3}"/>
                </c:ext>
              </c:extLst>
            </c:dLbl>
            <c:dLbl>
              <c:idx val="16"/>
              <c:delete val="1"/>
              <c:extLst>
                <c:ext xmlns:c15="http://schemas.microsoft.com/office/drawing/2012/chart" uri="{CE6537A1-D6FC-4f65-9D91-7224C49458BB}"/>
                <c:ext xmlns:c16="http://schemas.microsoft.com/office/drawing/2014/chart" uri="{C3380CC4-5D6E-409C-BE32-E72D297353CC}">
                  <c16:uniqueId val="{0000001D-B9B4-4C27-AD86-34F3B694D3B3}"/>
                </c:ext>
              </c:extLst>
            </c:dLbl>
            <c:dLbl>
              <c:idx val="17"/>
              <c:delete val="1"/>
              <c:extLst>
                <c:ext xmlns:c15="http://schemas.microsoft.com/office/drawing/2012/chart" uri="{CE6537A1-D6FC-4f65-9D91-7224C49458BB}"/>
                <c:ext xmlns:c16="http://schemas.microsoft.com/office/drawing/2014/chart" uri="{C3380CC4-5D6E-409C-BE32-E72D297353CC}">
                  <c16:uniqueId val="{0000001C-B9B4-4C27-AD86-34F3B694D3B3}"/>
                </c:ext>
              </c:extLst>
            </c:dLbl>
            <c:dLbl>
              <c:idx val="18"/>
              <c:delete val="1"/>
              <c:extLst>
                <c:ext xmlns:c15="http://schemas.microsoft.com/office/drawing/2012/chart" uri="{CE6537A1-D6FC-4f65-9D91-7224C49458BB}"/>
                <c:ext xmlns:c16="http://schemas.microsoft.com/office/drawing/2014/chart" uri="{C3380CC4-5D6E-409C-BE32-E72D297353CC}">
                  <c16:uniqueId val="{0000001B-B9B4-4C27-AD86-34F3B694D3B3}"/>
                </c:ext>
              </c:extLst>
            </c:dLbl>
            <c:dLbl>
              <c:idx val="19"/>
              <c:delete val="1"/>
              <c:extLst>
                <c:ext xmlns:c15="http://schemas.microsoft.com/office/drawing/2012/chart" uri="{CE6537A1-D6FC-4f65-9D91-7224C49458BB}"/>
                <c:ext xmlns:c16="http://schemas.microsoft.com/office/drawing/2014/chart" uri="{C3380CC4-5D6E-409C-BE32-E72D297353CC}">
                  <c16:uniqueId val="{0000001A-B9B4-4C27-AD86-34F3B694D3B3}"/>
                </c:ext>
              </c:extLst>
            </c:dLbl>
            <c:dLbl>
              <c:idx val="20"/>
              <c:delete val="1"/>
              <c:extLst>
                <c:ext xmlns:c15="http://schemas.microsoft.com/office/drawing/2012/chart" uri="{CE6537A1-D6FC-4f65-9D91-7224C49458BB}"/>
                <c:ext xmlns:c16="http://schemas.microsoft.com/office/drawing/2014/chart" uri="{C3380CC4-5D6E-409C-BE32-E72D297353CC}">
                  <c16:uniqueId val="{00000000-B9B4-4C27-AD86-34F3B694D3B3}"/>
                </c:ext>
              </c:extLst>
            </c:dLbl>
            <c:spPr>
              <a:noFill/>
              <a:ln>
                <a:noFill/>
              </a:ln>
              <a:effectLst/>
            </c:spPr>
            <c:txPr>
              <a:bodyPr wrap="square" lIns="38100" tIns="19050" rIns="38100" bIns="19050" anchor="ctr">
                <a:spAutoFit/>
              </a:bodyPr>
              <a:lstStyle/>
              <a:p>
                <a:pPr>
                  <a:defRPr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Sheet1!$B$2:$W$2</c:f>
              <c:numCache>
                <c:formatCode>0.0%</c:formatCode>
                <c:ptCount val="22"/>
                <c:pt idx="0">
                  <c:v>8.0827067669172928E-2</c:v>
                </c:pt>
                <c:pt idx="1">
                  <c:v>7.7393075356415472E-2</c:v>
                </c:pt>
                <c:pt idx="2">
                  <c:v>9.4155844155844159E-2</c:v>
                </c:pt>
                <c:pt idx="3">
                  <c:v>0.19521912350597609</c:v>
                </c:pt>
                <c:pt idx="4">
                  <c:v>0.24584717607973422</c:v>
                </c:pt>
                <c:pt idx="5">
                  <c:v>0.2949438202247191</c:v>
                </c:pt>
                <c:pt idx="6">
                  <c:v>0.32451923076923078</c:v>
                </c:pt>
                <c:pt idx="7">
                  <c:v>0.37681159420289856</c:v>
                </c:pt>
                <c:pt idx="8">
                  <c:v>0.42165898617511521</c:v>
                </c:pt>
                <c:pt idx="9">
                  <c:v>0.41087613293051362</c:v>
                </c:pt>
                <c:pt idx="10">
                  <c:v>0.44714038128249567</c:v>
                </c:pt>
                <c:pt idx="11">
                  <c:v>0.48111658456486045</c:v>
                </c:pt>
                <c:pt idx="12">
                  <c:v>0.48088531187122735</c:v>
                </c:pt>
                <c:pt idx="13">
                  <c:v>0.44067796610169491</c:v>
                </c:pt>
                <c:pt idx="14">
                  <c:v>0.47022587268993837</c:v>
                </c:pt>
                <c:pt idx="15">
                  <c:v>0.47708082026537996</c:v>
                </c:pt>
                <c:pt idx="16">
                  <c:v>0.49754901960784315</c:v>
                </c:pt>
                <c:pt idx="17">
                  <c:v>0.4457759137207909</c:v>
                </c:pt>
                <c:pt idx="18">
                  <c:v>0.48566084788029923</c:v>
                </c:pt>
                <c:pt idx="19">
                  <c:v>0.47195467422096316</c:v>
                </c:pt>
                <c:pt idx="20">
                  <c:v>0.45915201654601862</c:v>
                </c:pt>
                <c:pt idx="21">
                  <c:v>0.44900000000000001</c:v>
                </c:pt>
              </c:numCache>
            </c:numRef>
          </c:val>
          <c:extLst>
            <c:ext xmlns:c16="http://schemas.microsoft.com/office/drawing/2014/chart" uri="{C3380CC4-5D6E-409C-BE32-E72D297353CC}">
              <c16:uniqueId val="{00000000-919C-461F-BC35-9D448005102C}"/>
            </c:ext>
          </c:extLst>
        </c:ser>
        <c:ser>
          <c:idx val="1"/>
          <c:order val="1"/>
          <c:tx>
            <c:strRef>
              <c:f>Sheet1!$A$3</c:f>
              <c:strCache>
                <c:ptCount val="1"/>
                <c:pt idx="0">
                  <c:v>Women</c:v>
                </c:pt>
              </c:strCache>
            </c:strRef>
          </c:tx>
          <c:spPr>
            <a:solidFill>
              <a:schemeClr val="accent5">
                <a:lumMod val="75000"/>
              </a:schemeClr>
            </a:solidFill>
          </c:spPr>
          <c:invertIfNegative val="0"/>
          <c:dPt>
            <c:idx val="20"/>
            <c:invertIfNegative val="0"/>
            <c:bubble3D val="0"/>
            <c:extLst>
              <c:ext xmlns:c16="http://schemas.microsoft.com/office/drawing/2014/chart" uri="{C3380CC4-5D6E-409C-BE32-E72D297353CC}">
                <c16:uniqueId val="{00000001-B9B4-4C27-AD86-34F3B694D3B3}"/>
              </c:ext>
            </c:extLst>
          </c:dPt>
          <c:dPt>
            <c:idx val="21"/>
            <c:invertIfNegative val="0"/>
            <c:bubble3D val="0"/>
            <c:extLst>
              <c:ext xmlns:c16="http://schemas.microsoft.com/office/drawing/2014/chart" uri="{C3380CC4-5D6E-409C-BE32-E72D297353CC}">
                <c16:uniqueId val="{00000001-71F0-45BC-8D0B-9D7AF235C68F}"/>
              </c:ext>
            </c:extLst>
          </c:dPt>
          <c:dLbls>
            <c:dLbl>
              <c:idx val="0"/>
              <c:delete val="1"/>
              <c:extLst>
                <c:ext xmlns:c15="http://schemas.microsoft.com/office/drawing/2012/chart" uri="{CE6537A1-D6FC-4f65-9D91-7224C49458BB}"/>
                <c:ext xmlns:c16="http://schemas.microsoft.com/office/drawing/2014/chart" uri="{C3380CC4-5D6E-409C-BE32-E72D297353CC}">
                  <c16:uniqueId val="{00000003-B9B4-4C27-AD86-34F3B694D3B3}"/>
                </c:ext>
              </c:extLst>
            </c:dLbl>
            <c:dLbl>
              <c:idx val="1"/>
              <c:delete val="1"/>
              <c:extLst>
                <c:ext xmlns:c15="http://schemas.microsoft.com/office/drawing/2012/chart" uri="{CE6537A1-D6FC-4f65-9D91-7224C49458BB}"/>
                <c:ext xmlns:c16="http://schemas.microsoft.com/office/drawing/2014/chart" uri="{C3380CC4-5D6E-409C-BE32-E72D297353CC}">
                  <c16:uniqueId val="{00000004-B9B4-4C27-AD86-34F3B694D3B3}"/>
                </c:ext>
              </c:extLst>
            </c:dLbl>
            <c:dLbl>
              <c:idx val="2"/>
              <c:delete val="1"/>
              <c:extLst>
                <c:ext xmlns:c15="http://schemas.microsoft.com/office/drawing/2012/chart" uri="{CE6537A1-D6FC-4f65-9D91-7224C49458BB}"/>
                <c:ext xmlns:c16="http://schemas.microsoft.com/office/drawing/2014/chart" uri="{C3380CC4-5D6E-409C-BE32-E72D297353CC}">
                  <c16:uniqueId val="{00000007-B9B4-4C27-AD86-34F3B694D3B3}"/>
                </c:ext>
              </c:extLst>
            </c:dLbl>
            <c:dLbl>
              <c:idx val="3"/>
              <c:delete val="1"/>
              <c:extLst>
                <c:ext xmlns:c15="http://schemas.microsoft.com/office/drawing/2012/chart" uri="{CE6537A1-D6FC-4f65-9D91-7224C49458BB}"/>
                <c:ext xmlns:c16="http://schemas.microsoft.com/office/drawing/2014/chart" uri="{C3380CC4-5D6E-409C-BE32-E72D297353CC}">
                  <c16:uniqueId val="{00000008-B9B4-4C27-AD86-34F3B694D3B3}"/>
                </c:ext>
              </c:extLst>
            </c:dLbl>
            <c:dLbl>
              <c:idx val="4"/>
              <c:delete val="1"/>
              <c:extLst>
                <c:ext xmlns:c15="http://schemas.microsoft.com/office/drawing/2012/chart" uri="{CE6537A1-D6FC-4f65-9D91-7224C49458BB}"/>
                <c:ext xmlns:c16="http://schemas.microsoft.com/office/drawing/2014/chart" uri="{C3380CC4-5D6E-409C-BE32-E72D297353CC}">
                  <c16:uniqueId val="{0000000A-B9B4-4C27-AD86-34F3B694D3B3}"/>
                </c:ext>
              </c:extLst>
            </c:dLbl>
            <c:dLbl>
              <c:idx val="5"/>
              <c:delete val="1"/>
              <c:extLst>
                <c:ext xmlns:c15="http://schemas.microsoft.com/office/drawing/2012/chart" uri="{CE6537A1-D6FC-4f65-9D91-7224C49458BB}"/>
                <c:ext xmlns:c16="http://schemas.microsoft.com/office/drawing/2014/chart" uri="{C3380CC4-5D6E-409C-BE32-E72D297353CC}">
                  <c16:uniqueId val="{0000000B-B9B4-4C27-AD86-34F3B694D3B3}"/>
                </c:ext>
              </c:extLst>
            </c:dLbl>
            <c:dLbl>
              <c:idx val="6"/>
              <c:delete val="1"/>
              <c:extLst>
                <c:ext xmlns:c15="http://schemas.microsoft.com/office/drawing/2012/chart" uri="{CE6537A1-D6FC-4f65-9D91-7224C49458BB}">
                  <c15:layout>
                    <c:manualLayout>
                      <c:w val="5.1432432084124909E-2"/>
                      <c:h val="4.5995079948387502E-2"/>
                    </c:manualLayout>
                  </c15:layout>
                </c:ext>
                <c:ext xmlns:c16="http://schemas.microsoft.com/office/drawing/2014/chart" uri="{C3380CC4-5D6E-409C-BE32-E72D297353CC}">
                  <c16:uniqueId val="{0000000C-B9B4-4C27-AD86-34F3B694D3B3}"/>
                </c:ext>
              </c:extLst>
            </c:dLbl>
            <c:dLbl>
              <c:idx val="7"/>
              <c:delete val="1"/>
              <c:extLst>
                <c:ext xmlns:c15="http://schemas.microsoft.com/office/drawing/2012/chart" uri="{CE6537A1-D6FC-4f65-9D91-7224C49458BB}"/>
                <c:ext xmlns:c16="http://schemas.microsoft.com/office/drawing/2014/chart" uri="{C3380CC4-5D6E-409C-BE32-E72D297353CC}">
                  <c16:uniqueId val="{0000000D-B9B4-4C27-AD86-34F3B694D3B3}"/>
                </c:ext>
              </c:extLst>
            </c:dLbl>
            <c:dLbl>
              <c:idx val="8"/>
              <c:delete val="1"/>
              <c:extLst>
                <c:ext xmlns:c15="http://schemas.microsoft.com/office/drawing/2012/chart" uri="{CE6537A1-D6FC-4f65-9D91-7224C49458BB}"/>
                <c:ext xmlns:c16="http://schemas.microsoft.com/office/drawing/2014/chart" uri="{C3380CC4-5D6E-409C-BE32-E72D297353CC}">
                  <c16:uniqueId val="{0000000E-B9B4-4C27-AD86-34F3B694D3B3}"/>
                </c:ext>
              </c:extLst>
            </c:dLbl>
            <c:dLbl>
              <c:idx val="9"/>
              <c:delete val="1"/>
              <c:extLst>
                <c:ext xmlns:c15="http://schemas.microsoft.com/office/drawing/2012/chart" uri="{CE6537A1-D6FC-4f65-9D91-7224C49458BB}"/>
                <c:ext xmlns:c16="http://schemas.microsoft.com/office/drawing/2014/chart" uri="{C3380CC4-5D6E-409C-BE32-E72D297353CC}">
                  <c16:uniqueId val="{0000000F-B9B4-4C27-AD86-34F3B694D3B3}"/>
                </c:ext>
              </c:extLst>
            </c:dLbl>
            <c:dLbl>
              <c:idx val="10"/>
              <c:delete val="1"/>
              <c:extLst>
                <c:ext xmlns:c15="http://schemas.microsoft.com/office/drawing/2012/chart" uri="{CE6537A1-D6FC-4f65-9D91-7224C49458BB}"/>
                <c:ext xmlns:c16="http://schemas.microsoft.com/office/drawing/2014/chart" uri="{C3380CC4-5D6E-409C-BE32-E72D297353CC}">
                  <c16:uniqueId val="{00000010-B9B4-4C27-AD86-34F3B694D3B3}"/>
                </c:ext>
              </c:extLst>
            </c:dLbl>
            <c:dLbl>
              <c:idx val="11"/>
              <c:delete val="1"/>
              <c:extLst>
                <c:ext xmlns:c15="http://schemas.microsoft.com/office/drawing/2012/chart" uri="{CE6537A1-D6FC-4f65-9D91-7224C49458BB}"/>
                <c:ext xmlns:c16="http://schemas.microsoft.com/office/drawing/2014/chart" uri="{C3380CC4-5D6E-409C-BE32-E72D297353CC}">
                  <c16:uniqueId val="{00000011-B9B4-4C27-AD86-34F3B694D3B3}"/>
                </c:ext>
              </c:extLst>
            </c:dLbl>
            <c:dLbl>
              <c:idx val="12"/>
              <c:delete val="1"/>
              <c:extLst>
                <c:ext xmlns:c15="http://schemas.microsoft.com/office/drawing/2012/chart" uri="{CE6537A1-D6FC-4f65-9D91-7224C49458BB}"/>
                <c:ext xmlns:c16="http://schemas.microsoft.com/office/drawing/2014/chart" uri="{C3380CC4-5D6E-409C-BE32-E72D297353CC}">
                  <c16:uniqueId val="{00000012-B9B4-4C27-AD86-34F3B694D3B3}"/>
                </c:ext>
              </c:extLst>
            </c:dLbl>
            <c:dLbl>
              <c:idx val="13"/>
              <c:delete val="1"/>
              <c:extLst>
                <c:ext xmlns:c15="http://schemas.microsoft.com/office/drawing/2012/chart" uri="{CE6537A1-D6FC-4f65-9D91-7224C49458BB}"/>
                <c:ext xmlns:c16="http://schemas.microsoft.com/office/drawing/2014/chart" uri="{C3380CC4-5D6E-409C-BE32-E72D297353CC}">
                  <c16:uniqueId val="{00000013-B9B4-4C27-AD86-34F3B694D3B3}"/>
                </c:ext>
              </c:extLst>
            </c:dLbl>
            <c:dLbl>
              <c:idx val="14"/>
              <c:delete val="1"/>
              <c:extLst>
                <c:ext xmlns:c15="http://schemas.microsoft.com/office/drawing/2012/chart" uri="{CE6537A1-D6FC-4f65-9D91-7224C49458BB}"/>
                <c:ext xmlns:c16="http://schemas.microsoft.com/office/drawing/2014/chart" uri="{C3380CC4-5D6E-409C-BE32-E72D297353CC}">
                  <c16:uniqueId val="{00000014-B9B4-4C27-AD86-34F3B694D3B3}"/>
                </c:ext>
              </c:extLst>
            </c:dLbl>
            <c:dLbl>
              <c:idx val="15"/>
              <c:delete val="1"/>
              <c:extLst>
                <c:ext xmlns:c15="http://schemas.microsoft.com/office/drawing/2012/chart" uri="{CE6537A1-D6FC-4f65-9D91-7224C49458BB}"/>
                <c:ext xmlns:c16="http://schemas.microsoft.com/office/drawing/2014/chart" uri="{C3380CC4-5D6E-409C-BE32-E72D297353CC}">
                  <c16:uniqueId val="{00000015-B9B4-4C27-AD86-34F3B694D3B3}"/>
                </c:ext>
              </c:extLst>
            </c:dLbl>
            <c:dLbl>
              <c:idx val="16"/>
              <c:delete val="1"/>
              <c:extLst>
                <c:ext xmlns:c15="http://schemas.microsoft.com/office/drawing/2012/chart" uri="{CE6537A1-D6FC-4f65-9D91-7224C49458BB}"/>
                <c:ext xmlns:c16="http://schemas.microsoft.com/office/drawing/2014/chart" uri="{C3380CC4-5D6E-409C-BE32-E72D297353CC}">
                  <c16:uniqueId val="{00000016-B9B4-4C27-AD86-34F3B694D3B3}"/>
                </c:ext>
              </c:extLst>
            </c:dLbl>
            <c:dLbl>
              <c:idx val="17"/>
              <c:delete val="1"/>
              <c:extLst>
                <c:ext xmlns:c15="http://schemas.microsoft.com/office/drawing/2012/chart" uri="{CE6537A1-D6FC-4f65-9D91-7224C49458BB}"/>
                <c:ext xmlns:c16="http://schemas.microsoft.com/office/drawing/2014/chart" uri="{C3380CC4-5D6E-409C-BE32-E72D297353CC}">
                  <c16:uniqueId val="{00000017-B9B4-4C27-AD86-34F3B694D3B3}"/>
                </c:ext>
              </c:extLst>
            </c:dLbl>
            <c:dLbl>
              <c:idx val="18"/>
              <c:delete val="1"/>
              <c:extLst>
                <c:ext xmlns:c15="http://schemas.microsoft.com/office/drawing/2012/chart" uri="{CE6537A1-D6FC-4f65-9D91-7224C49458BB}"/>
                <c:ext xmlns:c16="http://schemas.microsoft.com/office/drawing/2014/chart" uri="{C3380CC4-5D6E-409C-BE32-E72D297353CC}">
                  <c16:uniqueId val="{00000018-B9B4-4C27-AD86-34F3B694D3B3}"/>
                </c:ext>
              </c:extLst>
            </c:dLbl>
            <c:dLbl>
              <c:idx val="19"/>
              <c:delete val="1"/>
              <c:extLst>
                <c:ext xmlns:c15="http://schemas.microsoft.com/office/drawing/2012/chart" uri="{CE6537A1-D6FC-4f65-9D91-7224C49458BB}"/>
                <c:ext xmlns:c16="http://schemas.microsoft.com/office/drawing/2014/chart" uri="{C3380CC4-5D6E-409C-BE32-E72D297353CC}">
                  <c16:uniqueId val="{00000019-B9B4-4C27-AD86-34F3B694D3B3}"/>
                </c:ext>
              </c:extLst>
            </c:dLbl>
            <c:dLbl>
              <c:idx val="20"/>
              <c:delete val="1"/>
              <c:extLst>
                <c:ext xmlns:c15="http://schemas.microsoft.com/office/drawing/2012/chart" uri="{CE6537A1-D6FC-4f65-9D91-7224C49458BB}"/>
                <c:ext xmlns:c16="http://schemas.microsoft.com/office/drawing/2014/chart" uri="{C3380CC4-5D6E-409C-BE32-E72D297353CC}">
                  <c16:uniqueId val="{00000001-B9B4-4C27-AD86-34F3B694D3B3}"/>
                </c:ext>
              </c:extLst>
            </c:dLbl>
            <c:spPr>
              <a:noFill/>
              <a:ln>
                <a:noFill/>
              </a:ln>
              <a:effectLst/>
            </c:spPr>
            <c:txPr>
              <a:bodyPr wrap="square" lIns="38100" tIns="19050" rIns="38100" bIns="19050" anchor="ctr">
                <a:spAutoFit/>
              </a:bodyPr>
              <a:lstStyle/>
              <a:p>
                <a:pPr>
                  <a:defRPr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Sheet1!$B$1:$W$1</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Sheet1!$B$3:$W$3</c:f>
              <c:numCache>
                <c:formatCode>0.0%</c:formatCode>
                <c:ptCount val="22"/>
                <c:pt idx="0">
                  <c:v>2.2774327122153208E-2</c:v>
                </c:pt>
                <c:pt idx="1">
                  <c:v>4.8426150121065374E-2</c:v>
                </c:pt>
                <c:pt idx="2">
                  <c:v>2.766798418972332E-2</c:v>
                </c:pt>
                <c:pt idx="3">
                  <c:v>4.8192771084337352E-2</c:v>
                </c:pt>
                <c:pt idx="4">
                  <c:v>4.5801526717557252E-2</c:v>
                </c:pt>
                <c:pt idx="5">
                  <c:v>4.3209876543209874E-2</c:v>
                </c:pt>
                <c:pt idx="6">
                  <c:v>5.7324840764331211E-2</c:v>
                </c:pt>
                <c:pt idx="7">
                  <c:v>8.5714285714285715E-2</c:v>
                </c:pt>
                <c:pt idx="8">
                  <c:v>3.5398230088495575E-2</c:v>
                </c:pt>
                <c:pt idx="9">
                  <c:v>8.2125603864734303E-2</c:v>
                </c:pt>
                <c:pt idx="10">
                  <c:v>3.3333333333333333E-2</c:v>
                </c:pt>
                <c:pt idx="11">
                  <c:v>5.6818181818181816E-2</c:v>
                </c:pt>
                <c:pt idx="12">
                  <c:v>4.4776119402985072E-2</c:v>
                </c:pt>
                <c:pt idx="13">
                  <c:v>2.1052631578947368E-2</c:v>
                </c:pt>
                <c:pt idx="14">
                  <c:v>4.4117647058823532E-2</c:v>
                </c:pt>
                <c:pt idx="15">
                  <c:v>2.7149321266968326E-2</c:v>
                </c:pt>
                <c:pt idx="16">
                  <c:v>6.273062730627306E-2</c:v>
                </c:pt>
                <c:pt idx="17">
                  <c:v>0.04</c:v>
                </c:pt>
                <c:pt idx="18">
                  <c:v>3.870967741935484E-2</c:v>
                </c:pt>
                <c:pt idx="19">
                  <c:v>5.113636363636364E-2</c:v>
                </c:pt>
                <c:pt idx="20">
                  <c:v>6.6176470588235295E-2</c:v>
                </c:pt>
                <c:pt idx="21">
                  <c:v>2.7E-2</c:v>
                </c:pt>
              </c:numCache>
            </c:numRef>
          </c:val>
          <c:extLst>
            <c:ext xmlns:c16="http://schemas.microsoft.com/office/drawing/2014/chart" uri="{C3380CC4-5D6E-409C-BE32-E72D297353CC}">
              <c16:uniqueId val="{00000001-919C-461F-BC35-9D448005102C}"/>
            </c:ext>
          </c:extLst>
        </c:ser>
        <c:dLbls>
          <c:dLblPos val="outEnd"/>
          <c:showLegendKey val="0"/>
          <c:showVal val="1"/>
          <c:showCatName val="0"/>
          <c:showSerName val="0"/>
          <c:showPercent val="0"/>
          <c:showBubbleSize val="0"/>
        </c:dLbls>
        <c:gapWidth val="150"/>
        <c:axId val="56078336"/>
        <c:axId val="56080256"/>
      </c:barChart>
      <c:catAx>
        <c:axId val="56078336"/>
        <c:scaling>
          <c:orientation val="minMax"/>
        </c:scaling>
        <c:delete val="0"/>
        <c:axPos val="b"/>
        <c:title>
          <c:tx>
            <c:rich>
              <a:bodyPr/>
              <a:lstStyle/>
              <a:p>
                <a:pPr>
                  <a:defRPr sz="1400"/>
                </a:pPr>
                <a:r>
                  <a:rPr lang="en-US" sz="1400" dirty="0"/>
                  <a:t>Year at Diagnosis</a:t>
                </a:r>
              </a:p>
            </c:rich>
          </c:tx>
          <c:layout>
            <c:manualLayout>
              <c:xMode val="edge"/>
              <c:yMode val="edge"/>
              <c:x val="0.43456269112095514"/>
              <c:y val="0.91826743620454054"/>
            </c:manualLayout>
          </c:layout>
          <c:overlay val="0"/>
        </c:title>
        <c:numFmt formatCode="General" sourceLinked="1"/>
        <c:majorTickMark val="out"/>
        <c:minorTickMark val="none"/>
        <c:tickLblPos val="nextTo"/>
        <c:spPr>
          <a:ln w="3169">
            <a:solidFill>
              <a:srgbClr val="000000"/>
            </a:solidFill>
            <a:prstDash val="solid"/>
          </a:ln>
        </c:spPr>
        <c:txPr>
          <a:bodyPr rot="-2040000" vert="horz"/>
          <a:lstStyle/>
          <a:p>
            <a:pPr>
              <a:defRPr sz="1200" b="0"/>
            </a:pPr>
            <a:endParaRPr lang="en-US"/>
          </a:p>
        </c:txPr>
        <c:crossAx val="56080256"/>
        <c:crosses val="autoZero"/>
        <c:auto val="1"/>
        <c:lblAlgn val="ctr"/>
        <c:lblOffset val="100"/>
        <c:tickLblSkip val="1"/>
        <c:tickMarkSkip val="1"/>
        <c:noMultiLvlLbl val="0"/>
      </c:catAx>
      <c:valAx>
        <c:axId val="56080256"/>
        <c:scaling>
          <c:orientation val="minMax"/>
          <c:max val="1"/>
        </c:scaling>
        <c:delete val="0"/>
        <c:axPos val="l"/>
        <c:title>
          <c:tx>
            <c:rich>
              <a:bodyPr/>
              <a:lstStyle/>
              <a:p>
                <a:pPr>
                  <a:defRPr sz="1400"/>
                </a:pPr>
                <a:r>
                  <a:rPr lang="en-US" sz="1400" dirty="0"/>
                  <a:t>Percent  of Syphilis Cases Co-Infected with HIV</a:t>
                </a:r>
              </a:p>
            </c:rich>
          </c:tx>
          <c:layout>
            <c:manualLayout>
              <c:xMode val="edge"/>
              <c:yMode val="edge"/>
              <c:x val="1.5015015015015015E-3"/>
              <c:y val="0.10302737250199324"/>
            </c:manualLayout>
          </c:layout>
          <c:overlay val="0"/>
          <c:spPr>
            <a:noFill/>
            <a:ln w="25355">
              <a:noFill/>
            </a:ln>
          </c:spPr>
        </c:title>
        <c:numFmt formatCode="0%" sourceLinked="0"/>
        <c:majorTickMark val="out"/>
        <c:minorTickMark val="none"/>
        <c:tickLblPos val="nextTo"/>
        <c:spPr>
          <a:ln w="3169">
            <a:solidFill>
              <a:srgbClr val="000000"/>
            </a:solidFill>
            <a:prstDash val="solid"/>
          </a:ln>
        </c:spPr>
        <c:txPr>
          <a:bodyPr rot="0" vert="horz"/>
          <a:lstStyle/>
          <a:p>
            <a:pPr>
              <a:defRPr sz="1100" b="0"/>
            </a:pPr>
            <a:endParaRPr lang="en-US"/>
          </a:p>
        </c:txPr>
        <c:crossAx val="56078336"/>
        <c:crosses val="autoZero"/>
        <c:crossBetween val="between"/>
        <c:majorUnit val="0.2"/>
      </c:valAx>
      <c:spPr>
        <a:noFill/>
        <a:ln w="12678">
          <a:noFill/>
          <a:prstDash val="solid"/>
        </a:ln>
      </c:spPr>
    </c:plotArea>
    <c:legend>
      <c:legendPos val="t"/>
      <c:overlay val="0"/>
      <c:spPr>
        <a:noFill/>
        <a:ln w="3169">
          <a:noFill/>
          <a:prstDash val="solid"/>
        </a:ln>
      </c:spPr>
      <c:txPr>
        <a:bodyPr/>
        <a:lstStyle/>
        <a:p>
          <a:pPr>
            <a:defRPr sz="1400"/>
          </a:pPr>
          <a:endParaRPr lang="en-US"/>
        </a:p>
      </c:txPr>
    </c:legend>
    <c:plotVisOnly val="1"/>
    <c:dispBlanksAs val="gap"/>
    <c:showDLblsOverMax val="0"/>
  </c:chart>
  <c:spPr>
    <a:noFill/>
    <a:ln w="12678">
      <a:noFill/>
      <a:prstDash val="solid"/>
    </a:ln>
  </c:spPr>
  <c:txPr>
    <a:bodyPr/>
    <a:lstStyle/>
    <a:p>
      <a:pPr>
        <a:defRPr sz="1198" b="1"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8913104611923"/>
          <c:y val="0.20590688967313203"/>
          <c:w val="0.81925454630671168"/>
          <c:h val="0.67496301546305282"/>
        </c:manualLayout>
      </c:layout>
      <c:barChart>
        <c:barDir val="col"/>
        <c:grouping val="stacked"/>
        <c:varyColors val="0"/>
        <c:ser>
          <c:idx val="2"/>
          <c:order val="0"/>
          <c:tx>
            <c:strRef>
              <c:f>Sheet1!$A$2</c:f>
              <c:strCache>
                <c:ptCount val="1"/>
                <c:pt idx="0">
                  <c:v>American Indian/Alaskan Native**</c:v>
                </c:pt>
              </c:strCache>
            </c:strRef>
          </c:tx>
          <c:spPr>
            <a:solidFill>
              <a:schemeClr val="bg1">
                <a:lumMod val="65000"/>
              </a:schemeClr>
            </a:solidFill>
            <a:ln w="12700">
              <a:solidFill>
                <a:schemeClr val="bg1">
                  <a:lumMod val="75000"/>
                </a:schemeClr>
              </a:solidFill>
              <a:prstDash val="solid"/>
            </a:ln>
          </c:spPr>
          <c:invertIfNegative val="0"/>
          <c:dPt>
            <c:idx val="6"/>
            <c:invertIfNegative val="0"/>
            <c:bubble3D val="0"/>
            <c:extLst>
              <c:ext xmlns:c16="http://schemas.microsoft.com/office/drawing/2014/chart" uri="{C3380CC4-5D6E-409C-BE32-E72D297353CC}">
                <c16:uniqueId val="{00000001-7AAE-48F6-8BA4-AB4520F2356E}"/>
              </c:ext>
            </c:extLst>
          </c:dPt>
          <c:dLbls>
            <c:dLbl>
              <c:idx val="0"/>
              <c:delete val="1"/>
              <c:extLst>
                <c:ext xmlns:c15="http://schemas.microsoft.com/office/drawing/2012/chart" uri="{CE6537A1-D6FC-4f65-9D91-7224C49458BB}"/>
                <c:ext xmlns:c16="http://schemas.microsoft.com/office/drawing/2014/chart" uri="{C3380CC4-5D6E-409C-BE32-E72D297353CC}">
                  <c16:uniqueId val="{0000000B-73F5-4B46-9619-88689D6120FA}"/>
                </c:ext>
              </c:extLst>
            </c:dLbl>
            <c:dLbl>
              <c:idx val="1"/>
              <c:delete val="1"/>
              <c:extLst>
                <c:ext xmlns:c15="http://schemas.microsoft.com/office/drawing/2012/chart" uri="{CE6537A1-D6FC-4f65-9D91-7224C49458BB}"/>
                <c:ext xmlns:c16="http://schemas.microsoft.com/office/drawing/2014/chart" uri="{C3380CC4-5D6E-409C-BE32-E72D297353CC}">
                  <c16:uniqueId val="{00000017-73F5-4B46-9619-88689D6120FA}"/>
                </c:ext>
              </c:extLst>
            </c:dLbl>
            <c:dLbl>
              <c:idx val="2"/>
              <c:delete val="1"/>
              <c:extLst>
                <c:ext xmlns:c15="http://schemas.microsoft.com/office/drawing/2012/chart" uri="{CE6537A1-D6FC-4f65-9D91-7224C49458BB}"/>
                <c:ext xmlns:c16="http://schemas.microsoft.com/office/drawing/2014/chart" uri="{C3380CC4-5D6E-409C-BE32-E72D297353CC}">
                  <c16:uniqueId val="{00000019-73F5-4B46-9619-88689D6120FA}"/>
                </c:ext>
              </c:extLst>
            </c:dLbl>
            <c:dLbl>
              <c:idx val="3"/>
              <c:delete val="1"/>
              <c:extLst>
                <c:ext xmlns:c15="http://schemas.microsoft.com/office/drawing/2012/chart" uri="{CE6537A1-D6FC-4f65-9D91-7224C49458BB}"/>
                <c:ext xmlns:c16="http://schemas.microsoft.com/office/drawing/2014/chart" uri="{C3380CC4-5D6E-409C-BE32-E72D297353CC}">
                  <c16:uniqueId val="{00000025-73F5-4B46-9619-88689D6120FA}"/>
                </c:ext>
              </c:extLst>
            </c:dLbl>
            <c:dLbl>
              <c:idx val="4"/>
              <c:layout>
                <c:manualLayout>
                  <c:x val="6.1718752711910997E-2"/>
                  <c:y val="-2.6323855449906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73F5-4B46-9619-88689D6120FA}"/>
                </c:ext>
              </c:extLst>
            </c:dLbl>
            <c:spPr>
              <a:noFill/>
              <a:ln>
                <a:noFill/>
              </a:ln>
              <a:effectLst/>
            </c:spPr>
            <c:txPr>
              <a:bodyPr wrap="square" lIns="38100" tIns="19050" rIns="38100" bIns="19050" anchor="ctr">
                <a:spAutoFit/>
              </a:bodyPr>
              <a:lstStyle/>
              <a:p>
                <a:pPr>
                  <a:defRPr i="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2017</c:v>
                </c:pt>
                <c:pt idx="1">
                  <c:v>2018</c:v>
                </c:pt>
                <c:pt idx="2">
                  <c:v>2019</c:v>
                </c:pt>
                <c:pt idx="3">
                  <c:v>2020^^</c:v>
                </c:pt>
                <c:pt idx="4">
                  <c:v>2021</c:v>
                </c:pt>
              </c:strCache>
            </c:strRef>
          </c:cat>
          <c:val>
            <c:numRef>
              <c:f>Sheet1!$B$2:$F$2</c:f>
              <c:numCache>
                <c:formatCode>0.0%</c:formatCode>
                <c:ptCount val="5"/>
                <c:pt idx="0">
                  <c:v>2.7063599458728013E-3</c:v>
                </c:pt>
                <c:pt idx="1">
                  <c:v>7.9155672823219003E-3</c:v>
                </c:pt>
                <c:pt idx="2">
                  <c:v>2.3501762632197414E-3</c:v>
                </c:pt>
                <c:pt idx="3">
                  <c:v>5.4644808743169399E-3</c:v>
                </c:pt>
                <c:pt idx="4">
                  <c:v>0.01</c:v>
                </c:pt>
              </c:numCache>
            </c:numRef>
          </c:val>
          <c:extLst>
            <c:ext xmlns:c16="http://schemas.microsoft.com/office/drawing/2014/chart" uri="{C3380CC4-5D6E-409C-BE32-E72D297353CC}">
              <c16:uniqueId val="{00000002-7AAE-48F6-8BA4-AB4520F2356E}"/>
            </c:ext>
          </c:extLst>
        </c:ser>
        <c:ser>
          <c:idx val="3"/>
          <c:order val="1"/>
          <c:tx>
            <c:strRef>
              <c:f>Sheet1!$A$3</c:f>
              <c:strCache>
                <c:ptCount val="1"/>
                <c:pt idx="0">
                  <c:v>Asian/Pacific Islander**</c:v>
                </c:pt>
              </c:strCache>
            </c:strRef>
          </c:tx>
          <c:spPr>
            <a:solidFill>
              <a:schemeClr val="accent4"/>
            </a:solidFill>
            <a:ln w="12700">
              <a:noFill/>
              <a:prstDash val="solid"/>
            </a:ln>
          </c:spPr>
          <c:invertIfNegative val="0"/>
          <c:dLbls>
            <c:delete val="1"/>
          </c:dLbls>
          <c:cat>
            <c:strRef>
              <c:f>Sheet1!$B$1:$F$1</c:f>
              <c:strCache>
                <c:ptCount val="5"/>
                <c:pt idx="0">
                  <c:v>2017</c:v>
                </c:pt>
                <c:pt idx="1">
                  <c:v>2018</c:v>
                </c:pt>
                <c:pt idx="2">
                  <c:v>2019</c:v>
                </c:pt>
                <c:pt idx="3">
                  <c:v>2020^^</c:v>
                </c:pt>
                <c:pt idx="4">
                  <c:v>2021</c:v>
                </c:pt>
              </c:strCache>
            </c:strRef>
          </c:cat>
          <c:val>
            <c:numRef>
              <c:f>Sheet1!$B$3:$F$3</c:f>
              <c:numCache>
                <c:formatCode>0.0%</c:formatCode>
                <c:ptCount val="5"/>
                <c:pt idx="0">
                  <c:v>2.7063599458728013E-3</c:v>
                </c:pt>
                <c:pt idx="1">
                  <c:v>5.2770448548812663E-3</c:v>
                </c:pt>
                <c:pt idx="2">
                  <c:v>3.5252643948296123E-3</c:v>
                </c:pt>
                <c:pt idx="3">
                  <c:v>0</c:v>
                </c:pt>
                <c:pt idx="4">
                  <c:v>0</c:v>
                </c:pt>
              </c:numCache>
            </c:numRef>
          </c:val>
          <c:extLst>
            <c:ext xmlns:c16="http://schemas.microsoft.com/office/drawing/2014/chart" uri="{C3380CC4-5D6E-409C-BE32-E72D297353CC}">
              <c16:uniqueId val="{00000003-7AAE-48F6-8BA4-AB4520F2356E}"/>
            </c:ext>
          </c:extLst>
        </c:ser>
        <c:ser>
          <c:idx val="1"/>
          <c:order val="2"/>
          <c:tx>
            <c:strRef>
              <c:f>Sheet1!$A$4</c:f>
              <c:strCache>
                <c:ptCount val="1"/>
                <c:pt idx="0">
                  <c:v>Black/African American**</c:v>
                </c:pt>
              </c:strCache>
            </c:strRef>
          </c:tx>
          <c:spPr>
            <a:solidFill>
              <a:srgbClr val="00B0F0"/>
            </a:solidFill>
            <a:ln w="12700">
              <a:noFill/>
              <a:prstDash val="solid"/>
            </a:ln>
          </c:spPr>
          <c:invertIfNegative val="0"/>
          <c:dPt>
            <c:idx val="4"/>
            <c:invertIfNegative val="0"/>
            <c:bubble3D val="0"/>
            <c:extLst>
              <c:ext xmlns:c16="http://schemas.microsoft.com/office/drawing/2014/chart" uri="{C3380CC4-5D6E-409C-BE32-E72D297353CC}">
                <c16:uniqueId val="{00000005-7CFC-4DC5-B438-C431909B5DFF}"/>
              </c:ext>
            </c:extLst>
          </c:dPt>
          <c:dLbls>
            <c:dLbl>
              <c:idx val="0"/>
              <c:delete val="1"/>
              <c:extLst>
                <c:ext xmlns:c15="http://schemas.microsoft.com/office/drawing/2012/chart" uri="{CE6537A1-D6FC-4f65-9D91-7224C49458BB}"/>
                <c:ext xmlns:c16="http://schemas.microsoft.com/office/drawing/2014/chart" uri="{C3380CC4-5D6E-409C-BE32-E72D297353CC}">
                  <c16:uniqueId val="{0000000C-73F5-4B46-9619-88689D6120FA}"/>
                </c:ext>
              </c:extLst>
            </c:dLbl>
            <c:dLbl>
              <c:idx val="1"/>
              <c:delete val="1"/>
              <c:extLst>
                <c:ext xmlns:c15="http://schemas.microsoft.com/office/drawing/2012/chart" uri="{CE6537A1-D6FC-4f65-9D91-7224C49458BB}"/>
                <c:ext xmlns:c16="http://schemas.microsoft.com/office/drawing/2014/chart" uri="{C3380CC4-5D6E-409C-BE32-E72D297353CC}">
                  <c16:uniqueId val="{00000015-73F5-4B46-9619-88689D6120FA}"/>
                </c:ext>
              </c:extLst>
            </c:dLbl>
            <c:dLbl>
              <c:idx val="2"/>
              <c:delete val="1"/>
              <c:extLst>
                <c:ext xmlns:c15="http://schemas.microsoft.com/office/drawing/2012/chart" uri="{CE6537A1-D6FC-4f65-9D91-7224C49458BB}"/>
                <c:ext xmlns:c16="http://schemas.microsoft.com/office/drawing/2014/chart" uri="{C3380CC4-5D6E-409C-BE32-E72D297353CC}">
                  <c16:uniqueId val="{0000001A-73F5-4B46-9619-88689D6120FA}"/>
                </c:ext>
              </c:extLst>
            </c:dLbl>
            <c:dLbl>
              <c:idx val="3"/>
              <c:delete val="1"/>
              <c:extLst>
                <c:ext xmlns:c15="http://schemas.microsoft.com/office/drawing/2012/chart" uri="{CE6537A1-D6FC-4f65-9D91-7224C49458BB}"/>
                <c:ext xmlns:c16="http://schemas.microsoft.com/office/drawing/2014/chart" uri="{C3380CC4-5D6E-409C-BE32-E72D297353CC}">
                  <c16:uniqueId val="{00000023-73F5-4B46-9619-88689D6120FA}"/>
                </c:ext>
              </c:extLst>
            </c:dLbl>
            <c:dLbl>
              <c:idx val="4"/>
              <c:layout>
                <c:manualLayout>
                  <c:x val="6.9066223272852556E-2"/>
                  <c:y val="-6.58096386247650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FC-4DC5-B438-C431909B5DFF}"/>
                </c:ext>
              </c:extLst>
            </c:dLbl>
            <c:spPr>
              <a:noFill/>
              <a:ln>
                <a:noFill/>
              </a:ln>
              <a:effectLst/>
            </c:spPr>
            <c:txPr>
              <a:bodyPr wrap="square" lIns="38100" tIns="19050" rIns="38100" bIns="19050" anchor="ctr">
                <a:spAutoFit/>
              </a:bodyPr>
              <a:lstStyle/>
              <a:p>
                <a:pPr>
                  <a:defRPr i="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2017</c:v>
                </c:pt>
                <c:pt idx="1">
                  <c:v>2018</c:v>
                </c:pt>
                <c:pt idx="2">
                  <c:v>2019</c:v>
                </c:pt>
                <c:pt idx="3">
                  <c:v>2020^^</c:v>
                </c:pt>
                <c:pt idx="4">
                  <c:v>2021</c:v>
                </c:pt>
              </c:strCache>
            </c:strRef>
          </c:cat>
          <c:val>
            <c:numRef>
              <c:f>Sheet1!$B$4:$F$4</c:f>
              <c:numCache>
                <c:formatCode>0.0%</c:formatCode>
                <c:ptCount val="5"/>
                <c:pt idx="0">
                  <c:v>0.67253044654939109</c:v>
                </c:pt>
                <c:pt idx="1">
                  <c:v>0.68205804749340371</c:v>
                </c:pt>
                <c:pt idx="2">
                  <c:v>0.68977673325499411</c:v>
                </c:pt>
                <c:pt idx="3">
                  <c:v>0.69508196721311477</c:v>
                </c:pt>
                <c:pt idx="4">
                  <c:v>0.68899999999999995</c:v>
                </c:pt>
              </c:numCache>
            </c:numRef>
          </c:val>
          <c:extLst>
            <c:ext xmlns:c16="http://schemas.microsoft.com/office/drawing/2014/chart" uri="{C3380CC4-5D6E-409C-BE32-E72D297353CC}">
              <c16:uniqueId val="{00000004-7AAE-48F6-8BA4-AB4520F2356E}"/>
            </c:ext>
          </c:extLst>
        </c:ser>
        <c:ser>
          <c:idx val="4"/>
          <c:order val="3"/>
          <c:tx>
            <c:strRef>
              <c:f>Sheet1!$A$5</c:f>
              <c:strCache>
                <c:ptCount val="1"/>
                <c:pt idx="0">
                  <c:v>Hispanic/LatinX</c:v>
                </c:pt>
              </c:strCache>
            </c:strRef>
          </c:tx>
          <c:spPr>
            <a:solidFill>
              <a:schemeClr val="accent5">
                <a:lumMod val="75000"/>
              </a:schemeClr>
            </a:solidFill>
            <a:ln w="12700">
              <a:noFill/>
              <a:prstDash val="solid"/>
            </a:ln>
          </c:spPr>
          <c:invertIfNegative val="0"/>
          <c:dPt>
            <c:idx val="4"/>
            <c:invertIfNegative val="0"/>
            <c:bubble3D val="0"/>
            <c:extLst>
              <c:ext xmlns:c16="http://schemas.microsoft.com/office/drawing/2014/chart" uri="{C3380CC4-5D6E-409C-BE32-E72D297353CC}">
                <c16:uniqueId val="{00000004-7CFC-4DC5-B438-C431909B5DFF}"/>
              </c:ext>
            </c:extLst>
          </c:dPt>
          <c:dLbls>
            <c:dLbl>
              <c:idx val="0"/>
              <c:delete val="1"/>
              <c:extLst>
                <c:ext xmlns:c15="http://schemas.microsoft.com/office/drawing/2012/chart" uri="{CE6537A1-D6FC-4f65-9D91-7224C49458BB}"/>
                <c:ext xmlns:c16="http://schemas.microsoft.com/office/drawing/2014/chart" uri="{C3380CC4-5D6E-409C-BE32-E72D297353CC}">
                  <c16:uniqueId val="{0000000D-73F5-4B46-9619-88689D6120FA}"/>
                </c:ext>
              </c:extLst>
            </c:dLbl>
            <c:dLbl>
              <c:idx val="1"/>
              <c:delete val="1"/>
              <c:extLst>
                <c:ext xmlns:c15="http://schemas.microsoft.com/office/drawing/2012/chart" uri="{CE6537A1-D6FC-4f65-9D91-7224C49458BB}"/>
                <c:ext xmlns:c16="http://schemas.microsoft.com/office/drawing/2014/chart" uri="{C3380CC4-5D6E-409C-BE32-E72D297353CC}">
                  <c16:uniqueId val="{00000014-73F5-4B46-9619-88689D6120FA}"/>
                </c:ext>
              </c:extLst>
            </c:dLbl>
            <c:dLbl>
              <c:idx val="2"/>
              <c:delete val="1"/>
              <c:extLst>
                <c:ext xmlns:c15="http://schemas.microsoft.com/office/drawing/2012/chart" uri="{CE6537A1-D6FC-4f65-9D91-7224C49458BB}"/>
                <c:ext xmlns:c16="http://schemas.microsoft.com/office/drawing/2014/chart" uri="{C3380CC4-5D6E-409C-BE32-E72D297353CC}">
                  <c16:uniqueId val="{0000001B-73F5-4B46-9619-88689D6120FA}"/>
                </c:ext>
              </c:extLst>
            </c:dLbl>
            <c:dLbl>
              <c:idx val="3"/>
              <c:delete val="1"/>
              <c:extLst>
                <c:ext xmlns:c15="http://schemas.microsoft.com/office/drawing/2012/chart" uri="{CE6537A1-D6FC-4f65-9D91-7224C49458BB}"/>
                <c:ext xmlns:c16="http://schemas.microsoft.com/office/drawing/2014/chart" uri="{C3380CC4-5D6E-409C-BE32-E72D297353CC}">
                  <c16:uniqueId val="{00000022-73F5-4B46-9619-88689D6120FA}"/>
                </c:ext>
              </c:extLst>
            </c:dLbl>
            <c:dLbl>
              <c:idx val="4"/>
              <c:layout>
                <c:manualLayout>
                  <c:x val="6.4657740936287594E-2"/>
                  <c:y val="-3.2904819312382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FC-4DC5-B438-C431909B5DFF}"/>
                </c:ext>
              </c:extLst>
            </c:dLbl>
            <c:spPr>
              <a:noFill/>
              <a:ln>
                <a:noFill/>
              </a:ln>
              <a:effectLst/>
            </c:spPr>
            <c:txPr>
              <a:bodyPr wrap="square" lIns="38100" tIns="19050" rIns="38100" bIns="19050" anchor="ctr">
                <a:spAutoFit/>
              </a:bodyPr>
              <a:lstStyle/>
              <a:p>
                <a:pPr>
                  <a:defRPr i="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2017</c:v>
                </c:pt>
                <c:pt idx="1">
                  <c:v>2018</c:v>
                </c:pt>
                <c:pt idx="2">
                  <c:v>2019</c:v>
                </c:pt>
                <c:pt idx="3">
                  <c:v>2020^^</c:v>
                </c:pt>
                <c:pt idx="4">
                  <c:v>2021</c:v>
                </c:pt>
              </c:strCache>
            </c:strRef>
          </c:cat>
          <c:val>
            <c:numRef>
              <c:f>Sheet1!$B$5:$F$5</c:f>
              <c:numCache>
                <c:formatCode>0.0%</c:formatCode>
                <c:ptCount val="5"/>
                <c:pt idx="0">
                  <c:v>6.7658998646820026E-2</c:v>
                </c:pt>
                <c:pt idx="1">
                  <c:v>6.464379947229551E-2</c:v>
                </c:pt>
                <c:pt idx="2">
                  <c:v>9.0481786133960046E-2</c:v>
                </c:pt>
                <c:pt idx="3">
                  <c:v>8.4153005464480873E-2</c:v>
                </c:pt>
                <c:pt idx="4">
                  <c:v>0.09</c:v>
                </c:pt>
              </c:numCache>
            </c:numRef>
          </c:val>
          <c:extLst>
            <c:ext xmlns:c16="http://schemas.microsoft.com/office/drawing/2014/chart" uri="{C3380CC4-5D6E-409C-BE32-E72D297353CC}">
              <c16:uniqueId val="{00000005-7AAE-48F6-8BA4-AB4520F2356E}"/>
            </c:ext>
          </c:extLst>
        </c:ser>
        <c:ser>
          <c:idx val="0"/>
          <c:order val="4"/>
          <c:tx>
            <c:strRef>
              <c:f>Sheet1!$A$6</c:f>
              <c:strCache>
                <c:ptCount val="1"/>
                <c:pt idx="0">
                  <c:v>White/Caucasian**</c:v>
                </c:pt>
              </c:strCache>
            </c:strRef>
          </c:tx>
          <c:spPr>
            <a:solidFill>
              <a:schemeClr val="accent1"/>
            </a:solidFill>
            <a:ln w="12700">
              <a:noFill/>
              <a:prstDash val="solid"/>
            </a:ln>
          </c:spPr>
          <c:invertIfNegative val="0"/>
          <c:dPt>
            <c:idx val="4"/>
            <c:invertIfNegative val="0"/>
            <c:bubble3D val="0"/>
            <c:extLst>
              <c:ext xmlns:c16="http://schemas.microsoft.com/office/drawing/2014/chart" uri="{C3380CC4-5D6E-409C-BE32-E72D297353CC}">
                <c16:uniqueId val="{00000003-7CFC-4DC5-B438-C431909B5DFF}"/>
              </c:ext>
            </c:extLst>
          </c:dPt>
          <c:dLbls>
            <c:dLbl>
              <c:idx val="0"/>
              <c:delete val="1"/>
              <c:extLst>
                <c:ext xmlns:c15="http://schemas.microsoft.com/office/drawing/2012/chart" uri="{CE6537A1-D6FC-4f65-9D91-7224C49458BB}"/>
                <c:ext xmlns:c16="http://schemas.microsoft.com/office/drawing/2014/chart" uri="{C3380CC4-5D6E-409C-BE32-E72D297353CC}">
                  <c16:uniqueId val="{0000000E-73F5-4B46-9619-88689D6120FA}"/>
                </c:ext>
              </c:extLst>
            </c:dLbl>
            <c:dLbl>
              <c:idx val="1"/>
              <c:delete val="1"/>
              <c:extLst>
                <c:ext xmlns:c15="http://schemas.microsoft.com/office/drawing/2012/chart" uri="{CE6537A1-D6FC-4f65-9D91-7224C49458BB}"/>
                <c:ext xmlns:c16="http://schemas.microsoft.com/office/drawing/2014/chart" uri="{C3380CC4-5D6E-409C-BE32-E72D297353CC}">
                  <c16:uniqueId val="{00000013-73F5-4B46-9619-88689D6120FA}"/>
                </c:ext>
              </c:extLst>
            </c:dLbl>
            <c:dLbl>
              <c:idx val="2"/>
              <c:delete val="1"/>
              <c:extLst>
                <c:ext xmlns:c15="http://schemas.microsoft.com/office/drawing/2012/chart" uri="{CE6537A1-D6FC-4f65-9D91-7224C49458BB}"/>
                <c:ext xmlns:c16="http://schemas.microsoft.com/office/drawing/2014/chart" uri="{C3380CC4-5D6E-409C-BE32-E72D297353CC}">
                  <c16:uniqueId val="{0000001C-73F5-4B46-9619-88689D6120FA}"/>
                </c:ext>
              </c:extLst>
            </c:dLbl>
            <c:dLbl>
              <c:idx val="3"/>
              <c:delete val="1"/>
              <c:extLst>
                <c:ext xmlns:c15="http://schemas.microsoft.com/office/drawing/2012/chart" uri="{CE6537A1-D6FC-4f65-9D91-7224C49458BB}"/>
                <c:ext xmlns:c16="http://schemas.microsoft.com/office/drawing/2014/chart" uri="{C3380CC4-5D6E-409C-BE32-E72D297353CC}">
                  <c16:uniqueId val="{00000021-73F5-4B46-9619-88689D6120FA}"/>
                </c:ext>
              </c:extLst>
            </c:dLbl>
            <c:dLbl>
              <c:idx val="4"/>
              <c:layout>
                <c:manualLayout>
                  <c:x val="6.759672916066440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FC-4DC5-B438-C431909B5DFF}"/>
                </c:ext>
              </c:extLst>
            </c:dLbl>
            <c:spPr>
              <a:noFill/>
              <a:ln>
                <a:noFill/>
              </a:ln>
              <a:effectLst/>
            </c:spPr>
            <c:txPr>
              <a:bodyPr wrap="square" lIns="38100" tIns="19050" rIns="38100" bIns="19050" anchor="ctr">
                <a:spAutoFit/>
              </a:bodyPr>
              <a:lstStyle/>
              <a:p>
                <a:pPr>
                  <a:defRPr i="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2017</c:v>
                </c:pt>
                <c:pt idx="1">
                  <c:v>2018</c:v>
                </c:pt>
                <c:pt idx="2">
                  <c:v>2019</c:v>
                </c:pt>
                <c:pt idx="3">
                  <c:v>2020^^</c:v>
                </c:pt>
                <c:pt idx="4">
                  <c:v>2021</c:v>
                </c:pt>
              </c:strCache>
            </c:strRef>
          </c:cat>
          <c:val>
            <c:numRef>
              <c:f>Sheet1!$B$6:$F$6</c:f>
              <c:numCache>
                <c:formatCode>0.0%</c:formatCode>
                <c:ptCount val="5"/>
                <c:pt idx="0">
                  <c:v>0.23004059539918809</c:v>
                </c:pt>
                <c:pt idx="1">
                  <c:v>0.22031662269129287</c:v>
                </c:pt>
                <c:pt idx="2">
                  <c:v>0.19858989424206816</c:v>
                </c:pt>
                <c:pt idx="3">
                  <c:v>0.18032786885245902</c:v>
                </c:pt>
                <c:pt idx="4">
                  <c:v>0.16600000000000001</c:v>
                </c:pt>
              </c:numCache>
            </c:numRef>
          </c:val>
          <c:extLst>
            <c:ext xmlns:c16="http://schemas.microsoft.com/office/drawing/2014/chart" uri="{C3380CC4-5D6E-409C-BE32-E72D297353CC}">
              <c16:uniqueId val="{00000006-7AAE-48F6-8BA4-AB4520F2356E}"/>
            </c:ext>
          </c:extLst>
        </c:ser>
        <c:ser>
          <c:idx val="5"/>
          <c:order val="5"/>
          <c:tx>
            <c:strRef>
              <c:f>Sheet1!$A$7</c:f>
              <c:strCache>
                <c:ptCount val="1"/>
                <c:pt idx="0">
                  <c:v>Mulitple Races</c:v>
                </c:pt>
              </c:strCache>
            </c:strRef>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2-7CFC-4DC5-B438-C431909B5DFF}"/>
              </c:ext>
            </c:extLst>
          </c:dPt>
          <c:dLbls>
            <c:dLbl>
              <c:idx val="0"/>
              <c:delete val="1"/>
              <c:extLst>
                <c:ext xmlns:c15="http://schemas.microsoft.com/office/drawing/2012/chart" uri="{CE6537A1-D6FC-4f65-9D91-7224C49458BB}"/>
                <c:ext xmlns:c16="http://schemas.microsoft.com/office/drawing/2014/chart" uri="{C3380CC4-5D6E-409C-BE32-E72D297353CC}">
                  <c16:uniqueId val="{00000010-73F5-4B46-9619-88689D6120FA}"/>
                </c:ext>
              </c:extLst>
            </c:dLbl>
            <c:dLbl>
              <c:idx val="1"/>
              <c:delete val="1"/>
              <c:extLst>
                <c:ext xmlns:c15="http://schemas.microsoft.com/office/drawing/2012/chart" uri="{CE6537A1-D6FC-4f65-9D91-7224C49458BB}"/>
                <c:ext xmlns:c16="http://schemas.microsoft.com/office/drawing/2014/chart" uri="{C3380CC4-5D6E-409C-BE32-E72D297353CC}">
                  <c16:uniqueId val="{00000012-73F5-4B46-9619-88689D6120FA}"/>
                </c:ext>
              </c:extLst>
            </c:dLbl>
            <c:dLbl>
              <c:idx val="2"/>
              <c:delete val="1"/>
              <c:extLst>
                <c:ext xmlns:c15="http://schemas.microsoft.com/office/drawing/2012/chart" uri="{CE6537A1-D6FC-4f65-9D91-7224C49458BB}"/>
                <c:ext xmlns:c16="http://schemas.microsoft.com/office/drawing/2014/chart" uri="{C3380CC4-5D6E-409C-BE32-E72D297353CC}">
                  <c16:uniqueId val="{0000001E-73F5-4B46-9619-88689D6120FA}"/>
                </c:ext>
              </c:extLst>
            </c:dLbl>
            <c:dLbl>
              <c:idx val="3"/>
              <c:delete val="1"/>
              <c:extLst>
                <c:ext xmlns:c15="http://schemas.microsoft.com/office/drawing/2012/chart" uri="{CE6537A1-D6FC-4f65-9D91-7224C49458BB}"/>
                <c:ext xmlns:c16="http://schemas.microsoft.com/office/drawing/2014/chart" uri="{C3380CC4-5D6E-409C-BE32-E72D297353CC}">
                  <c16:uniqueId val="{00000020-73F5-4B46-9619-88689D6120FA}"/>
                </c:ext>
              </c:extLst>
            </c:dLbl>
            <c:dLbl>
              <c:idx val="4"/>
              <c:layout>
                <c:manualLayout>
                  <c:x val="6.3188246824099237E-2"/>
                  <c:y val="-3.016240259770200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FC-4DC5-B438-C431909B5DFF}"/>
                </c:ext>
              </c:extLst>
            </c:dLbl>
            <c:spPr>
              <a:noFill/>
              <a:ln>
                <a:noFill/>
              </a:ln>
              <a:effectLst/>
            </c:spPr>
            <c:txPr>
              <a:bodyPr wrap="square" lIns="38100" tIns="19050" rIns="38100" bIns="19050" anchor="ctr">
                <a:spAutoFit/>
              </a:bodyPr>
              <a:lstStyle/>
              <a:p>
                <a:pPr>
                  <a:defRPr i="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2017</c:v>
                </c:pt>
                <c:pt idx="1">
                  <c:v>2018</c:v>
                </c:pt>
                <c:pt idx="2">
                  <c:v>2019</c:v>
                </c:pt>
                <c:pt idx="3">
                  <c:v>2020^^</c:v>
                </c:pt>
                <c:pt idx="4">
                  <c:v>2021</c:v>
                </c:pt>
              </c:strCache>
            </c:strRef>
          </c:cat>
          <c:val>
            <c:numRef>
              <c:f>Sheet1!$B$7:$F$7</c:f>
              <c:numCache>
                <c:formatCode>0.0%</c:formatCode>
                <c:ptCount val="5"/>
                <c:pt idx="0">
                  <c:v>2.4357239512855209E-2</c:v>
                </c:pt>
                <c:pt idx="1">
                  <c:v>1.9788918205804751E-2</c:v>
                </c:pt>
                <c:pt idx="2">
                  <c:v>1.5276145710928319E-2</c:v>
                </c:pt>
                <c:pt idx="3">
                  <c:v>3.0601092896174863E-2</c:v>
                </c:pt>
                <c:pt idx="4">
                  <c:v>4.2000000000000003E-2</c:v>
                </c:pt>
              </c:numCache>
            </c:numRef>
          </c:val>
          <c:extLst>
            <c:ext xmlns:c16="http://schemas.microsoft.com/office/drawing/2014/chart" uri="{C3380CC4-5D6E-409C-BE32-E72D297353CC}">
              <c16:uniqueId val="{00000007-7AAE-48F6-8BA4-AB4520F2356E}"/>
            </c:ext>
          </c:extLst>
        </c:ser>
        <c:ser>
          <c:idx val="6"/>
          <c:order val="6"/>
          <c:tx>
            <c:strRef>
              <c:f>Sheet1!$A$8</c:f>
              <c:strCache>
                <c:ptCount val="1"/>
                <c:pt idx="0">
                  <c:v>Unknown/Unspecified</c:v>
                </c:pt>
              </c:strCache>
            </c:strRef>
          </c:tx>
          <c:spPr>
            <a:solidFill>
              <a:schemeClr val="accent4">
                <a:lumMod val="50000"/>
              </a:schemeClr>
            </a:solidFill>
            <a:ln>
              <a:noFill/>
            </a:ln>
          </c:spPr>
          <c:invertIfNegative val="0"/>
          <c:dLbls>
            <c:delete val="1"/>
          </c:dLbls>
          <c:cat>
            <c:strRef>
              <c:f>Sheet1!$B$1:$F$1</c:f>
              <c:strCache>
                <c:ptCount val="5"/>
                <c:pt idx="0">
                  <c:v>2017</c:v>
                </c:pt>
                <c:pt idx="1">
                  <c:v>2018</c:v>
                </c:pt>
                <c:pt idx="2">
                  <c:v>2019</c:v>
                </c:pt>
                <c:pt idx="3">
                  <c:v>2020^^</c:v>
                </c:pt>
                <c:pt idx="4">
                  <c:v>2021</c:v>
                </c:pt>
              </c:strCache>
            </c:strRef>
          </c:cat>
          <c:val>
            <c:numRef>
              <c:f>Sheet1!$B$8:$F$8</c:f>
              <c:numCache>
                <c:formatCode>0.0%</c:formatCode>
                <c:ptCount val="5"/>
                <c:pt idx="0">
                  <c:v>0</c:v>
                </c:pt>
                <c:pt idx="1">
                  <c:v>0</c:v>
                </c:pt>
                <c:pt idx="2">
                  <c:v>0</c:v>
                </c:pt>
                <c:pt idx="3">
                  <c:v>0</c:v>
                </c:pt>
                <c:pt idx="4">
                  <c:v>0</c:v>
                </c:pt>
              </c:numCache>
            </c:numRef>
          </c:val>
          <c:extLst>
            <c:ext xmlns:c16="http://schemas.microsoft.com/office/drawing/2014/chart" uri="{C3380CC4-5D6E-409C-BE32-E72D297353CC}">
              <c16:uniqueId val="{00000008-7AAE-48F6-8BA4-AB4520F2356E}"/>
            </c:ext>
          </c:extLst>
        </c:ser>
        <c:dLbls>
          <c:dLblPos val="ctr"/>
          <c:showLegendKey val="0"/>
          <c:showVal val="1"/>
          <c:showCatName val="0"/>
          <c:showSerName val="0"/>
          <c:showPercent val="0"/>
          <c:showBubbleSize val="0"/>
        </c:dLbls>
        <c:gapWidth val="140"/>
        <c:overlap val="100"/>
        <c:axId val="56166656"/>
        <c:axId val="56172928"/>
      </c:barChart>
      <c:catAx>
        <c:axId val="56166656"/>
        <c:scaling>
          <c:orientation val="minMax"/>
        </c:scaling>
        <c:delete val="0"/>
        <c:axPos val="b"/>
        <c:title>
          <c:tx>
            <c:rich>
              <a:bodyPr/>
              <a:lstStyle/>
              <a:p>
                <a:pPr>
                  <a:defRPr sz="1400"/>
                </a:pPr>
                <a:r>
                  <a:rPr lang="en-US" sz="1400" dirty="0"/>
                  <a:t>Year at Diagnosis</a:t>
                </a:r>
              </a:p>
            </c:rich>
          </c:tx>
          <c:overlay val="0"/>
        </c:title>
        <c:numFmt formatCode="General" sourceLinked="1"/>
        <c:majorTickMark val="out"/>
        <c:minorTickMark val="none"/>
        <c:tickLblPos val="nextTo"/>
        <c:spPr>
          <a:ln w="3175">
            <a:solidFill>
              <a:srgbClr val="000000"/>
            </a:solidFill>
            <a:prstDash val="solid"/>
          </a:ln>
        </c:spPr>
        <c:txPr>
          <a:bodyPr rot="0" vert="horz"/>
          <a:lstStyle/>
          <a:p>
            <a:pPr>
              <a:defRPr sz="1200" b="0"/>
            </a:pPr>
            <a:endParaRPr lang="en-US"/>
          </a:p>
        </c:txPr>
        <c:crossAx val="56172928"/>
        <c:crosses val="autoZero"/>
        <c:auto val="1"/>
        <c:lblAlgn val="ctr"/>
        <c:lblOffset val="100"/>
        <c:tickLblSkip val="1"/>
        <c:tickMarkSkip val="1"/>
        <c:noMultiLvlLbl val="0"/>
      </c:catAx>
      <c:valAx>
        <c:axId val="56172928"/>
        <c:scaling>
          <c:orientation val="minMax"/>
          <c:max val="1"/>
        </c:scaling>
        <c:delete val="0"/>
        <c:axPos val="l"/>
        <c:title>
          <c:tx>
            <c:rich>
              <a:bodyPr/>
              <a:lstStyle/>
              <a:p>
                <a:pPr>
                  <a:defRPr sz="1400"/>
                </a:pPr>
                <a:r>
                  <a:rPr lang="en-US" sz="1400" b="1" i="0" baseline="0" dirty="0">
                    <a:effectLst/>
                  </a:rPr>
                  <a:t>Percent  of Syphilis Cases Co-Infected with HIV</a:t>
                </a:r>
                <a:endParaRPr lang="en-US" sz="1400" dirty="0">
                  <a:effectLst/>
                </a:endParaRPr>
              </a:p>
            </c:rich>
          </c:tx>
          <c:layout>
            <c:manualLayout>
              <c:xMode val="edge"/>
              <c:yMode val="edge"/>
              <c:x val="9.7636623547056618E-3"/>
              <c:y val="9.9066720369876501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a:pPr>
            <a:endParaRPr lang="en-US"/>
          </a:p>
        </c:txPr>
        <c:crossAx val="56166656"/>
        <c:crosses val="autoZero"/>
        <c:crossBetween val="between"/>
      </c:valAx>
      <c:spPr>
        <a:noFill/>
        <a:ln w="25400">
          <a:noFill/>
        </a:ln>
      </c:spPr>
    </c:plotArea>
    <c:legend>
      <c:legendPos val="t"/>
      <c:layout>
        <c:manualLayout>
          <c:xMode val="edge"/>
          <c:yMode val="edge"/>
          <c:x val="7.6423760447003913E-2"/>
          <c:y val="4.4298436865626824E-2"/>
          <c:w val="0.9235761820289532"/>
          <c:h val="0.12895142770949847"/>
        </c:manualLayout>
      </c:layout>
      <c:overlay val="0"/>
      <c:spPr>
        <a:noFill/>
        <a:ln w="3175">
          <a:noFill/>
          <a:prstDash val="solid"/>
        </a:ln>
      </c:spPr>
      <c:txPr>
        <a:bodyPr/>
        <a:lstStyle/>
        <a:p>
          <a:pPr>
            <a:defRPr sz="1000" b="0"/>
          </a:pPr>
          <a:endParaRPr lang="en-US"/>
        </a:p>
      </c:txPr>
    </c:legend>
    <c:plotVisOnly val="1"/>
    <c:dispBlanksAs val="gap"/>
    <c:showDLblsOverMax val="0"/>
  </c:chart>
  <c:spPr>
    <a:noFill/>
    <a:ln w="12700">
      <a:noFill/>
      <a:prstDash val="solid"/>
    </a:ln>
  </c:spPr>
  <c:txPr>
    <a:bodyPr/>
    <a:lstStyle/>
    <a:p>
      <a:pPr>
        <a:defRPr sz="1200" b="1"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03223157405366"/>
          <c:y val="7.9218524947372304E-2"/>
          <c:w val="0.87566607460035528"/>
          <c:h val="0.75026443521658792"/>
        </c:manualLayout>
      </c:layout>
      <c:barChart>
        <c:barDir val="col"/>
        <c:grouping val="clustered"/>
        <c:varyColors val="0"/>
        <c:ser>
          <c:idx val="1"/>
          <c:order val="0"/>
          <c:tx>
            <c:strRef>
              <c:f>Sheet1!$A$2</c:f>
              <c:strCache>
                <c:ptCount val="1"/>
                <c:pt idx="0">
                  <c:v>Men</c:v>
                </c:pt>
              </c:strCache>
            </c:strRef>
          </c:tx>
          <c:spPr>
            <a:solidFill>
              <a:schemeClr val="accent3">
                <a:lumMod val="60000"/>
                <a:lumOff val="40000"/>
              </a:schemeClr>
            </a:solidFill>
          </c:spPr>
          <c:invertIfNegative val="0"/>
          <c:dPt>
            <c:idx val="11"/>
            <c:invertIfNegative val="0"/>
            <c:bubble3D val="0"/>
            <c:extLst>
              <c:ext xmlns:c16="http://schemas.microsoft.com/office/drawing/2014/chart" uri="{C3380CC4-5D6E-409C-BE32-E72D297353CC}">
                <c16:uniqueId val="{00000000-256C-468F-AA22-0C9F3808756B}"/>
              </c:ext>
            </c:extLst>
          </c:dPt>
          <c:dPt>
            <c:idx val="12"/>
            <c:invertIfNegative val="0"/>
            <c:bubble3D val="0"/>
            <c:extLst>
              <c:ext xmlns:c16="http://schemas.microsoft.com/office/drawing/2014/chart" uri="{C3380CC4-5D6E-409C-BE32-E72D297353CC}">
                <c16:uniqueId val="{00000001-46E0-4EB2-9BEB-7A09F8253256}"/>
              </c:ext>
            </c:extLst>
          </c:dPt>
          <c:dLbls>
            <c:dLbl>
              <c:idx val="0"/>
              <c:delete val="1"/>
              <c:extLst>
                <c:ext xmlns:c15="http://schemas.microsoft.com/office/drawing/2012/chart" uri="{CE6537A1-D6FC-4f65-9D91-7224C49458BB}"/>
                <c:ext xmlns:c16="http://schemas.microsoft.com/office/drawing/2014/chart" uri="{C3380CC4-5D6E-409C-BE32-E72D297353CC}">
                  <c16:uniqueId val="{00000016-256C-468F-AA22-0C9F3808756B}"/>
                </c:ext>
              </c:extLst>
            </c:dLbl>
            <c:dLbl>
              <c:idx val="1"/>
              <c:delete val="1"/>
              <c:extLst>
                <c:ext xmlns:c15="http://schemas.microsoft.com/office/drawing/2012/chart" uri="{CE6537A1-D6FC-4f65-9D91-7224C49458BB}"/>
                <c:ext xmlns:c16="http://schemas.microsoft.com/office/drawing/2014/chart" uri="{C3380CC4-5D6E-409C-BE32-E72D297353CC}">
                  <c16:uniqueId val="{0000000B-256C-468F-AA22-0C9F3808756B}"/>
                </c:ext>
              </c:extLst>
            </c:dLbl>
            <c:dLbl>
              <c:idx val="2"/>
              <c:delete val="1"/>
              <c:extLst>
                <c:ext xmlns:c15="http://schemas.microsoft.com/office/drawing/2012/chart" uri="{CE6537A1-D6FC-4f65-9D91-7224C49458BB}"/>
                <c:ext xmlns:c16="http://schemas.microsoft.com/office/drawing/2014/chart" uri="{C3380CC4-5D6E-409C-BE32-E72D297353CC}">
                  <c16:uniqueId val="{0000000A-256C-468F-AA22-0C9F3808756B}"/>
                </c:ext>
              </c:extLst>
            </c:dLbl>
            <c:dLbl>
              <c:idx val="3"/>
              <c:delete val="1"/>
              <c:extLst>
                <c:ext xmlns:c15="http://schemas.microsoft.com/office/drawing/2012/chart" uri="{CE6537A1-D6FC-4f65-9D91-7224C49458BB}"/>
                <c:ext xmlns:c16="http://schemas.microsoft.com/office/drawing/2014/chart" uri="{C3380CC4-5D6E-409C-BE32-E72D297353CC}">
                  <c16:uniqueId val="{00000009-256C-468F-AA22-0C9F3808756B}"/>
                </c:ext>
              </c:extLst>
            </c:dLbl>
            <c:dLbl>
              <c:idx val="4"/>
              <c:delete val="1"/>
              <c:extLst>
                <c:ext xmlns:c15="http://schemas.microsoft.com/office/drawing/2012/chart" uri="{CE6537A1-D6FC-4f65-9D91-7224C49458BB}"/>
                <c:ext xmlns:c16="http://schemas.microsoft.com/office/drawing/2014/chart" uri="{C3380CC4-5D6E-409C-BE32-E72D297353CC}">
                  <c16:uniqueId val="{00000008-256C-468F-AA22-0C9F3808756B}"/>
                </c:ext>
              </c:extLst>
            </c:dLbl>
            <c:dLbl>
              <c:idx val="5"/>
              <c:delete val="1"/>
              <c:extLst>
                <c:ext xmlns:c15="http://schemas.microsoft.com/office/drawing/2012/chart" uri="{CE6537A1-D6FC-4f65-9D91-7224C49458BB}"/>
                <c:ext xmlns:c16="http://schemas.microsoft.com/office/drawing/2014/chart" uri="{C3380CC4-5D6E-409C-BE32-E72D297353CC}">
                  <c16:uniqueId val="{00000007-256C-468F-AA22-0C9F3808756B}"/>
                </c:ext>
              </c:extLst>
            </c:dLbl>
            <c:dLbl>
              <c:idx val="6"/>
              <c:delete val="1"/>
              <c:extLst>
                <c:ext xmlns:c15="http://schemas.microsoft.com/office/drawing/2012/chart" uri="{CE6537A1-D6FC-4f65-9D91-7224C49458BB}"/>
                <c:ext xmlns:c16="http://schemas.microsoft.com/office/drawing/2014/chart" uri="{C3380CC4-5D6E-409C-BE32-E72D297353CC}">
                  <c16:uniqueId val="{00000006-256C-468F-AA22-0C9F3808756B}"/>
                </c:ext>
              </c:extLst>
            </c:dLbl>
            <c:dLbl>
              <c:idx val="7"/>
              <c:delete val="1"/>
              <c:extLst>
                <c:ext xmlns:c15="http://schemas.microsoft.com/office/drawing/2012/chart" uri="{CE6537A1-D6FC-4f65-9D91-7224C49458BB}"/>
                <c:ext xmlns:c16="http://schemas.microsoft.com/office/drawing/2014/chart" uri="{C3380CC4-5D6E-409C-BE32-E72D297353CC}">
                  <c16:uniqueId val="{00000005-256C-468F-AA22-0C9F3808756B}"/>
                </c:ext>
              </c:extLst>
            </c:dLbl>
            <c:dLbl>
              <c:idx val="8"/>
              <c:delete val="1"/>
              <c:extLst>
                <c:ext xmlns:c15="http://schemas.microsoft.com/office/drawing/2012/chart" uri="{CE6537A1-D6FC-4f65-9D91-7224C49458BB}"/>
                <c:ext xmlns:c16="http://schemas.microsoft.com/office/drawing/2014/chart" uri="{C3380CC4-5D6E-409C-BE32-E72D297353CC}">
                  <c16:uniqueId val="{00000004-256C-468F-AA22-0C9F3808756B}"/>
                </c:ext>
              </c:extLst>
            </c:dLbl>
            <c:dLbl>
              <c:idx val="9"/>
              <c:delete val="1"/>
              <c:extLst>
                <c:ext xmlns:c15="http://schemas.microsoft.com/office/drawing/2012/chart" uri="{CE6537A1-D6FC-4f65-9D91-7224C49458BB}"/>
                <c:ext xmlns:c16="http://schemas.microsoft.com/office/drawing/2014/chart" uri="{C3380CC4-5D6E-409C-BE32-E72D297353CC}">
                  <c16:uniqueId val="{00000003-256C-468F-AA22-0C9F3808756B}"/>
                </c:ext>
              </c:extLst>
            </c:dLbl>
            <c:dLbl>
              <c:idx val="10"/>
              <c:delete val="1"/>
              <c:extLst>
                <c:ext xmlns:c15="http://schemas.microsoft.com/office/drawing/2012/chart" uri="{CE6537A1-D6FC-4f65-9D91-7224C49458BB}"/>
                <c:ext xmlns:c16="http://schemas.microsoft.com/office/drawing/2014/chart" uri="{C3380CC4-5D6E-409C-BE32-E72D297353CC}">
                  <c16:uniqueId val="{00000002-256C-468F-AA22-0C9F3808756B}"/>
                </c:ext>
              </c:extLst>
            </c:dLbl>
            <c:dLbl>
              <c:idx val="11"/>
              <c:delete val="1"/>
              <c:extLst>
                <c:ext xmlns:c15="http://schemas.microsoft.com/office/drawing/2012/chart" uri="{CE6537A1-D6FC-4f65-9D91-7224C49458BB}"/>
                <c:ext xmlns:c16="http://schemas.microsoft.com/office/drawing/2014/chart" uri="{C3380CC4-5D6E-409C-BE32-E72D297353CC}">
                  <c16:uniqueId val="{00000000-256C-468F-AA22-0C9F3808756B}"/>
                </c:ext>
              </c:extLst>
            </c:dLbl>
            <c:spPr>
              <a:noFill/>
              <a:ln>
                <a:noFill/>
              </a:ln>
              <a:effectLst/>
            </c:spPr>
            <c:txPr>
              <a:bodyPr wrap="square" lIns="38100" tIns="19050" rIns="38100" bIns="19050" anchor="ctr">
                <a:spAutoFit/>
              </a:bodyPr>
              <a:lstStyle/>
              <a:p>
                <a:pPr>
                  <a:defRPr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Sheet1!$B$2:$N$2</c:f>
              <c:numCache>
                <c:formatCode>0.00%</c:formatCode>
                <c:ptCount val="13"/>
                <c:pt idx="0">
                  <c:v>3.0537974683544303E-2</c:v>
                </c:pt>
                <c:pt idx="1">
                  <c:v>3.9429928741092635E-2</c:v>
                </c:pt>
                <c:pt idx="2">
                  <c:v>4.797047970479705E-2</c:v>
                </c:pt>
                <c:pt idx="3">
                  <c:v>5.2813580635020431E-2</c:v>
                </c:pt>
                <c:pt idx="4">
                  <c:v>6.7285382830626447E-2</c:v>
                </c:pt>
                <c:pt idx="5">
                  <c:v>5.7712734568629763E-2</c:v>
                </c:pt>
                <c:pt idx="6">
                  <c:v>6.5995414215930609E-2</c:v>
                </c:pt>
                <c:pt idx="7">
                  <c:v>7.2320054710206874E-2</c:v>
                </c:pt>
                <c:pt idx="8">
                  <c:v>7.8639568643716296E-2</c:v>
                </c:pt>
                <c:pt idx="9">
                  <c:v>8.6271256739941932E-2</c:v>
                </c:pt>
                <c:pt idx="10">
                  <c:v>9.8103522030514756E-2</c:v>
                </c:pt>
                <c:pt idx="11">
                  <c:v>8.210369568160282E-2</c:v>
                </c:pt>
                <c:pt idx="12">
                  <c:v>0.10059999999999999</c:v>
                </c:pt>
              </c:numCache>
            </c:numRef>
          </c:val>
          <c:extLst>
            <c:ext xmlns:c16="http://schemas.microsoft.com/office/drawing/2014/chart" uri="{C3380CC4-5D6E-409C-BE32-E72D297353CC}">
              <c16:uniqueId val="{00000000-5B72-4A99-8AA1-03706053951F}"/>
            </c:ext>
          </c:extLst>
        </c:ser>
        <c:ser>
          <c:idx val="0"/>
          <c:order val="1"/>
          <c:tx>
            <c:strRef>
              <c:f>Sheet1!$A$3</c:f>
              <c:strCache>
                <c:ptCount val="1"/>
                <c:pt idx="0">
                  <c:v>Women</c:v>
                </c:pt>
              </c:strCache>
            </c:strRef>
          </c:tx>
          <c:spPr>
            <a:solidFill>
              <a:schemeClr val="accent5">
                <a:lumMod val="75000"/>
              </a:schemeClr>
            </a:solidFill>
          </c:spPr>
          <c:invertIfNegative val="0"/>
          <c:dPt>
            <c:idx val="11"/>
            <c:invertIfNegative val="0"/>
            <c:bubble3D val="0"/>
            <c:extLst>
              <c:ext xmlns:c16="http://schemas.microsoft.com/office/drawing/2014/chart" uri="{C3380CC4-5D6E-409C-BE32-E72D297353CC}">
                <c16:uniqueId val="{00000001-256C-468F-AA22-0C9F3808756B}"/>
              </c:ext>
            </c:extLst>
          </c:dPt>
          <c:dPt>
            <c:idx val="12"/>
            <c:invertIfNegative val="0"/>
            <c:bubble3D val="0"/>
            <c:extLst>
              <c:ext xmlns:c16="http://schemas.microsoft.com/office/drawing/2014/chart" uri="{C3380CC4-5D6E-409C-BE32-E72D297353CC}">
                <c16:uniqueId val="{00000000-46E0-4EB2-9BEB-7A09F8253256}"/>
              </c:ext>
            </c:extLst>
          </c:dPt>
          <c:dLbls>
            <c:dLbl>
              <c:idx val="0"/>
              <c:delete val="1"/>
              <c:extLst>
                <c:ext xmlns:c15="http://schemas.microsoft.com/office/drawing/2012/chart" uri="{CE6537A1-D6FC-4f65-9D91-7224C49458BB}"/>
                <c:ext xmlns:c16="http://schemas.microsoft.com/office/drawing/2014/chart" uri="{C3380CC4-5D6E-409C-BE32-E72D297353CC}">
                  <c16:uniqueId val="{0000000C-256C-468F-AA22-0C9F3808756B}"/>
                </c:ext>
              </c:extLst>
            </c:dLbl>
            <c:dLbl>
              <c:idx val="1"/>
              <c:delete val="1"/>
              <c:extLst>
                <c:ext xmlns:c15="http://schemas.microsoft.com/office/drawing/2012/chart" uri="{CE6537A1-D6FC-4f65-9D91-7224C49458BB}"/>
                <c:ext xmlns:c16="http://schemas.microsoft.com/office/drawing/2014/chart" uri="{C3380CC4-5D6E-409C-BE32-E72D297353CC}">
                  <c16:uniqueId val="{0000000D-256C-468F-AA22-0C9F3808756B}"/>
                </c:ext>
              </c:extLst>
            </c:dLbl>
            <c:dLbl>
              <c:idx val="2"/>
              <c:delete val="1"/>
              <c:extLst>
                <c:ext xmlns:c15="http://schemas.microsoft.com/office/drawing/2012/chart" uri="{CE6537A1-D6FC-4f65-9D91-7224C49458BB}"/>
                <c:ext xmlns:c16="http://schemas.microsoft.com/office/drawing/2014/chart" uri="{C3380CC4-5D6E-409C-BE32-E72D297353CC}">
                  <c16:uniqueId val="{0000000E-256C-468F-AA22-0C9F3808756B}"/>
                </c:ext>
              </c:extLst>
            </c:dLbl>
            <c:dLbl>
              <c:idx val="3"/>
              <c:delete val="1"/>
              <c:extLst>
                <c:ext xmlns:c15="http://schemas.microsoft.com/office/drawing/2012/chart" uri="{CE6537A1-D6FC-4f65-9D91-7224C49458BB}">
                  <c15:layout>
                    <c:manualLayout>
                      <c:w val="6.0022581636754863E-2"/>
                      <c:h val="3.2395533864611741E-2"/>
                    </c:manualLayout>
                  </c15:layout>
                </c:ext>
                <c:ext xmlns:c16="http://schemas.microsoft.com/office/drawing/2014/chart" uri="{C3380CC4-5D6E-409C-BE32-E72D297353CC}">
                  <c16:uniqueId val="{0000000F-256C-468F-AA22-0C9F3808756B}"/>
                </c:ext>
              </c:extLst>
            </c:dLbl>
            <c:dLbl>
              <c:idx val="4"/>
              <c:delete val="1"/>
              <c:extLst>
                <c:ext xmlns:c15="http://schemas.microsoft.com/office/drawing/2012/chart" uri="{CE6537A1-D6FC-4f65-9D91-7224C49458BB}"/>
                <c:ext xmlns:c16="http://schemas.microsoft.com/office/drawing/2014/chart" uri="{C3380CC4-5D6E-409C-BE32-E72D297353CC}">
                  <c16:uniqueId val="{00000010-256C-468F-AA22-0C9F3808756B}"/>
                </c:ext>
              </c:extLst>
            </c:dLbl>
            <c:dLbl>
              <c:idx val="5"/>
              <c:delete val="1"/>
              <c:extLst>
                <c:ext xmlns:c15="http://schemas.microsoft.com/office/drawing/2012/chart" uri="{CE6537A1-D6FC-4f65-9D91-7224C49458BB}"/>
                <c:ext xmlns:c16="http://schemas.microsoft.com/office/drawing/2014/chart" uri="{C3380CC4-5D6E-409C-BE32-E72D297353CC}">
                  <c16:uniqueId val="{00000011-256C-468F-AA22-0C9F3808756B}"/>
                </c:ext>
              </c:extLst>
            </c:dLbl>
            <c:dLbl>
              <c:idx val="6"/>
              <c:delete val="1"/>
              <c:extLst>
                <c:ext xmlns:c15="http://schemas.microsoft.com/office/drawing/2012/chart" uri="{CE6537A1-D6FC-4f65-9D91-7224C49458BB}"/>
                <c:ext xmlns:c16="http://schemas.microsoft.com/office/drawing/2014/chart" uri="{C3380CC4-5D6E-409C-BE32-E72D297353CC}">
                  <c16:uniqueId val="{00000012-256C-468F-AA22-0C9F3808756B}"/>
                </c:ext>
              </c:extLst>
            </c:dLbl>
            <c:dLbl>
              <c:idx val="7"/>
              <c:delete val="1"/>
              <c:extLst>
                <c:ext xmlns:c15="http://schemas.microsoft.com/office/drawing/2012/chart" uri="{CE6537A1-D6FC-4f65-9D91-7224C49458BB}"/>
                <c:ext xmlns:c16="http://schemas.microsoft.com/office/drawing/2014/chart" uri="{C3380CC4-5D6E-409C-BE32-E72D297353CC}">
                  <c16:uniqueId val="{00000013-256C-468F-AA22-0C9F3808756B}"/>
                </c:ext>
              </c:extLst>
            </c:dLbl>
            <c:dLbl>
              <c:idx val="8"/>
              <c:delete val="1"/>
              <c:extLst>
                <c:ext xmlns:c15="http://schemas.microsoft.com/office/drawing/2012/chart" uri="{CE6537A1-D6FC-4f65-9D91-7224C49458BB}"/>
                <c:ext xmlns:c16="http://schemas.microsoft.com/office/drawing/2014/chart" uri="{C3380CC4-5D6E-409C-BE32-E72D297353CC}">
                  <c16:uniqueId val="{00000014-256C-468F-AA22-0C9F3808756B}"/>
                </c:ext>
              </c:extLst>
            </c:dLbl>
            <c:dLbl>
              <c:idx val="9"/>
              <c:delete val="1"/>
              <c:extLst>
                <c:ext xmlns:c15="http://schemas.microsoft.com/office/drawing/2012/chart" uri="{CE6537A1-D6FC-4f65-9D91-7224C49458BB}"/>
                <c:ext xmlns:c16="http://schemas.microsoft.com/office/drawing/2014/chart" uri="{C3380CC4-5D6E-409C-BE32-E72D297353CC}">
                  <c16:uniqueId val="{00000015-256C-468F-AA22-0C9F3808756B}"/>
                </c:ext>
              </c:extLst>
            </c:dLbl>
            <c:dLbl>
              <c:idx val="10"/>
              <c:delete val="1"/>
              <c:extLst>
                <c:ext xmlns:c15="http://schemas.microsoft.com/office/drawing/2012/chart" uri="{CE6537A1-D6FC-4f65-9D91-7224C49458BB}"/>
                <c:ext xmlns:c16="http://schemas.microsoft.com/office/drawing/2014/chart" uri="{C3380CC4-5D6E-409C-BE32-E72D297353CC}">
                  <c16:uniqueId val="{00000017-256C-468F-AA22-0C9F3808756B}"/>
                </c:ext>
              </c:extLst>
            </c:dLbl>
            <c:dLbl>
              <c:idx val="11"/>
              <c:delete val="1"/>
              <c:extLst>
                <c:ext xmlns:c15="http://schemas.microsoft.com/office/drawing/2012/chart" uri="{CE6537A1-D6FC-4f65-9D91-7224C49458BB}"/>
                <c:ext xmlns:c16="http://schemas.microsoft.com/office/drawing/2014/chart" uri="{C3380CC4-5D6E-409C-BE32-E72D297353CC}">
                  <c16:uniqueId val="{00000001-256C-468F-AA22-0C9F3808756B}"/>
                </c:ext>
              </c:extLst>
            </c:dLbl>
            <c:dLbl>
              <c:idx val="12"/>
              <c:spPr>
                <a:noFill/>
                <a:ln>
                  <a:noFill/>
                </a:ln>
                <a:effectLst/>
              </c:spPr>
              <c:txPr>
                <a:bodyPr wrap="square" lIns="38100" tIns="19050" rIns="38100" bIns="19050" anchor="ctr">
                  <a:spAutoFit/>
                </a:bodyPr>
                <a:lstStyle/>
                <a:p>
                  <a:pPr>
                    <a:defRPr i="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6E0-4EB2-9BEB-7A09F8253256}"/>
                </c:ext>
              </c:extLst>
            </c:dLbl>
            <c:spPr>
              <a:noFill/>
              <a:ln>
                <a:noFill/>
              </a:ln>
              <a:effectLst/>
            </c:spPr>
            <c:txPr>
              <a:bodyPr wrap="square" lIns="38100" tIns="19050" rIns="38100" bIns="19050" anchor="ctr">
                <a:spAutoFit/>
              </a:bodyPr>
              <a:lstStyle/>
              <a:p>
                <a:pPr>
                  <a:defRPr i="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Sheet1!$B$1:$N$1</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Sheet1!$B$3:$N$3</c:f>
              <c:numCache>
                <c:formatCode>0.00%</c:formatCode>
                <c:ptCount val="13"/>
                <c:pt idx="0">
                  <c:v>2.3432923257176333E-3</c:v>
                </c:pt>
                <c:pt idx="1">
                  <c:v>3.9010254123941152E-3</c:v>
                </c:pt>
                <c:pt idx="2">
                  <c:v>5.5483870967741938E-3</c:v>
                </c:pt>
                <c:pt idx="3">
                  <c:v>6.3274793388429749E-3</c:v>
                </c:pt>
                <c:pt idx="4">
                  <c:v>5.0748855056318848E-3</c:v>
                </c:pt>
                <c:pt idx="5">
                  <c:v>3.8479477611940297E-3</c:v>
                </c:pt>
                <c:pt idx="6">
                  <c:v>3.867056856187291E-3</c:v>
                </c:pt>
                <c:pt idx="7">
                  <c:v>4.892633867898886E-3</c:v>
                </c:pt>
                <c:pt idx="8">
                  <c:v>5.5739418219822329E-3</c:v>
                </c:pt>
                <c:pt idx="9">
                  <c:v>6.2706845497300118E-3</c:v>
                </c:pt>
                <c:pt idx="10">
                  <c:v>5.1517793453277321E-3</c:v>
                </c:pt>
                <c:pt idx="11">
                  <c:v>4.0785498489425984E-3</c:v>
                </c:pt>
                <c:pt idx="12">
                  <c:v>6.3E-3</c:v>
                </c:pt>
              </c:numCache>
            </c:numRef>
          </c:val>
          <c:extLst>
            <c:ext xmlns:c16="http://schemas.microsoft.com/office/drawing/2014/chart" uri="{C3380CC4-5D6E-409C-BE32-E72D297353CC}">
              <c16:uniqueId val="{00000001-5B72-4A99-8AA1-03706053951F}"/>
            </c:ext>
          </c:extLst>
        </c:ser>
        <c:dLbls>
          <c:dLblPos val="outEnd"/>
          <c:showLegendKey val="0"/>
          <c:showVal val="1"/>
          <c:showCatName val="0"/>
          <c:showSerName val="0"/>
          <c:showPercent val="0"/>
          <c:showBubbleSize val="0"/>
        </c:dLbls>
        <c:gapWidth val="150"/>
        <c:axId val="56657024"/>
        <c:axId val="56658944"/>
      </c:barChart>
      <c:catAx>
        <c:axId val="56657024"/>
        <c:scaling>
          <c:orientation val="minMax"/>
        </c:scaling>
        <c:delete val="0"/>
        <c:axPos val="b"/>
        <c:title>
          <c:tx>
            <c:rich>
              <a:bodyPr/>
              <a:lstStyle/>
              <a:p>
                <a:pPr>
                  <a:defRPr sz="1400"/>
                </a:pPr>
                <a:r>
                  <a:rPr lang="en-US" sz="1400" dirty="0"/>
                  <a:t>Year at Diagnosis</a:t>
                </a:r>
              </a:p>
            </c:rich>
          </c:tx>
          <c:layout>
            <c:manualLayout>
              <c:xMode val="edge"/>
              <c:yMode val="edge"/>
              <c:x val="0.43456269112095514"/>
              <c:y val="0.91826743620454054"/>
            </c:manualLayout>
          </c:layout>
          <c:overlay val="0"/>
        </c:title>
        <c:numFmt formatCode="General" sourceLinked="1"/>
        <c:majorTickMark val="out"/>
        <c:minorTickMark val="none"/>
        <c:tickLblPos val="nextTo"/>
        <c:spPr>
          <a:ln w="3169">
            <a:solidFill>
              <a:srgbClr val="000000"/>
            </a:solidFill>
            <a:prstDash val="solid"/>
          </a:ln>
        </c:spPr>
        <c:txPr>
          <a:bodyPr rot="-2040000" vert="horz"/>
          <a:lstStyle/>
          <a:p>
            <a:pPr>
              <a:defRPr sz="1200" b="0"/>
            </a:pPr>
            <a:endParaRPr lang="en-US"/>
          </a:p>
        </c:txPr>
        <c:crossAx val="56658944"/>
        <c:crosses val="autoZero"/>
        <c:auto val="1"/>
        <c:lblAlgn val="ctr"/>
        <c:lblOffset val="100"/>
        <c:tickLblSkip val="1"/>
        <c:tickMarkSkip val="1"/>
        <c:noMultiLvlLbl val="0"/>
      </c:catAx>
      <c:valAx>
        <c:axId val="56658944"/>
        <c:scaling>
          <c:orientation val="minMax"/>
        </c:scaling>
        <c:delete val="0"/>
        <c:axPos val="l"/>
        <c:title>
          <c:tx>
            <c:rich>
              <a:bodyPr/>
              <a:lstStyle/>
              <a:p>
                <a:pPr>
                  <a:defRPr sz="1400"/>
                </a:pPr>
                <a:r>
                  <a:rPr lang="en-US" sz="1400" dirty="0"/>
                  <a:t>Percent  of Gonorrhea Cases Co-Infected</a:t>
                </a:r>
                <a:r>
                  <a:rPr lang="en-US" sz="1400" baseline="0" dirty="0"/>
                  <a:t> with HIV</a:t>
                </a:r>
                <a:endParaRPr lang="en-US" sz="1400" dirty="0"/>
              </a:p>
            </c:rich>
          </c:tx>
          <c:layout>
            <c:manualLayout>
              <c:xMode val="edge"/>
              <c:yMode val="edge"/>
              <c:x val="1.3100423257903572E-2"/>
              <c:y val="9.6819598539827953E-2"/>
            </c:manualLayout>
          </c:layout>
          <c:overlay val="0"/>
          <c:spPr>
            <a:noFill/>
            <a:ln w="25355">
              <a:noFill/>
            </a:ln>
          </c:spPr>
        </c:title>
        <c:numFmt formatCode="0%" sourceLinked="0"/>
        <c:majorTickMark val="out"/>
        <c:minorTickMark val="none"/>
        <c:tickLblPos val="nextTo"/>
        <c:spPr>
          <a:ln w="3169">
            <a:solidFill>
              <a:srgbClr val="000000"/>
            </a:solidFill>
            <a:prstDash val="solid"/>
          </a:ln>
        </c:spPr>
        <c:txPr>
          <a:bodyPr rot="0" vert="horz"/>
          <a:lstStyle/>
          <a:p>
            <a:pPr>
              <a:defRPr sz="1100" b="0"/>
            </a:pPr>
            <a:endParaRPr lang="en-US"/>
          </a:p>
        </c:txPr>
        <c:crossAx val="56657024"/>
        <c:crosses val="autoZero"/>
        <c:crossBetween val="between"/>
      </c:valAx>
      <c:spPr>
        <a:noFill/>
        <a:ln w="12678">
          <a:noFill/>
          <a:prstDash val="solid"/>
        </a:ln>
      </c:spPr>
    </c:plotArea>
    <c:legend>
      <c:legendPos val="t"/>
      <c:overlay val="0"/>
      <c:spPr>
        <a:noFill/>
        <a:ln w="3169">
          <a:noFill/>
          <a:prstDash val="solid"/>
        </a:ln>
      </c:spPr>
      <c:txPr>
        <a:bodyPr/>
        <a:lstStyle/>
        <a:p>
          <a:pPr>
            <a:defRPr sz="1400"/>
          </a:pPr>
          <a:endParaRPr lang="en-US"/>
        </a:p>
      </c:txPr>
    </c:legend>
    <c:plotVisOnly val="1"/>
    <c:dispBlanksAs val="gap"/>
    <c:showDLblsOverMax val="0"/>
  </c:chart>
  <c:spPr>
    <a:noFill/>
    <a:ln w="12678">
      <a:noFill/>
      <a:prstDash val="solid"/>
    </a:ln>
  </c:spPr>
  <c:txPr>
    <a:bodyPr/>
    <a:lstStyle/>
    <a:p>
      <a:pPr>
        <a:defRPr sz="1198" b="1"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8913104611923"/>
          <c:y val="0.19811321876912907"/>
          <c:w val="0.81925454630671168"/>
          <c:h val="0.68275653532457092"/>
        </c:manualLayout>
      </c:layout>
      <c:barChart>
        <c:barDir val="col"/>
        <c:grouping val="stacked"/>
        <c:varyColors val="0"/>
        <c:ser>
          <c:idx val="2"/>
          <c:order val="0"/>
          <c:tx>
            <c:strRef>
              <c:f>Sheet1!$A$2</c:f>
              <c:strCache>
                <c:ptCount val="1"/>
                <c:pt idx="0">
                  <c:v>American Indian/Alaskan Native**</c:v>
                </c:pt>
              </c:strCache>
            </c:strRef>
          </c:tx>
          <c:spPr>
            <a:solidFill>
              <a:schemeClr val="bg1">
                <a:lumMod val="65000"/>
              </a:schemeClr>
            </a:solidFill>
            <a:ln w="12700">
              <a:solidFill>
                <a:schemeClr val="bg1">
                  <a:lumMod val="75000"/>
                </a:schemeClr>
              </a:solidFill>
              <a:prstDash val="solid"/>
            </a:ln>
          </c:spPr>
          <c:invertIfNegative val="0"/>
          <c:dPt>
            <c:idx val="6"/>
            <c:invertIfNegative val="0"/>
            <c:bubble3D val="0"/>
            <c:extLst>
              <c:ext xmlns:c16="http://schemas.microsoft.com/office/drawing/2014/chart" uri="{C3380CC4-5D6E-409C-BE32-E72D297353CC}">
                <c16:uniqueId val="{00000001-48A5-42ED-80B4-6732226D4170}"/>
              </c:ext>
            </c:extLst>
          </c:dPt>
          <c:cat>
            <c:strRef>
              <c:f>Sheet1!$B$1:$F$1</c:f>
              <c:strCache>
                <c:ptCount val="5"/>
                <c:pt idx="0">
                  <c:v>2017</c:v>
                </c:pt>
                <c:pt idx="1">
                  <c:v>2018</c:v>
                </c:pt>
                <c:pt idx="2">
                  <c:v>2019</c:v>
                </c:pt>
                <c:pt idx="3">
                  <c:v>2020*</c:v>
                </c:pt>
                <c:pt idx="4">
                  <c:v>2021</c:v>
                </c:pt>
              </c:strCache>
            </c:strRef>
          </c:cat>
          <c:val>
            <c:numRef>
              <c:f>Sheet1!$B$2:$F$2</c:f>
              <c:numCache>
                <c:formatCode>0.0%</c:formatCode>
                <c:ptCount val="5"/>
                <c:pt idx="0">
                  <c:v>2.9644268774703555E-3</c:v>
                </c:pt>
                <c:pt idx="1">
                  <c:v>1.0791366906474821E-2</c:v>
                </c:pt>
                <c:pt idx="2">
                  <c:v>6.939625260235947E-3</c:v>
                </c:pt>
                <c:pt idx="3">
                  <c:v>8.6819258089976328E-3</c:v>
                </c:pt>
                <c:pt idx="4">
                  <c:v>8.9999999999999993E-3</c:v>
                </c:pt>
              </c:numCache>
            </c:numRef>
          </c:val>
          <c:extLst>
            <c:ext xmlns:c16="http://schemas.microsoft.com/office/drawing/2014/chart" uri="{C3380CC4-5D6E-409C-BE32-E72D297353CC}">
              <c16:uniqueId val="{00000002-48A5-42ED-80B4-6732226D4170}"/>
            </c:ext>
          </c:extLst>
        </c:ser>
        <c:ser>
          <c:idx val="3"/>
          <c:order val="1"/>
          <c:tx>
            <c:strRef>
              <c:f>Sheet1!$A$3</c:f>
              <c:strCache>
                <c:ptCount val="1"/>
                <c:pt idx="0">
                  <c:v>Asian/Pacific Islander**</c:v>
                </c:pt>
              </c:strCache>
            </c:strRef>
          </c:tx>
          <c:spPr>
            <a:solidFill>
              <a:schemeClr val="accent4"/>
            </a:solidFill>
            <a:ln w="12700">
              <a:noFill/>
              <a:prstDash val="solid"/>
            </a:ln>
          </c:spPr>
          <c:invertIfNegative val="0"/>
          <c:cat>
            <c:strRef>
              <c:f>Sheet1!$B$1:$F$1</c:f>
              <c:strCache>
                <c:ptCount val="5"/>
                <c:pt idx="0">
                  <c:v>2017</c:v>
                </c:pt>
                <c:pt idx="1">
                  <c:v>2018</c:v>
                </c:pt>
                <c:pt idx="2">
                  <c:v>2019</c:v>
                </c:pt>
                <c:pt idx="3">
                  <c:v>2020*</c:v>
                </c:pt>
                <c:pt idx="4">
                  <c:v>2021</c:v>
                </c:pt>
              </c:strCache>
            </c:strRef>
          </c:cat>
          <c:val>
            <c:numRef>
              <c:f>Sheet1!$B$3:$F$3</c:f>
              <c:numCache>
                <c:formatCode>0.0%</c:formatCode>
                <c:ptCount val="5"/>
                <c:pt idx="0">
                  <c:v>3.952569169960474E-3</c:v>
                </c:pt>
                <c:pt idx="1">
                  <c:v>5.3956834532374104E-3</c:v>
                </c:pt>
                <c:pt idx="2">
                  <c:v>3.4698126301179735E-3</c:v>
                </c:pt>
                <c:pt idx="3">
                  <c:v>3.9463299131807421E-3</c:v>
                </c:pt>
                <c:pt idx="4">
                  <c:v>6.0000000000000001E-3</c:v>
                </c:pt>
              </c:numCache>
            </c:numRef>
          </c:val>
          <c:extLst>
            <c:ext xmlns:c16="http://schemas.microsoft.com/office/drawing/2014/chart" uri="{C3380CC4-5D6E-409C-BE32-E72D297353CC}">
              <c16:uniqueId val="{00000003-48A5-42ED-80B4-6732226D4170}"/>
            </c:ext>
          </c:extLst>
        </c:ser>
        <c:ser>
          <c:idx val="1"/>
          <c:order val="2"/>
          <c:tx>
            <c:strRef>
              <c:f>Sheet1!$A$4</c:f>
              <c:strCache>
                <c:ptCount val="1"/>
                <c:pt idx="0">
                  <c:v>Black/African American**</c:v>
                </c:pt>
              </c:strCache>
            </c:strRef>
          </c:tx>
          <c:spPr>
            <a:solidFill>
              <a:srgbClr val="00B0F0"/>
            </a:solidFill>
            <a:ln w="12700">
              <a:noFill/>
              <a:prstDash val="solid"/>
            </a:ln>
          </c:spPr>
          <c:invertIfNegative val="0"/>
          <c:dPt>
            <c:idx val="4"/>
            <c:invertIfNegative val="0"/>
            <c:bubble3D val="0"/>
            <c:extLst>
              <c:ext xmlns:c16="http://schemas.microsoft.com/office/drawing/2014/chart" uri="{C3380CC4-5D6E-409C-BE32-E72D297353CC}">
                <c16:uniqueId val="{00000004-5B88-4F7C-821E-37FD14492EE6}"/>
              </c:ext>
            </c:extLst>
          </c:dPt>
          <c:cat>
            <c:strRef>
              <c:f>Sheet1!$B$1:$F$1</c:f>
              <c:strCache>
                <c:ptCount val="5"/>
                <c:pt idx="0">
                  <c:v>2017</c:v>
                </c:pt>
                <c:pt idx="1">
                  <c:v>2018</c:v>
                </c:pt>
                <c:pt idx="2">
                  <c:v>2019</c:v>
                </c:pt>
                <c:pt idx="3">
                  <c:v>2020*</c:v>
                </c:pt>
                <c:pt idx="4">
                  <c:v>2021</c:v>
                </c:pt>
              </c:strCache>
            </c:strRef>
          </c:cat>
          <c:val>
            <c:numRef>
              <c:f>Sheet1!$B$4:$F$4</c:f>
              <c:numCache>
                <c:formatCode>0.0%</c:formatCode>
                <c:ptCount val="5"/>
                <c:pt idx="0">
                  <c:v>0.71739130434782605</c:v>
                </c:pt>
                <c:pt idx="1">
                  <c:v>0.71942446043165464</c:v>
                </c:pt>
                <c:pt idx="2">
                  <c:v>0.7133934767522554</c:v>
                </c:pt>
                <c:pt idx="3">
                  <c:v>0.69850039463299129</c:v>
                </c:pt>
                <c:pt idx="4">
                  <c:v>0.68300000000000005</c:v>
                </c:pt>
              </c:numCache>
            </c:numRef>
          </c:val>
          <c:extLst>
            <c:ext xmlns:c16="http://schemas.microsoft.com/office/drawing/2014/chart" uri="{C3380CC4-5D6E-409C-BE32-E72D297353CC}">
              <c16:uniqueId val="{00000004-48A5-42ED-80B4-6732226D4170}"/>
            </c:ext>
          </c:extLst>
        </c:ser>
        <c:ser>
          <c:idx val="4"/>
          <c:order val="3"/>
          <c:tx>
            <c:strRef>
              <c:f>Sheet1!$A$5</c:f>
              <c:strCache>
                <c:ptCount val="1"/>
                <c:pt idx="0">
                  <c:v>Hispanic/LatinX</c:v>
                </c:pt>
              </c:strCache>
            </c:strRef>
          </c:tx>
          <c:spPr>
            <a:solidFill>
              <a:schemeClr val="accent5">
                <a:lumMod val="75000"/>
              </a:schemeClr>
            </a:solidFill>
            <a:ln w="12700">
              <a:noFill/>
              <a:prstDash val="solid"/>
            </a:ln>
          </c:spPr>
          <c:invertIfNegative val="0"/>
          <c:dPt>
            <c:idx val="4"/>
            <c:invertIfNegative val="0"/>
            <c:bubble3D val="0"/>
            <c:extLst>
              <c:ext xmlns:c16="http://schemas.microsoft.com/office/drawing/2014/chart" uri="{C3380CC4-5D6E-409C-BE32-E72D297353CC}">
                <c16:uniqueId val="{00000003-5B88-4F7C-821E-37FD14492EE6}"/>
              </c:ext>
            </c:extLst>
          </c:dPt>
          <c:cat>
            <c:strRef>
              <c:f>Sheet1!$B$1:$F$1</c:f>
              <c:strCache>
                <c:ptCount val="5"/>
                <c:pt idx="0">
                  <c:v>2017</c:v>
                </c:pt>
                <c:pt idx="1">
                  <c:v>2018</c:v>
                </c:pt>
                <c:pt idx="2">
                  <c:v>2019</c:v>
                </c:pt>
                <c:pt idx="3">
                  <c:v>2020*</c:v>
                </c:pt>
                <c:pt idx="4">
                  <c:v>2021</c:v>
                </c:pt>
              </c:strCache>
            </c:strRef>
          </c:cat>
          <c:val>
            <c:numRef>
              <c:f>Sheet1!$B$5:$F$5</c:f>
              <c:numCache>
                <c:formatCode>0.0%</c:formatCode>
                <c:ptCount val="5"/>
                <c:pt idx="0">
                  <c:v>5.33596837944664E-2</c:v>
                </c:pt>
                <c:pt idx="1">
                  <c:v>5.935251798561151E-2</c:v>
                </c:pt>
                <c:pt idx="2">
                  <c:v>5.3435114503816793E-2</c:v>
                </c:pt>
                <c:pt idx="3">
                  <c:v>6.8666140489344912E-2</c:v>
                </c:pt>
                <c:pt idx="4">
                  <c:v>8.2000000000000003E-2</c:v>
                </c:pt>
              </c:numCache>
            </c:numRef>
          </c:val>
          <c:extLst>
            <c:ext xmlns:c16="http://schemas.microsoft.com/office/drawing/2014/chart" uri="{C3380CC4-5D6E-409C-BE32-E72D297353CC}">
              <c16:uniqueId val="{00000005-48A5-42ED-80B4-6732226D4170}"/>
            </c:ext>
          </c:extLst>
        </c:ser>
        <c:ser>
          <c:idx val="0"/>
          <c:order val="4"/>
          <c:tx>
            <c:strRef>
              <c:f>Sheet1!$A$6</c:f>
              <c:strCache>
                <c:ptCount val="1"/>
                <c:pt idx="0">
                  <c:v>White/Caucasian**</c:v>
                </c:pt>
              </c:strCache>
            </c:strRef>
          </c:tx>
          <c:spPr>
            <a:solidFill>
              <a:schemeClr val="accent1"/>
            </a:solidFill>
            <a:ln w="12700">
              <a:noFill/>
              <a:prstDash val="solid"/>
            </a:ln>
          </c:spPr>
          <c:invertIfNegative val="0"/>
          <c:dPt>
            <c:idx val="4"/>
            <c:invertIfNegative val="0"/>
            <c:bubble3D val="0"/>
            <c:extLst>
              <c:ext xmlns:c16="http://schemas.microsoft.com/office/drawing/2014/chart" uri="{C3380CC4-5D6E-409C-BE32-E72D297353CC}">
                <c16:uniqueId val="{00000002-5B88-4F7C-821E-37FD14492EE6}"/>
              </c:ext>
            </c:extLst>
          </c:dPt>
          <c:cat>
            <c:strRef>
              <c:f>Sheet1!$B$1:$F$1</c:f>
              <c:strCache>
                <c:ptCount val="5"/>
                <c:pt idx="0">
                  <c:v>2017</c:v>
                </c:pt>
                <c:pt idx="1">
                  <c:v>2018</c:v>
                </c:pt>
                <c:pt idx="2">
                  <c:v>2019</c:v>
                </c:pt>
                <c:pt idx="3">
                  <c:v>2020*</c:v>
                </c:pt>
                <c:pt idx="4">
                  <c:v>2021</c:v>
                </c:pt>
              </c:strCache>
            </c:strRef>
          </c:cat>
          <c:val>
            <c:numRef>
              <c:f>Sheet1!$B$6:$F$6</c:f>
              <c:numCache>
                <c:formatCode>0.0%</c:formatCode>
                <c:ptCount val="5"/>
                <c:pt idx="0">
                  <c:v>0.17490118577075098</c:v>
                </c:pt>
                <c:pt idx="1">
                  <c:v>0.15017985611510792</c:v>
                </c:pt>
                <c:pt idx="2">
                  <c:v>0.16446911866759195</c:v>
                </c:pt>
                <c:pt idx="3">
                  <c:v>0.1515390686661405</c:v>
                </c:pt>
                <c:pt idx="4">
                  <c:v>0.14399999999999999</c:v>
                </c:pt>
              </c:numCache>
            </c:numRef>
          </c:val>
          <c:extLst>
            <c:ext xmlns:c16="http://schemas.microsoft.com/office/drawing/2014/chart" uri="{C3380CC4-5D6E-409C-BE32-E72D297353CC}">
              <c16:uniqueId val="{00000006-48A5-42ED-80B4-6732226D4170}"/>
            </c:ext>
          </c:extLst>
        </c:ser>
        <c:ser>
          <c:idx val="5"/>
          <c:order val="5"/>
          <c:tx>
            <c:strRef>
              <c:f>Sheet1!$A$7</c:f>
              <c:strCache>
                <c:ptCount val="1"/>
                <c:pt idx="0">
                  <c:v>Mulitple Races</c:v>
                </c:pt>
              </c:strCache>
            </c:strRef>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1-5B88-4F7C-821E-37FD14492EE6}"/>
              </c:ext>
            </c:extLst>
          </c:dPt>
          <c:cat>
            <c:strRef>
              <c:f>Sheet1!$B$1:$F$1</c:f>
              <c:strCache>
                <c:ptCount val="5"/>
                <c:pt idx="0">
                  <c:v>2017</c:v>
                </c:pt>
                <c:pt idx="1">
                  <c:v>2018</c:v>
                </c:pt>
                <c:pt idx="2">
                  <c:v>2019</c:v>
                </c:pt>
                <c:pt idx="3">
                  <c:v>2020*</c:v>
                </c:pt>
                <c:pt idx="4">
                  <c:v>2021</c:v>
                </c:pt>
              </c:strCache>
            </c:strRef>
          </c:cat>
          <c:val>
            <c:numRef>
              <c:f>Sheet1!$B$7:$F$7</c:f>
              <c:numCache>
                <c:formatCode>0.0%</c:formatCode>
                <c:ptCount val="5"/>
                <c:pt idx="0">
                  <c:v>6.91699604743083E-3</c:v>
                </c:pt>
                <c:pt idx="1">
                  <c:v>1.5287769784172662E-2</c:v>
                </c:pt>
                <c:pt idx="2">
                  <c:v>1.3879250520471894E-2</c:v>
                </c:pt>
                <c:pt idx="3">
                  <c:v>1.6574585635359115E-2</c:v>
                </c:pt>
                <c:pt idx="4">
                  <c:v>1.9E-2</c:v>
                </c:pt>
              </c:numCache>
            </c:numRef>
          </c:val>
          <c:extLst>
            <c:ext xmlns:c16="http://schemas.microsoft.com/office/drawing/2014/chart" uri="{C3380CC4-5D6E-409C-BE32-E72D297353CC}">
              <c16:uniqueId val="{00000007-48A5-42ED-80B4-6732226D4170}"/>
            </c:ext>
          </c:extLst>
        </c:ser>
        <c:ser>
          <c:idx val="6"/>
          <c:order val="6"/>
          <c:tx>
            <c:strRef>
              <c:f>Sheet1!$A$8</c:f>
              <c:strCache>
                <c:ptCount val="1"/>
                <c:pt idx="0">
                  <c:v>Unknown/Unspecified</c:v>
                </c:pt>
              </c:strCache>
            </c:strRef>
          </c:tx>
          <c:spPr>
            <a:solidFill>
              <a:schemeClr val="accent4">
                <a:lumMod val="50000"/>
              </a:schemeClr>
            </a:solidFill>
            <a:ln>
              <a:noFill/>
            </a:ln>
          </c:spPr>
          <c:invertIfNegative val="0"/>
          <c:dPt>
            <c:idx val="4"/>
            <c:invertIfNegative val="0"/>
            <c:bubble3D val="0"/>
            <c:extLst>
              <c:ext xmlns:c16="http://schemas.microsoft.com/office/drawing/2014/chart" uri="{C3380CC4-5D6E-409C-BE32-E72D297353CC}">
                <c16:uniqueId val="{00000000-5B88-4F7C-821E-37FD14492EE6}"/>
              </c:ext>
            </c:extLst>
          </c:dPt>
          <c:cat>
            <c:strRef>
              <c:f>Sheet1!$B$1:$F$1</c:f>
              <c:strCache>
                <c:ptCount val="5"/>
                <c:pt idx="0">
                  <c:v>2017</c:v>
                </c:pt>
                <c:pt idx="1">
                  <c:v>2018</c:v>
                </c:pt>
                <c:pt idx="2">
                  <c:v>2019</c:v>
                </c:pt>
                <c:pt idx="3">
                  <c:v>2020*</c:v>
                </c:pt>
                <c:pt idx="4">
                  <c:v>2021</c:v>
                </c:pt>
              </c:strCache>
            </c:strRef>
          </c:cat>
          <c:val>
            <c:numRef>
              <c:f>Sheet1!$B$8:$F$8</c:f>
              <c:numCache>
                <c:formatCode>0.0%</c:formatCode>
                <c:ptCount val="5"/>
                <c:pt idx="0">
                  <c:v>4.0513833992094864E-2</c:v>
                </c:pt>
                <c:pt idx="1">
                  <c:v>3.9568345323741004E-2</c:v>
                </c:pt>
                <c:pt idx="2">
                  <c:v>4.4413601665510061E-2</c:v>
                </c:pt>
                <c:pt idx="3">
                  <c:v>5.209155485398579E-2</c:v>
                </c:pt>
                <c:pt idx="4">
                  <c:v>5.6000000000000001E-2</c:v>
                </c:pt>
              </c:numCache>
            </c:numRef>
          </c:val>
          <c:extLst>
            <c:ext xmlns:c16="http://schemas.microsoft.com/office/drawing/2014/chart" uri="{C3380CC4-5D6E-409C-BE32-E72D297353CC}">
              <c16:uniqueId val="{00000008-48A5-42ED-80B4-6732226D4170}"/>
            </c:ext>
          </c:extLst>
        </c:ser>
        <c:dLbls>
          <c:showLegendKey val="0"/>
          <c:showVal val="0"/>
          <c:showCatName val="0"/>
          <c:showSerName val="0"/>
          <c:showPercent val="0"/>
          <c:showBubbleSize val="0"/>
        </c:dLbls>
        <c:gapWidth val="140"/>
        <c:overlap val="100"/>
        <c:axId val="56166656"/>
        <c:axId val="56172928"/>
      </c:barChart>
      <c:catAx>
        <c:axId val="56166656"/>
        <c:scaling>
          <c:orientation val="minMax"/>
        </c:scaling>
        <c:delete val="0"/>
        <c:axPos val="b"/>
        <c:title>
          <c:tx>
            <c:rich>
              <a:bodyPr/>
              <a:lstStyle/>
              <a:p>
                <a:pPr>
                  <a:defRPr sz="1400"/>
                </a:pPr>
                <a:r>
                  <a:rPr lang="en-US" sz="1400" dirty="0"/>
                  <a:t>Year at Diagnosis</a:t>
                </a:r>
              </a:p>
            </c:rich>
          </c:tx>
          <c:overlay val="0"/>
        </c:title>
        <c:numFmt formatCode="General" sourceLinked="1"/>
        <c:majorTickMark val="out"/>
        <c:minorTickMark val="none"/>
        <c:tickLblPos val="nextTo"/>
        <c:spPr>
          <a:ln w="3175">
            <a:solidFill>
              <a:srgbClr val="000000"/>
            </a:solidFill>
            <a:prstDash val="solid"/>
          </a:ln>
        </c:spPr>
        <c:txPr>
          <a:bodyPr rot="0" vert="horz"/>
          <a:lstStyle/>
          <a:p>
            <a:pPr>
              <a:defRPr sz="1200" b="0"/>
            </a:pPr>
            <a:endParaRPr lang="en-US"/>
          </a:p>
        </c:txPr>
        <c:crossAx val="56172928"/>
        <c:crosses val="autoZero"/>
        <c:auto val="1"/>
        <c:lblAlgn val="ctr"/>
        <c:lblOffset val="100"/>
        <c:tickLblSkip val="1"/>
        <c:tickMarkSkip val="1"/>
        <c:noMultiLvlLbl val="0"/>
      </c:catAx>
      <c:valAx>
        <c:axId val="56172928"/>
        <c:scaling>
          <c:orientation val="minMax"/>
          <c:max val="1"/>
        </c:scaling>
        <c:delete val="0"/>
        <c:axPos val="l"/>
        <c:title>
          <c:tx>
            <c:rich>
              <a:bodyPr/>
              <a:lstStyle/>
              <a:p>
                <a:pPr>
                  <a:defRPr sz="1400"/>
                </a:pPr>
                <a:r>
                  <a:rPr lang="en-US" sz="1400" b="1" i="0" baseline="0" dirty="0">
                    <a:effectLst/>
                  </a:rPr>
                  <a:t>Proportion  of Gonorrhea Cases Co-Infected with HIV</a:t>
                </a:r>
                <a:endParaRPr lang="en-US" sz="1400" dirty="0">
                  <a:effectLst/>
                </a:endParaRPr>
              </a:p>
            </c:rich>
          </c:tx>
          <c:layout>
            <c:manualLayout>
              <c:xMode val="edge"/>
              <c:yMode val="edge"/>
              <c:x val="8.275567116610422E-3"/>
              <c:y val="9.604532005312906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a:pPr>
            <a:endParaRPr lang="en-US"/>
          </a:p>
        </c:txPr>
        <c:crossAx val="56166656"/>
        <c:crosses val="autoZero"/>
        <c:crossBetween val="between"/>
      </c:valAx>
      <c:spPr>
        <a:noFill/>
        <a:ln w="25400">
          <a:noFill/>
        </a:ln>
      </c:spPr>
    </c:plotArea>
    <c:legend>
      <c:legendPos val="t"/>
      <c:layout>
        <c:manualLayout>
          <c:xMode val="edge"/>
          <c:yMode val="edge"/>
          <c:x val="7.6423767341582308E-2"/>
          <c:y val="2.7846139348430183E-2"/>
          <c:w val="0.9235761820289532"/>
          <c:h val="0.12895142770949847"/>
        </c:manualLayout>
      </c:layout>
      <c:overlay val="0"/>
      <c:spPr>
        <a:noFill/>
        <a:ln w="3175">
          <a:noFill/>
          <a:prstDash val="solid"/>
        </a:ln>
      </c:spPr>
      <c:txPr>
        <a:bodyPr/>
        <a:lstStyle/>
        <a:p>
          <a:pPr>
            <a:defRPr sz="1050" b="0"/>
          </a:pPr>
          <a:endParaRPr lang="en-US"/>
        </a:p>
      </c:txPr>
    </c:legend>
    <c:plotVisOnly val="1"/>
    <c:dispBlanksAs val="gap"/>
    <c:showDLblsOverMax val="0"/>
  </c:chart>
  <c:spPr>
    <a:noFill/>
    <a:ln w="12700">
      <a:noFill/>
      <a:prstDash val="solid"/>
    </a:ln>
  </c:spPr>
  <c:txPr>
    <a:bodyPr/>
    <a:lstStyle/>
    <a:p>
      <a:pPr>
        <a:defRPr sz="1200" b="1" i="0" u="none" strike="noStrike" baseline="0">
          <a:solidFill>
            <a:srgbClr val="000000"/>
          </a:solidFill>
          <a:latin typeface="Arial" panose="020B0604020202020204" pitchFamily="34" charset="0"/>
          <a:ea typeface="Arial"/>
          <a:cs typeface="Arial" panose="020B0604020202020204" pitchFamily="34" charset="0"/>
        </a:defRPr>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06020193421767"/>
          <c:y val="0.11261329441870024"/>
          <c:w val="0.83671573147951117"/>
          <c:h val="0.78631463592824091"/>
        </c:manualLayout>
      </c:layout>
      <c:barChart>
        <c:barDir val="col"/>
        <c:grouping val="clustered"/>
        <c:varyColors val="0"/>
        <c:ser>
          <c:idx val="0"/>
          <c:order val="0"/>
          <c:tx>
            <c:strRef>
              <c:f>Sheet1!$B$2</c:f>
              <c:strCache>
                <c:ptCount val="1"/>
                <c:pt idx="0">
                  <c:v>Totals</c:v>
                </c:pt>
              </c:strCache>
            </c:strRef>
          </c:tx>
          <c:spPr>
            <a:solidFill>
              <a:srgbClr val="002060"/>
            </a:solidFill>
            <a:ln>
              <a:solidFill>
                <a:sysClr val="windowText" lastClr="000000"/>
              </a:solidFill>
            </a:ln>
          </c:spPr>
          <c:invertIfNegative val="0"/>
          <c:dPt>
            <c:idx val="1"/>
            <c:invertIfNegative val="0"/>
            <c:bubble3D val="0"/>
            <c:spPr>
              <a:solidFill>
                <a:sysClr val="windowText" lastClr="000000">
                  <a:lumMod val="65000"/>
                  <a:lumOff val="35000"/>
                </a:sysClr>
              </a:solidFill>
              <a:ln>
                <a:solidFill>
                  <a:sysClr val="windowText" lastClr="000000"/>
                </a:solidFill>
              </a:ln>
            </c:spPr>
            <c:extLst>
              <c:ext xmlns:c16="http://schemas.microsoft.com/office/drawing/2014/chart" uri="{C3380CC4-5D6E-409C-BE32-E72D297353CC}">
                <c16:uniqueId val="{00000001-1522-450E-A3CB-464829A4D8F9}"/>
              </c:ext>
            </c:extLst>
          </c:dPt>
          <c:dPt>
            <c:idx val="2"/>
            <c:invertIfNegative val="0"/>
            <c:bubble3D val="0"/>
            <c:spPr>
              <a:solidFill>
                <a:srgbClr val="71C9C5">
                  <a:lumMod val="50000"/>
                </a:srgbClr>
              </a:solidFill>
              <a:ln>
                <a:solidFill>
                  <a:sysClr val="windowText" lastClr="000000"/>
                </a:solidFill>
              </a:ln>
            </c:spPr>
            <c:extLst>
              <c:ext xmlns:c16="http://schemas.microsoft.com/office/drawing/2014/chart" uri="{C3380CC4-5D6E-409C-BE32-E72D297353CC}">
                <c16:uniqueId val="{00000003-1522-450E-A3CB-464829A4D8F9}"/>
              </c:ext>
            </c:extLst>
          </c:dPt>
          <c:dPt>
            <c:idx val="3"/>
            <c:invertIfNegative val="0"/>
            <c:bubble3D val="0"/>
            <c:spPr>
              <a:solidFill>
                <a:srgbClr val="6D2E75"/>
              </a:solidFill>
              <a:ln>
                <a:solidFill>
                  <a:sysClr val="windowText" lastClr="000000"/>
                </a:solidFill>
              </a:ln>
            </c:spPr>
            <c:extLst>
              <c:ext xmlns:c16="http://schemas.microsoft.com/office/drawing/2014/chart" uri="{C3380CC4-5D6E-409C-BE32-E72D297353CC}">
                <c16:uniqueId val="{00000005-1522-450E-A3CB-464829A4D8F9}"/>
              </c:ext>
            </c:extLst>
          </c:dPt>
          <c:dPt>
            <c:idx val="4"/>
            <c:invertIfNegative val="0"/>
            <c:bubble3D val="0"/>
            <c:extLst>
              <c:ext xmlns:c16="http://schemas.microsoft.com/office/drawing/2014/chart" uri="{C3380CC4-5D6E-409C-BE32-E72D297353CC}">
                <c16:uniqueId val="{00000006-1522-450E-A3CB-464829A4D8F9}"/>
              </c:ext>
            </c:extLst>
          </c:dPt>
          <c:dLbls>
            <c:numFmt formatCode="0%" sourceLinked="0"/>
            <c:spPr>
              <a:noFill/>
              <a:ln>
                <a:noFill/>
              </a:ln>
              <a:effectLst/>
            </c:spPr>
            <c:txPr>
              <a:bodyPr wrap="square" lIns="38100" tIns="19050" rIns="38100" bIns="19050" anchor="ctr">
                <a:spAutoFit/>
              </a:bodyPr>
              <a:lstStyle/>
              <a:p>
                <a:pPr>
                  <a:defRPr sz="16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Diagnosed &amp; Reported</c:v>
                </c:pt>
                <c:pt idx="1">
                  <c:v>At Least 1 Care Visit **</c:v>
                </c:pt>
                <c:pt idx="2">
                  <c:v>Retained in Care***</c:v>
                </c:pt>
                <c:pt idx="3">
                  <c:v>Virally Suppressed </c:v>
                </c:pt>
              </c:strCache>
            </c:strRef>
          </c:cat>
          <c:val>
            <c:numRef>
              <c:f>Sheet1!$B$3:$B$6</c:f>
              <c:numCache>
                <c:formatCode>General</c:formatCode>
                <c:ptCount val="4"/>
                <c:pt idx="0" formatCode="#,##0.000">
                  <c:v>0.89</c:v>
                </c:pt>
                <c:pt idx="1">
                  <c:v>0.78</c:v>
                </c:pt>
                <c:pt idx="2">
                  <c:v>0.72</c:v>
                </c:pt>
                <c:pt idx="3">
                  <c:v>0.67348495550218956</c:v>
                </c:pt>
              </c:numCache>
            </c:numRef>
          </c:val>
          <c:extLst>
            <c:ext xmlns:c16="http://schemas.microsoft.com/office/drawing/2014/chart" uri="{C3380CC4-5D6E-409C-BE32-E72D297353CC}">
              <c16:uniqueId val="{00000008-1522-450E-A3CB-464829A4D8F9}"/>
            </c:ext>
          </c:extLst>
        </c:ser>
        <c:dLbls>
          <c:dLblPos val="outEnd"/>
          <c:showLegendKey val="0"/>
          <c:showVal val="1"/>
          <c:showCatName val="0"/>
          <c:showSerName val="0"/>
          <c:showPercent val="0"/>
          <c:showBubbleSize val="0"/>
        </c:dLbls>
        <c:gapWidth val="150"/>
        <c:axId val="105461632"/>
        <c:axId val="105463168"/>
      </c:barChart>
      <c:catAx>
        <c:axId val="105461632"/>
        <c:scaling>
          <c:orientation val="minMax"/>
        </c:scaling>
        <c:delete val="0"/>
        <c:axPos val="b"/>
        <c:numFmt formatCode="General" sourceLinked="1"/>
        <c:majorTickMark val="out"/>
        <c:minorTickMark val="none"/>
        <c:tickLblPos val="nextTo"/>
        <c:spPr>
          <a:ln>
            <a:solidFill>
              <a:sysClr val="windowText" lastClr="000000"/>
            </a:solidFill>
          </a:ln>
        </c:spPr>
        <c:txPr>
          <a:bodyPr/>
          <a:lstStyle/>
          <a:p>
            <a:pPr>
              <a:defRPr sz="1100" b="1"/>
            </a:pPr>
            <a:endParaRPr lang="en-US"/>
          </a:p>
        </c:txPr>
        <c:crossAx val="105463168"/>
        <c:crosses val="autoZero"/>
        <c:auto val="1"/>
        <c:lblAlgn val="ctr"/>
        <c:lblOffset val="100"/>
        <c:noMultiLvlLbl val="0"/>
      </c:catAx>
      <c:valAx>
        <c:axId val="105463168"/>
        <c:scaling>
          <c:orientation val="minMax"/>
          <c:max val="1"/>
        </c:scaling>
        <c:delete val="0"/>
        <c:axPos val="l"/>
        <c:majorGridlines>
          <c:spPr>
            <a:ln>
              <a:noFill/>
            </a:ln>
          </c:spPr>
        </c:majorGridlines>
        <c:title>
          <c:tx>
            <c:rich>
              <a:bodyPr rot="-5400000" vert="horz"/>
              <a:lstStyle/>
              <a:p>
                <a:pPr>
                  <a:defRPr sz="1400"/>
                </a:pPr>
                <a:r>
                  <a:rPr lang="en-US" sz="1400" dirty="0"/>
                  <a:t>Percent of People Living with HIV in NC</a:t>
                </a:r>
              </a:p>
            </c:rich>
          </c:tx>
          <c:layout>
            <c:manualLayout>
              <c:xMode val="edge"/>
              <c:yMode val="edge"/>
              <c:x val="1.3985599773001348E-2"/>
              <c:y val="6.1400127131639504E-2"/>
            </c:manualLayout>
          </c:layout>
          <c:overlay val="0"/>
        </c:title>
        <c:numFmt formatCode="0%" sourceLinked="0"/>
        <c:majorTickMark val="out"/>
        <c:minorTickMark val="none"/>
        <c:tickLblPos val="nextTo"/>
        <c:spPr>
          <a:ln>
            <a:solidFill>
              <a:sysClr val="windowText" lastClr="000000"/>
            </a:solidFill>
          </a:ln>
        </c:spPr>
        <c:txPr>
          <a:bodyPr/>
          <a:lstStyle/>
          <a:p>
            <a:pPr>
              <a:defRPr sz="1100" b="1"/>
            </a:pPr>
            <a:endParaRPr lang="en-US"/>
          </a:p>
        </c:txPr>
        <c:crossAx val="105461632"/>
        <c:crosses val="autoZero"/>
        <c:crossBetween val="between"/>
      </c:valAx>
      <c:spPr>
        <a:ln>
          <a:noFill/>
        </a:ln>
      </c:spPr>
    </c:plotArea>
    <c:plotVisOnly val="1"/>
    <c:dispBlanksAs val="gap"/>
    <c:showDLblsOverMax val="0"/>
  </c:chart>
  <c:spPr>
    <a:ln>
      <a:noFill/>
    </a:ln>
  </c:spPr>
  <c:txPr>
    <a:bodyPr/>
    <a:lstStyle/>
    <a:p>
      <a:pPr>
        <a:defRPr>
          <a:latin typeface="Candara" panose="020E0502030303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406020193421767"/>
          <c:y val="6.5425638754831067E-2"/>
          <c:w val="0.83671573147951117"/>
          <c:h val="0.68058357103843703"/>
        </c:manualLayout>
      </c:layout>
      <c:barChart>
        <c:barDir val="col"/>
        <c:grouping val="clustered"/>
        <c:varyColors val="0"/>
        <c:ser>
          <c:idx val="0"/>
          <c:order val="0"/>
          <c:tx>
            <c:strRef>
              <c:f>Sheet1!$B$2</c:f>
              <c:strCache>
                <c:ptCount val="1"/>
                <c:pt idx="0">
                  <c:v>Totals</c:v>
                </c:pt>
              </c:strCache>
            </c:strRef>
          </c:tx>
          <c:spPr>
            <a:solidFill>
              <a:srgbClr val="002060"/>
            </a:solidFill>
            <a:ln>
              <a:solidFill>
                <a:sysClr val="windowText" lastClr="000000"/>
              </a:solidFill>
            </a:ln>
          </c:spPr>
          <c:invertIfNegative val="0"/>
          <c:dPt>
            <c:idx val="0"/>
            <c:invertIfNegative val="0"/>
            <c:bubble3D val="0"/>
            <c:spPr>
              <a:solidFill>
                <a:srgbClr val="1F497D">
                  <a:lumMod val="20000"/>
                  <a:lumOff val="80000"/>
                </a:srgbClr>
              </a:solidFill>
              <a:ln>
                <a:solidFill>
                  <a:sysClr val="windowText" lastClr="000000"/>
                </a:solidFill>
              </a:ln>
            </c:spPr>
            <c:extLst>
              <c:ext xmlns:c16="http://schemas.microsoft.com/office/drawing/2014/chart" uri="{C3380CC4-5D6E-409C-BE32-E72D297353CC}">
                <c16:uniqueId val="{00000007-F24A-4B55-880E-CB4356ACE48B}"/>
              </c:ext>
            </c:extLst>
          </c:dPt>
          <c:dPt>
            <c:idx val="1"/>
            <c:invertIfNegative val="0"/>
            <c:bubble3D val="0"/>
            <c:spPr>
              <a:solidFill>
                <a:srgbClr val="FFFFFF">
                  <a:lumMod val="65000"/>
                </a:srgbClr>
              </a:solidFill>
              <a:ln>
                <a:solidFill>
                  <a:sysClr val="windowText" lastClr="000000"/>
                </a:solidFill>
              </a:ln>
            </c:spPr>
            <c:extLst>
              <c:ext xmlns:c16="http://schemas.microsoft.com/office/drawing/2014/chart" uri="{C3380CC4-5D6E-409C-BE32-E72D297353CC}">
                <c16:uniqueId val="{00000001-7C25-4A48-B975-11FB9C579508}"/>
              </c:ext>
            </c:extLst>
          </c:dPt>
          <c:dPt>
            <c:idx val="2"/>
            <c:invertIfNegative val="0"/>
            <c:bubble3D val="0"/>
            <c:spPr>
              <a:solidFill>
                <a:srgbClr val="71C9C5">
                  <a:lumMod val="75000"/>
                </a:srgbClr>
              </a:solidFill>
              <a:ln>
                <a:solidFill>
                  <a:sysClr val="windowText" lastClr="000000"/>
                </a:solidFill>
              </a:ln>
            </c:spPr>
            <c:extLst>
              <c:ext xmlns:c16="http://schemas.microsoft.com/office/drawing/2014/chart" uri="{C3380CC4-5D6E-409C-BE32-E72D297353CC}">
                <c16:uniqueId val="{00000003-7C25-4A48-B975-11FB9C579508}"/>
              </c:ext>
            </c:extLst>
          </c:dPt>
          <c:dPt>
            <c:idx val="3"/>
            <c:invertIfNegative val="0"/>
            <c:bubble3D val="0"/>
            <c:spPr>
              <a:solidFill>
                <a:srgbClr val="6D2E75">
                  <a:lumMod val="60000"/>
                  <a:lumOff val="40000"/>
                </a:srgbClr>
              </a:solidFill>
              <a:ln>
                <a:solidFill>
                  <a:sysClr val="windowText" lastClr="000000"/>
                </a:solidFill>
              </a:ln>
            </c:spPr>
            <c:extLst>
              <c:ext xmlns:c16="http://schemas.microsoft.com/office/drawing/2014/chart" uri="{C3380CC4-5D6E-409C-BE32-E72D297353CC}">
                <c16:uniqueId val="{00000005-7C25-4A48-B975-11FB9C579508}"/>
              </c:ext>
            </c:extLst>
          </c:dPt>
          <c:dPt>
            <c:idx val="4"/>
            <c:invertIfNegative val="0"/>
            <c:bubble3D val="0"/>
            <c:extLst>
              <c:ext xmlns:c16="http://schemas.microsoft.com/office/drawing/2014/chart" uri="{C3380CC4-5D6E-409C-BE32-E72D297353CC}">
                <c16:uniqueId val="{00000006-7C25-4A48-B975-11FB9C579508}"/>
              </c:ext>
            </c:extLst>
          </c:dPt>
          <c:dLbls>
            <c:numFmt formatCode="0%" sourceLinked="0"/>
            <c:spPr>
              <a:noFill/>
              <a:ln>
                <a:noFill/>
              </a:ln>
              <a:effectLst/>
            </c:spPr>
            <c:txPr>
              <a:bodyPr wrap="square" lIns="38100" tIns="19050" rIns="38100" bIns="19050" anchor="ctr">
                <a:spAutoFit/>
              </a:bodyPr>
              <a:lstStyle/>
              <a:p>
                <a:pPr>
                  <a:defRPr sz="1400" b="1" i="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Undiagnosed*</c:v>
                </c:pt>
                <c:pt idx="1">
                  <c:v>No Care Visit **</c:v>
                </c:pt>
                <c:pt idx="2">
                  <c:v>Not Retained in Care***</c:v>
                </c:pt>
                <c:pt idx="3">
                  <c:v>Not Virally Suppressed^</c:v>
                </c:pt>
              </c:strCache>
            </c:strRef>
          </c:cat>
          <c:val>
            <c:numRef>
              <c:f>Sheet1!$B$3:$B$6</c:f>
              <c:numCache>
                <c:formatCode>#,##0.00</c:formatCode>
                <c:ptCount val="4"/>
                <c:pt idx="0">
                  <c:v>0.11</c:v>
                </c:pt>
                <c:pt idx="1">
                  <c:v>0.21870320666760845</c:v>
                </c:pt>
                <c:pt idx="2">
                  <c:v>0.28000000000000003</c:v>
                </c:pt>
                <c:pt idx="3">
                  <c:v>0.32651504449781044</c:v>
                </c:pt>
              </c:numCache>
            </c:numRef>
          </c:val>
          <c:extLst>
            <c:ext xmlns:c16="http://schemas.microsoft.com/office/drawing/2014/chart" uri="{C3380CC4-5D6E-409C-BE32-E72D297353CC}">
              <c16:uniqueId val="{00000008-7C25-4A48-B975-11FB9C579508}"/>
            </c:ext>
          </c:extLst>
        </c:ser>
        <c:dLbls>
          <c:dLblPos val="outEnd"/>
          <c:showLegendKey val="0"/>
          <c:showVal val="1"/>
          <c:showCatName val="0"/>
          <c:showSerName val="0"/>
          <c:showPercent val="0"/>
          <c:showBubbleSize val="0"/>
        </c:dLbls>
        <c:gapWidth val="150"/>
        <c:axId val="105461632"/>
        <c:axId val="105463168"/>
      </c:barChart>
      <c:catAx>
        <c:axId val="105461632"/>
        <c:scaling>
          <c:orientation val="minMax"/>
        </c:scaling>
        <c:delete val="0"/>
        <c:axPos val="t"/>
        <c:numFmt formatCode="General" sourceLinked="1"/>
        <c:majorTickMark val="out"/>
        <c:minorTickMark val="none"/>
        <c:tickLblPos val="nextTo"/>
        <c:spPr>
          <a:ln>
            <a:solidFill>
              <a:sysClr val="windowText" lastClr="000000"/>
            </a:solidFill>
          </a:ln>
        </c:spPr>
        <c:txPr>
          <a:bodyPr/>
          <a:lstStyle/>
          <a:p>
            <a:pPr>
              <a:defRPr sz="1100" b="1"/>
            </a:pPr>
            <a:endParaRPr lang="en-US"/>
          </a:p>
        </c:txPr>
        <c:crossAx val="105463168"/>
        <c:crosses val="autoZero"/>
        <c:auto val="1"/>
        <c:lblAlgn val="ctr"/>
        <c:lblOffset val="100"/>
        <c:noMultiLvlLbl val="0"/>
      </c:catAx>
      <c:valAx>
        <c:axId val="105463168"/>
        <c:scaling>
          <c:orientation val="maxMin"/>
          <c:max val="1"/>
        </c:scaling>
        <c:delete val="0"/>
        <c:axPos val="l"/>
        <c:majorGridlines>
          <c:spPr>
            <a:ln>
              <a:noFill/>
            </a:ln>
          </c:spPr>
        </c:majorGridlines>
        <c:title>
          <c:tx>
            <c:rich>
              <a:bodyPr rot="-5400000" vert="horz"/>
              <a:lstStyle/>
              <a:p>
                <a:pPr>
                  <a:defRPr sz="1400"/>
                </a:pPr>
                <a:r>
                  <a:rPr lang="en-US" sz="1400" dirty="0"/>
                  <a:t>Percent of People Living with HIV in NC</a:t>
                </a:r>
              </a:p>
            </c:rich>
          </c:tx>
          <c:layout>
            <c:manualLayout>
              <c:xMode val="edge"/>
              <c:yMode val="edge"/>
              <c:x val="2.1693681296838203E-2"/>
              <c:y val="5.5848660221836731E-2"/>
            </c:manualLayout>
          </c:layout>
          <c:overlay val="0"/>
        </c:title>
        <c:numFmt formatCode="0%" sourceLinked="0"/>
        <c:majorTickMark val="out"/>
        <c:minorTickMark val="none"/>
        <c:tickLblPos val="nextTo"/>
        <c:spPr>
          <a:ln>
            <a:solidFill>
              <a:sysClr val="windowText" lastClr="000000"/>
            </a:solidFill>
          </a:ln>
        </c:spPr>
        <c:txPr>
          <a:bodyPr/>
          <a:lstStyle/>
          <a:p>
            <a:pPr>
              <a:defRPr sz="1100" b="1"/>
            </a:pPr>
            <a:endParaRPr lang="en-US"/>
          </a:p>
        </c:txPr>
        <c:crossAx val="105461632"/>
        <c:crosses val="autoZero"/>
        <c:crossBetween val="between"/>
      </c:valAx>
      <c:spPr>
        <a:ln>
          <a:noFill/>
        </a:ln>
      </c:spPr>
    </c:plotArea>
    <c:plotVisOnly val="1"/>
    <c:dispBlanksAs val="gap"/>
    <c:showDLblsOverMax val="0"/>
  </c:chart>
  <c:spPr>
    <a:ln>
      <a:noFill/>
    </a:ln>
  </c:spPr>
  <c:txPr>
    <a:bodyPr/>
    <a:lstStyle/>
    <a:p>
      <a:pPr>
        <a:defRPr>
          <a:latin typeface="Candara" panose="020E0502030303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HIV Incidence</c:v>
                </c:pt>
              </c:strCache>
            </c:strRef>
          </c:tx>
          <c:spPr>
            <a:solidFill>
              <a:schemeClr val="accent1"/>
            </a:solidFill>
            <a:ln>
              <a:noFill/>
            </a:ln>
            <a:effectLst/>
          </c:spPr>
          <c:invertIfNegative val="0"/>
          <c:dPt>
            <c:idx val="12"/>
            <c:invertIfNegative val="0"/>
            <c:bubble3D val="0"/>
            <c:spPr>
              <a:solidFill>
                <a:schemeClr val="accent1"/>
              </a:solidFill>
              <a:ln>
                <a:noFill/>
              </a:ln>
              <a:effectLst/>
            </c:spPr>
            <c:extLst>
              <c:ext xmlns:c16="http://schemas.microsoft.com/office/drawing/2014/chart" uri="{C3380CC4-5D6E-409C-BE32-E72D297353CC}">
                <c16:uniqueId val="{00000001-1D25-4CCC-BDC3-FFF2C851341B}"/>
              </c:ext>
            </c:extLst>
          </c:dPt>
          <c:cat>
            <c:strRef>
              <c:f>Sheet1!$A$2:$A$15</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Sheet1!$B$2:$B$15</c:f>
              <c:numCache>
                <c:formatCode>General</c:formatCode>
                <c:ptCount val="14"/>
                <c:pt idx="0">
                  <c:v>1600</c:v>
                </c:pt>
                <c:pt idx="1">
                  <c:v>1600</c:v>
                </c:pt>
                <c:pt idx="2">
                  <c:v>1500</c:v>
                </c:pt>
                <c:pt idx="3">
                  <c:v>1400</c:v>
                </c:pt>
                <c:pt idx="4">
                  <c:v>1400</c:v>
                </c:pt>
                <c:pt idx="5">
                  <c:v>1200</c:v>
                </c:pt>
                <c:pt idx="6">
                  <c:v>1100</c:v>
                </c:pt>
                <c:pt idx="7">
                  <c:v>1200</c:v>
                </c:pt>
                <c:pt idx="8">
                  <c:v>1300</c:v>
                </c:pt>
                <c:pt idx="9">
                  <c:v>1100</c:v>
                </c:pt>
                <c:pt idx="10">
                  <c:v>1100</c:v>
                </c:pt>
                <c:pt idx="11">
                  <c:v>1200</c:v>
                </c:pt>
                <c:pt idx="12">
                  <c:v>720</c:v>
                </c:pt>
                <c:pt idx="13">
                  <c:v>1400</c:v>
                </c:pt>
              </c:numCache>
            </c:numRef>
          </c:val>
          <c:extLst>
            <c:ext xmlns:c16="http://schemas.microsoft.com/office/drawing/2014/chart" uri="{C3380CC4-5D6E-409C-BE32-E72D297353CC}">
              <c16:uniqueId val="{00000000-8099-435C-BD89-CD0C7CE12A90}"/>
            </c:ext>
          </c:extLst>
        </c:ser>
        <c:dLbls>
          <c:showLegendKey val="0"/>
          <c:showVal val="0"/>
          <c:showCatName val="0"/>
          <c:showSerName val="0"/>
          <c:showPercent val="0"/>
          <c:showBubbleSize val="0"/>
        </c:dLbls>
        <c:gapWidth val="114"/>
        <c:overlap val="-27"/>
        <c:axId val="368356632"/>
        <c:axId val="368356304"/>
      </c:barChart>
      <c:lineChart>
        <c:grouping val="standard"/>
        <c:varyColors val="0"/>
        <c:ser>
          <c:idx val="1"/>
          <c:order val="1"/>
          <c:tx>
            <c:strRef>
              <c:f>Sheet1!$C$1</c:f>
              <c:strCache>
                <c:ptCount val="1"/>
                <c:pt idx="0">
                  <c:v>95% CI (Lower Limit)</c:v>
                </c:pt>
              </c:strCache>
            </c:strRef>
          </c:tx>
          <c:spPr>
            <a:ln w="28575" cap="rnd">
              <a:solidFill>
                <a:schemeClr val="accent3"/>
              </a:solidFill>
              <a:prstDash val="dashDot"/>
              <a:round/>
            </a:ln>
            <a:effectLst/>
          </c:spPr>
          <c:marker>
            <c:symbol val="none"/>
          </c:marker>
          <c:cat>
            <c:strRef>
              <c:f>Sheet1!$A$2:$A$15</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Sheet1!$C$2:$C$15</c:f>
              <c:numCache>
                <c:formatCode>General</c:formatCode>
                <c:ptCount val="14"/>
                <c:pt idx="0">
                  <c:v>1500</c:v>
                </c:pt>
                <c:pt idx="1">
                  <c:v>1400</c:v>
                </c:pt>
                <c:pt idx="2">
                  <c:v>1300</c:v>
                </c:pt>
                <c:pt idx="3">
                  <c:v>1300</c:v>
                </c:pt>
                <c:pt idx="4">
                  <c:v>1200</c:v>
                </c:pt>
                <c:pt idx="5">
                  <c:v>1100</c:v>
                </c:pt>
                <c:pt idx="6">
                  <c:v>960</c:v>
                </c:pt>
                <c:pt idx="7">
                  <c:v>970</c:v>
                </c:pt>
                <c:pt idx="8">
                  <c:v>1000</c:v>
                </c:pt>
                <c:pt idx="9">
                  <c:v>870</c:v>
                </c:pt>
                <c:pt idx="10">
                  <c:v>810</c:v>
                </c:pt>
                <c:pt idx="11">
                  <c:v>800</c:v>
                </c:pt>
                <c:pt idx="12">
                  <c:v>390</c:v>
                </c:pt>
                <c:pt idx="13">
                  <c:v>1300</c:v>
                </c:pt>
              </c:numCache>
            </c:numRef>
          </c:val>
          <c:smooth val="0"/>
          <c:extLst>
            <c:ext xmlns:c16="http://schemas.microsoft.com/office/drawing/2014/chart" uri="{C3380CC4-5D6E-409C-BE32-E72D297353CC}">
              <c16:uniqueId val="{00000001-8099-435C-BD89-CD0C7CE12A90}"/>
            </c:ext>
          </c:extLst>
        </c:ser>
        <c:ser>
          <c:idx val="2"/>
          <c:order val="2"/>
          <c:tx>
            <c:strRef>
              <c:f>Sheet1!$D$1</c:f>
              <c:strCache>
                <c:ptCount val="1"/>
                <c:pt idx="0">
                  <c:v>95% CI (Upper Limit)</c:v>
                </c:pt>
              </c:strCache>
            </c:strRef>
          </c:tx>
          <c:spPr>
            <a:ln w="28575" cap="rnd">
              <a:solidFill>
                <a:schemeClr val="accent3"/>
              </a:solidFill>
              <a:prstDash val="sysDot"/>
              <a:round/>
            </a:ln>
            <a:effectLst/>
          </c:spPr>
          <c:marker>
            <c:symbol val="none"/>
          </c:marker>
          <c:cat>
            <c:strRef>
              <c:f>Sheet1!$A$2:$A$15</c:f>
              <c:strCach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strCache>
            </c:strRef>
          </c:cat>
          <c:val>
            <c:numRef>
              <c:f>Sheet1!$D$2:$D$15</c:f>
              <c:numCache>
                <c:formatCode>General</c:formatCode>
                <c:ptCount val="14"/>
                <c:pt idx="0">
                  <c:v>1800</c:v>
                </c:pt>
                <c:pt idx="1">
                  <c:v>1700</c:v>
                </c:pt>
                <c:pt idx="2">
                  <c:v>1600</c:v>
                </c:pt>
                <c:pt idx="3">
                  <c:v>1600</c:v>
                </c:pt>
                <c:pt idx="4">
                  <c:v>1600</c:v>
                </c:pt>
                <c:pt idx="5">
                  <c:v>1400</c:v>
                </c:pt>
                <c:pt idx="6">
                  <c:v>1300</c:v>
                </c:pt>
                <c:pt idx="7">
                  <c:v>1400</c:v>
                </c:pt>
                <c:pt idx="8">
                  <c:v>1500</c:v>
                </c:pt>
                <c:pt idx="9">
                  <c:v>1400</c:v>
                </c:pt>
                <c:pt idx="10">
                  <c:v>1400</c:v>
                </c:pt>
                <c:pt idx="11">
                  <c:v>1500</c:v>
                </c:pt>
                <c:pt idx="12">
                  <c:v>1000</c:v>
                </c:pt>
                <c:pt idx="13">
                  <c:v>1600</c:v>
                </c:pt>
              </c:numCache>
            </c:numRef>
          </c:val>
          <c:smooth val="0"/>
          <c:extLst>
            <c:ext xmlns:c16="http://schemas.microsoft.com/office/drawing/2014/chart" uri="{C3380CC4-5D6E-409C-BE32-E72D297353CC}">
              <c16:uniqueId val="{00000002-8099-435C-BD89-CD0C7CE12A90}"/>
            </c:ext>
          </c:extLst>
        </c:ser>
        <c:dLbls>
          <c:showLegendKey val="0"/>
          <c:showVal val="0"/>
          <c:showCatName val="0"/>
          <c:showSerName val="0"/>
          <c:showPercent val="0"/>
          <c:showBubbleSize val="0"/>
        </c:dLbls>
        <c:marker val="1"/>
        <c:smooth val="0"/>
        <c:axId val="368356632"/>
        <c:axId val="368356304"/>
      </c:lineChart>
      <c:catAx>
        <c:axId val="368356632"/>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Year</a:t>
                </a:r>
                <a:r>
                  <a:rPr lang="en-US" b="1" baseline="0" dirty="0">
                    <a:solidFill>
                      <a:schemeClr val="tx1"/>
                    </a:solidFill>
                  </a:rPr>
                  <a:t> of Infection</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356304"/>
        <c:crosses val="autoZero"/>
        <c:auto val="1"/>
        <c:lblAlgn val="ctr"/>
        <c:lblOffset val="100"/>
        <c:noMultiLvlLbl val="0"/>
      </c:catAx>
      <c:valAx>
        <c:axId val="368356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Number</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356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23417134515858"/>
          <c:y val="0.10576557831422422"/>
          <c:w val="0.83671573147951117"/>
          <c:h val="0.79736430736213226"/>
        </c:manualLayout>
      </c:layout>
      <c:barChart>
        <c:barDir val="col"/>
        <c:grouping val="clustered"/>
        <c:varyColors val="0"/>
        <c:ser>
          <c:idx val="0"/>
          <c:order val="0"/>
          <c:tx>
            <c:strRef>
              <c:f>Sheet1!$B$2</c:f>
              <c:strCache>
                <c:ptCount val="1"/>
                <c:pt idx="0">
                  <c:v>North Carolina</c:v>
                </c:pt>
              </c:strCache>
            </c:strRef>
          </c:tx>
          <c:spPr>
            <a:solidFill>
              <a:srgbClr val="002060"/>
            </a:solidFill>
            <a:ln>
              <a:solidFill>
                <a:sysClr val="windowText" lastClr="000000"/>
              </a:solidFill>
            </a:ln>
          </c:spPr>
          <c:invertIfNegative val="0"/>
          <c:dPt>
            <c:idx val="1"/>
            <c:invertIfNegative val="0"/>
            <c:bubble3D val="0"/>
            <c:spPr>
              <a:solidFill>
                <a:sysClr val="windowText" lastClr="000000">
                  <a:lumMod val="65000"/>
                  <a:lumOff val="35000"/>
                </a:sysClr>
              </a:solidFill>
              <a:ln>
                <a:solidFill>
                  <a:sysClr val="windowText" lastClr="000000"/>
                </a:solidFill>
              </a:ln>
            </c:spPr>
            <c:extLst>
              <c:ext xmlns:c16="http://schemas.microsoft.com/office/drawing/2014/chart" uri="{C3380CC4-5D6E-409C-BE32-E72D297353CC}">
                <c16:uniqueId val="{00000001-083C-4B3F-9C0C-C04B1B58A728}"/>
              </c:ext>
            </c:extLst>
          </c:dPt>
          <c:dPt>
            <c:idx val="2"/>
            <c:invertIfNegative val="0"/>
            <c:bubble3D val="0"/>
            <c:spPr>
              <a:solidFill>
                <a:srgbClr val="71C9C5">
                  <a:lumMod val="50000"/>
                </a:srgbClr>
              </a:solidFill>
              <a:ln>
                <a:solidFill>
                  <a:sysClr val="windowText" lastClr="000000"/>
                </a:solidFill>
              </a:ln>
            </c:spPr>
            <c:extLst>
              <c:ext xmlns:c16="http://schemas.microsoft.com/office/drawing/2014/chart" uri="{C3380CC4-5D6E-409C-BE32-E72D297353CC}">
                <c16:uniqueId val="{00000003-083C-4B3F-9C0C-C04B1B58A728}"/>
              </c:ext>
            </c:extLst>
          </c:dPt>
          <c:dPt>
            <c:idx val="3"/>
            <c:invertIfNegative val="0"/>
            <c:bubble3D val="0"/>
            <c:spPr>
              <a:solidFill>
                <a:srgbClr val="6D2E75">
                  <a:lumMod val="75000"/>
                </a:srgbClr>
              </a:solidFill>
              <a:ln>
                <a:solidFill>
                  <a:sysClr val="windowText" lastClr="000000"/>
                </a:solidFill>
              </a:ln>
            </c:spPr>
            <c:extLst>
              <c:ext xmlns:c16="http://schemas.microsoft.com/office/drawing/2014/chart" uri="{C3380CC4-5D6E-409C-BE32-E72D297353CC}">
                <c16:uniqueId val="{00000005-083C-4B3F-9C0C-C04B1B58A728}"/>
              </c:ext>
            </c:extLst>
          </c:dPt>
          <c:dPt>
            <c:idx val="4"/>
            <c:invertIfNegative val="0"/>
            <c:bubble3D val="0"/>
            <c:extLst>
              <c:ext xmlns:c16="http://schemas.microsoft.com/office/drawing/2014/chart" uri="{C3380CC4-5D6E-409C-BE32-E72D297353CC}">
                <c16:uniqueId val="{00000006-083C-4B3F-9C0C-C04B1B58A728}"/>
              </c:ext>
            </c:extLst>
          </c:dPt>
          <c:dLbls>
            <c:numFmt formatCode="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Diagnosed &amp; Reported</c:v>
                </c:pt>
                <c:pt idx="1">
                  <c:v>At Least 1 Care Visit **</c:v>
                </c:pt>
                <c:pt idx="2">
                  <c:v>Retained in Care***</c:v>
                </c:pt>
                <c:pt idx="3">
                  <c:v>Virally Suppressed </c:v>
                </c:pt>
              </c:strCache>
            </c:strRef>
          </c:cat>
          <c:val>
            <c:numRef>
              <c:f>Sheet1!$B$3:$B$6</c:f>
              <c:numCache>
                <c:formatCode>General</c:formatCode>
                <c:ptCount val="4"/>
                <c:pt idx="0" formatCode="#,##0">
                  <c:v>0.89</c:v>
                </c:pt>
                <c:pt idx="1">
                  <c:v>0.78</c:v>
                </c:pt>
                <c:pt idx="2">
                  <c:v>0.72</c:v>
                </c:pt>
                <c:pt idx="3">
                  <c:v>0.67</c:v>
                </c:pt>
              </c:numCache>
            </c:numRef>
          </c:val>
          <c:extLst>
            <c:ext xmlns:c16="http://schemas.microsoft.com/office/drawing/2014/chart" uri="{C3380CC4-5D6E-409C-BE32-E72D297353CC}">
              <c16:uniqueId val="{00000008-083C-4B3F-9C0C-C04B1B58A728}"/>
            </c:ext>
          </c:extLst>
        </c:ser>
        <c:ser>
          <c:idx val="1"/>
          <c:order val="1"/>
          <c:tx>
            <c:strRef>
              <c:f>Sheet1!$C$2</c:f>
              <c:strCache>
                <c:ptCount val="1"/>
                <c:pt idx="0">
                  <c:v>United States</c:v>
                </c:pt>
              </c:strCache>
            </c:strRef>
          </c:tx>
          <c:spPr>
            <a:solidFill>
              <a:srgbClr val="002060">
                <a:alpha val="25000"/>
              </a:srgbClr>
            </a:solidFill>
            <a:ln>
              <a:solidFill>
                <a:sysClr val="windowText" lastClr="000000"/>
              </a:solidFill>
            </a:ln>
          </c:spPr>
          <c:invertIfNegative val="0"/>
          <c:dPt>
            <c:idx val="1"/>
            <c:invertIfNegative val="0"/>
            <c:bubble3D val="0"/>
            <c:spPr>
              <a:solidFill>
                <a:sysClr val="windowText" lastClr="000000">
                  <a:lumMod val="50000"/>
                  <a:lumOff val="50000"/>
                  <a:alpha val="25000"/>
                </a:sysClr>
              </a:solidFill>
              <a:ln>
                <a:solidFill>
                  <a:sysClr val="windowText" lastClr="000000"/>
                </a:solidFill>
              </a:ln>
            </c:spPr>
            <c:extLst>
              <c:ext xmlns:c16="http://schemas.microsoft.com/office/drawing/2014/chart" uri="{C3380CC4-5D6E-409C-BE32-E72D297353CC}">
                <c16:uniqueId val="{0000000B-083C-4B3F-9C0C-C04B1B58A728}"/>
              </c:ext>
            </c:extLst>
          </c:dPt>
          <c:dPt>
            <c:idx val="2"/>
            <c:invertIfNegative val="0"/>
            <c:bubble3D val="0"/>
            <c:spPr>
              <a:solidFill>
                <a:srgbClr val="71C9C5">
                  <a:lumMod val="60000"/>
                  <a:lumOff val="40000"/>
                  <a:alpha val="25000"/>
                </a:srgbClr>
              </a:solidFill>
              <a:ln>
                <a:solidFill>
                  <a:sysClr val="windowText" lastClr="000000"/>
                </a:solidFill>
              </a:ln>
            </c:spPr>
            <c:extLst>
              <c:ext xmlns:c16="http://schemas.microsoft.com/office/drawing/2014/chart" uri="{C3380CC4-5D6E-409C-BE32-E72D297353CC}">
                <c16:uniqueId val="{0000000C-083C-4B3F-9C0C-C04B1B58A728}"/>
              </c:ext>
            </c:extLst>
          </c:dPt>
          <c:dPt>
            <c:idx val="3"/>
            <c:invertIfNegative val="0"/>
            <c:bubble3D val="0"/>
            <c:spPr>
              <a:solidFill>
                <a:srgbClr val="6D2E75">
                  <a:lumMod val="40000"/>
                  <a:lumOff val="60000"/>
                  <a:alpha val="25000"/>
                </a:srgbClr>
              </a:solidFill>
              <a:ln>
                <a:solidFill>
                  <a:sysClr val="windowText" lastClr="000000"/>
                </a:solidFill>
              </a:ln>
            </c:spPr>
            <c:extLst>
              <c:ext xmlns:c16="http://schemas.microsoft.com/office/drawing/2014/chart" uri="{C3380CC4-5D6E-409C-BE32-E72D297353CC}">
                <c16:uniqueId val="{0000000D-083C-4B3F-9C0C-C04B1B58A728}"/>
              </c:ext>
            </c:extLst>
          </c:dPt>
          <c:dLbls>
            <c:numFmt formatCode="0%" sourceLinked="0"/>
            <c:spPr>
              <a:noFill/>
              <a:ln>
                <a:noFill/>
              </a:ln>
              <a:effectLst/>
            </c:spPr>
            <c:txPr>
              <a:bodyPr wrap="square" lIns="38100" tIns="19050" rIns="38100" bIns="19050" anchor="ctr">
                <a:spAutoFit/>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Diagnosed &amp; Reported</c:v>
                </c:pt>
                <c:pt idx="1">
                  <c:v>At Least 1 Care Visit **</c:v>
                </c:pt>
                <c:pt idx="2">
                  <c:v>Retained in Care***</c:v>
                </c:pt>
                <c:pt idx="3">
                  <c:v>Virally Suppressed </c:v>
                </c:pt>
              </c:strCache>
            </c:strRef>
          </c:cat>
          <c:val>
            <c:numRef>
              <c:f>Sheet1!$C$3:$C$6</c:f>
              <c:numCache>
                <c:formatCode>General</c:formatCode>
                <c:ptCount val="4"/>
                <c:pt idx="0">
                  <c:v>0.86</c:v>
                </c:pt>
                <c:pt idx="1">
                  <c:v>0.65</c:v>
                </c:pt>
                <c:pt idx="2">
                  <c:v>0.5</c:v>
                </c:pt>
                <c:pt idx="3">
                  <c:v>0.56000000000000005</c:v>
                </c:pt>
              </c:numCache>
            </c:numRef>
          </c:val>
          <c:extLst>
            <c:ext xmlns:c16="http://schemas.microsoft.com/office/drawing/2014/chart" uri="{C3380CC4-5D6E-409C-BE32-E72D297353CC}">
              <c16:uniqueId val="{00000009-083C-4B3F-9C0C-C04B1B58A728}"/>
            </c:ext>
          </c:extLst>
        </c:ser>
        <c:dLbls>
          <c:dLblPos val="outEnd"/>
          <c:showLegendKey val="0"/>
          <c:showVal val="1"/>
          <c:showCatName val="0"/>
          <c:showSerName val="0"/>
          <c:showPercent val="0"/>
          <c:showBubbleSize val="0"/>
        </c:dLbls>
        <c:gapWidth val="150"/>
        <c:axId val="105461632"/>
        <c:axId val="105463168"/>
      </c:barChart>
      <c:catAx>
        <c:axId val="105461632"/>
        <c:scaling>
          <c:orientation val="minMax"/>
        </c:scaling>
        <c:delete val="0"/>
        <c:axPos val="b"/>
        <c:numFmt formatCode="General" sourceLinked="1"/>
        <c:majorTickMark val="out"/>
        <c:minorTickMark val="none"/>
        <c:tickLblPos val="nextTo"/>
        <c:spPr>
          <a:ln>
            <a:solidFill>
              <a:sysClr val="windowText" lastClr="000000"/>
            </a:solidFill>
          </a:ln>
        </c:spPr>
        <c:txPr>
          <a:bodyPr/>
          <a:lstStyle/>
          <a:p>
            <a:pPr>
              <a:defRPr sz="1100" b="1"/>
            </a:pPr>
            <a:endParaRPr lang="en-US"/>
          </a:p>
        </c:txPr>
        <c:crossAx val="105463168"/>
        <c:crosses val="autoZero"/>
        <c:auto val="1"/>
        <c:lblAlgn val="ctr"/>
        <c:lblOffset val="100"/>
        <c:noMultiLvlLbl val="0"/>
      </c:catAx>
      <c:valAx>
        <c:axId val="105463168"/>
        <c:scaling>
          <c:orientation val="minMax"/>
          <c:max val="1"/>
        </c:scaling>
        <c:delete val="0"/>
        <c:axPos val="l"/>
        <c:majorGridlines>
          <c:spPr>
            <a:ln>
              <a:noFill/>
            </a:ln>
          </c:spPr>
        </c:majorGridlines>
        <c:title>
          <c:tx>
            <c:rich>
              <a:bodyPr rot="-5400000" vert="horz"/>
              <a:lstStyle/>
              <a:p>
                <a:pPr>
                  <a:defRPr sz="1400"/>
                </a:pPr>
                <a:r>
                  <a:rPr lang="en-US" sz="1400" dirty="0"/>
                  <a:t>Percent of People Living with HIV in NC</a:t>
                </a:r>
              </a:p>
            </c:rich>
          </c:tx>
          <c:layout>
            <c:manualLayout>
              <c:xMode val="edge"/>
              <c:yMode val="edge"/>
              <c:x val="1.3985599773001348E-2"/>
              <c:y val="6.1400127131639504E-2"/>
            </c:manualLayout>
          </c:layout>
          <c:overlay val="0"/>
        </c:title>
        <c:numFmt formatCode="0%" sourceLinked="0"/>
        <c:majorTickMark val="out"/>
        <c:minorTickMark val="none"/>
        <c:tickLblPos val="nextTo"/>
        <c:spPr>
          <a:ln>
            <a:solidFill>
              <a:sysClr val="windowText" lastClr="000000"/>
            </a:solidFill>
          </a:ln>
        </c:spPr>
        <c:txPr>
          <a:bodyPr/>
          <a:lstStyle/>
          <a:p>
            <a:pPr>
              <a:defRPr sz="1100" b="1"/>
            </a:pPr>
            <a:endParaRPr lang="en-US"/>
          </a:p>
        </c:txPr>
        <c:crossAx val="105461632"/>
        <c:crosses val="autoZero"/>
        <c:crossBetween val="between"/>
      </c:valAx>
      <c:spPr>
        <a:ln>
          <a:noFill/>
        </a:ln>
      </c:spPr>
    </c:plotArea>
    <c:legend>
      <c:legendPos val="t"/>
      <c:overlay val="0"/>
      <c:txPr>
        <a:bodyPr/>
        <a:lstStyle/>
        <a:p>
          <a:pPr>
            <a:defRPr sz="1050" b="1"/>
          </a:pPr>
          <a:endParaRPr lang="en-US"/>
        </a:p>
      </c:txPr>
    </c:legend>
    <c:plotVisOnly val="1"/>
    <c:dispBlanksAs val="gap"/>
    <c:showDLblsOverMax val="0"/>
  </c:chart>
  <c:spPr>
    <a:ln>
      <a:noFill/>
    </a:ln>
  </c:spPr>
  <c:txPr>
    <a:bodyPr/>
    <a:lstStyle/>
    <a:p>
      <a:pPr>
        <a:defRPr>
          <a:latin typeface="Candara" panose="020E0502030303020204" pitchFamily="34" charset="0"/>
          <a:cs typeface="Arial" panose="020B0604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10549533761638"/>
          <c:y val="8.2148332943530605E-2"/>
          <c:w val="0.87899447090953364"/>
          <c:h val="0.71458700015439236"/>
        </c:manualLayout>
      </c:layout>
      <c:barChart>
        <c:barDir val="col"/>
        <c:grouping val="clustered"/>
        <c:varyColors val="0"/>
        <c:ser>
          <c:idx val="0"/>
          <c:order val="0"/>
          <c:tx>
            <c:strRef>
              <c:f>Sheet1!$B$1</c:f>
              <c:strCache>
                <c:ptCount val="1"/>
                <c:pt idx="0">
                  <c:v>2020</c:v>
                </c:pt>
              </c:strCache>
            </c:strRef>
          </c:tx>
          <c:spPr>
            <a:solidFill>
              <a:srgbClr val="002060"/>
            </a:solidFill>
          </c:spPr>
          <c:invertIfNegative val="0"/>
          <c:dPt>
            <c:idx val="1"/>
            <c:invertIfNegative val="0"/>
            <c:bubble3D val="0"/>
            <c:spPr>
              <a:solidFill>
                <a:srgbClr val="1F497D">
                  <a:lumMod val="20000"/>
                  <a:lumOff val="80000"/>
                </a:srgbClr>
              </a:solidFill>
            </c:spPr>
            <c:extLst>
              <c:ext xmlns:c16="http://schemas.microsoft.com/office/drawing/2014/chart" uri="{C3380CC4-5D6E-409C-BE32-E72D297353CC}">
                <c16:uniqueId val="{00000001-179D-4627-9055-04A88B10F281}"/>
              </c:ext>
            </c:extLst>
          </c:dPt>
          <c:dPt>
            <c:idx val="2"/>
            <c:invertIfNegative val="0"/>
            <c:bubble3D val="0"/>
            <c:spPr>
              <a:solidFill>
                <a:srgbClr val="1F497D">
                  <a:lumMod val="20000"/>
                  <a:lumOff val="80000"/>
                </a:srgbClr>
              </a:solidFill>
            </c:spPr>
            <c:extLst>
              <c:ext xmlns:c16="http://schemas.microsoft.com/office/drawing/2014/chart" uri="{C3380CC4-5D6E-409C-BE32-E72D297353CC}">
                <c16:uniqueId val="{00000003-179D-4627-9055-04A88B10F281}"/>
              </c:ext>
            </c:extLst>
          </c:dPt>
          <c:dPt>
            <c:idx val="3"/>
            <c:invertIfNegative val="0"/>
            <c:bubble3D val="0"/>
            <c:spPr>
              <a:solidFill>
                <a:srgbClr val="1F497D">
                  <a:lumMod val="20000"/>
                  <a:lumOff val="80000"/>
                </a:srgbClr>
              </a:solidFill>
            </c:spPr>
            <c:extLst>
              <c:ext xmlns:c16="http://schemas.microsoft.com/office/drawing/2014/chart" uri="{C3380CC4-5D6E-409C-BE32-E72D297353CC}">
                <c16:uniqueId val="{00000005-179D-4627-9055-04A88B10F281}"/>
              </c:ext>
            </c:extLst>
          </c:dPt>
          <c:dPt>
            <c:idx val="4"/>
            <c:invertIfNegative val="0"/>
            <c:bubble3D val="0"/>
            <c:spPr>
              <a:solidFill>
                <a:srgbClr val="9BBB59">
                  <a:lumMod val="50000"/>
                </a:srgbClr>
              </a:solidFill>
            </c:spPr>
            <c:extLst>
              <c:ext xmlns:c16="http://schemas.microsoft.com/office/drawing/2014/chart" uri="{C3380CC4-5D6E-409C-BE32-E72D297353CC}">
                <c16:uniqueId val="{00000007-179D-4627-9055-04A88B10F281}"/>
              </c:ext>
            </c:extLst>
          </c:dPt>
          <c:dLbls>
            <c:dLbl>
              <c:idx val="0"/>
              <c:delete val="1"/>
              <c:extLst>
                <c:ext xmlns:c15="http://schemas.microsoft.com/office/drawing/2012/chart" uri="{CE6537A1-D6FC-4f65-9D91-7224C49458BB}"/>
                <c:ext xmlns:c16="http://schemas.microsoft.com/office/drawing/2014/chart" uri="{C3380CC4-5D6E-409C-BE32-E72D297353CC}">
                  <c16:uniqueId val="{0000000A-179D-4627-9055-04A88B10F281}"/>
                </c:ext>
              </c:extLst>
            </c:dLbl>
            <c:dLbl>
              <c:idx val="1"/>
              <c:tx>
                <c:rich>
                  <a:bodyPr/>
                  <a:lstStyle/>
                  <a:p>
                    <a:r>
                      <a:rPr lang="en-US" dirty="0"/>
                      <a:t>74%</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79D-4627-9055-04A88B10F281}"/>
                </c:ext>
              </c:extLst>
            </c:dLbl>
            <c:dLbl>
              <c:idx val="2"/>
              <c:layout>
                <c:manualLayout>
                  <c:x val="2.934859521909073E-3"/>
                  <c:y val="-2.2467060720035282E-17"/>
                </c:manualLayout>
              </c:layout>
              <c:tx>
                <c:rich>
                  <a:bodyPr/>
                  <a:lstStyle/>
                  <a:p>
                    <a:r>
                      <a:rPr lang="en-US" dirty="0"/>
                      <a:t>89%</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79D-4627-9055-04A88B10F281}"/>
                </c:ext>
              </c:extLst>
            </c:dLbl>
            <c:dLbl>
              <c:idx val="3"/>
              <c:layout>
                <c:manualLayout>
                  <c:x val="3.6791933374499021E-3"/>
                  <c:y val="-4.3753772215028262E-3"/>
                </c:manualLayout>
              </c:layout>
              <c:tx>
                <c:rich>
                  <a:bodyPr wrap="square" lIns="38100" tIns="19050" rIns="38100" bIns="19050" anchor="ctr">
                    <a:noAutofit/>
                  </a:bodyPr>
                  <a:lstStyle/>
                  <a:p>
                    <a:pPr>
                      <a:defRPr b="1"/>
                    </a:pPr>
                    <a:r>
                      <a:rPr lang="en-US" dirty="0"/>
                      <a:t>92%</a:t>
                    </a:r>
                  </a:p>
                </c:rich>
              </c:tx>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layout>
                    <c:manualLayout>
                      <c:w val="3.7924918515350368E-2"/>
                      <c:h val="6.2113013657684048E-2"/>
                    </c:manualLayout>
                  </c15:layout>
                  <c15:showDataLabelsRange val="0"/>
                </c:ext>
                <c:ext xmlns:c16="http://schemas.microsoft.com/office/drawing/2014/chart" uri="{C3380CC4-5D6E-409C-BE32-E72D297353CC}">
                  <c16:uniqueId val="{00000005-179D-4627-9055-04A88B10F281}"/>
                </c:ext>
              </c:extLst>
            </c:dLbl>
            <c:dLbl>
              <c:idx val="4"/>
              <c:layout>
                <c:manualLayout>
                  <c:x val="-4.3191547986725911E-3"/>
                  <c:y val="3.3009665333977238E-3"/>
                </c:manualLayout>
              </c:layout>
              <c:tx>
                <c:rich>
                  <a:bodyPr/>
                  <a:lstStyle/>
                  <a:p>
                    <a:r>
                      <a:rPr lang="en-US" dirty="0"/>
                      <a:t>71%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79D-4627-9055-04A88B10F281}"/>
                </c:ext>
              </c:extLst>
            </c:dLbl>
            <c:spPr>
              <a:noFill/>
              <a:ln>
                <a:noFill/>
              </a:ln>
              <a:effectLst/>
            </c:spPr>
            <c:txPr>
              <a:bodyPr wrap="square" lIns="38100" tIns="19050" rIns="38100" bIns="19050" anchor="ctr">
                <a:spAutoFit/>
              </a:bodyPr>
              <a:lstStyle/>
              <a:p>
                <a:pPr>
                  <a:defRPr b="1"/>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c:f>
              <c:strCache>
                <c:ptCount val="5"/>
                <c:pt idx="0">
                  <c:v>Diagnosed &amp; Reported</c:v>
                </c:pt>
                <c:pt idx="1">
                  <c:v>Linked to Care within 1 Month</c:v>
                </c:pt>
                <c:pt idx="2">
                  <c:v>Linked to Care within 3 Months</c:v>
                </c:pt>
                <c:pt idx="3">
                  <c:v>Linked to Care within 6 Months</c:v>
                </c:pt>
                <c:pt idx="4">
                  <c:v>Virally Suppressed ^^</c:v>
                </c:pt>
              </c:strCache>
            </c:strRef>
          </c:cat>
          <c:val>
            <c:numRef>
              <c:f>Sheet1!$B$2:$B$6</c:f>
              <c:numCache>
                <c:formatCode>#,##0</c:formatCode>
                <c:ptCount val="5"/>
                <c:pt idx="0">
                  <c:v>1400</c:v>
                </c:pt>
                <c:pt idx="1">
                  <c:v>1039</c:v>
                </c:pt>
                <c:pt idx="2">
                  <c:v>1246</c:v>
                </c:pt>
                <c:pt idx="3">
                  <c:v>1289</c:v>
                </c:pt>
                <c:pt idx="4">
                  <c:v>997</c:v>
                </c:pt>
              </c:numCache>
            </c:numRef>
          </c:val>
          <c:extLst>
            <c:ext xmlns:c16="http://schemas.microsoft.com/office/drawing/2014/chart" uri="{C3380CC4-5D6E-409C-BE32-E72D297353CC}">
              <c16:uniqueId val="{0000000B-179D-4627-9055-04A88B10F281}"/>
            </c:ext>
          </c:extLst>
        </c:ser>
        <c:dLbls>
          <c:dLblPos val="outEnd"/>
          <c:showLegendKey val="0"/>
          <c:showVal val="1"/>
          <c:showCatName val="0"/>
          <c:showSerName val="0"/>
          <c:showPercent val="0"/>
          <c:showBubbleSize val="0"/>
        </c:dLbls>
        <c:gapWidth val="150"/>
        <c:axId val="17021568"/>
        <c:axId val="17027456"/>
      </c:barChart>
      <c:catAx>
        <c:axId val="17021568"/>
        <c:scaling>
          <c:orientation val="minMax"/>
        </c:scaling>
        <c:delete val="0"/>
        <c:axPos val="b"/>
        <c:numFmt formatCode="General" sourceLinked="0"/>
        <c:majorTickMark val="out"/>
        <c:minorTickMark val="none"/>
        <c:tickLblPos val="nextTo"/>
        <c:spPr>
          <a:ln>
            <a:solidFill>
              <a:sysClr val="windowText" lastClr="000000"/>
            </a:solidFill>
          </a:ln>
        </c:spPr>
        <c:txPr>
          <a:bodyPr/>
          <a:lstStyle/>
          <a:p>
            <a:pPr>
              <a:defRPr b="1"/>
            </a:pPr>
            <a:endParaRPr lang="en-US"/>
          </a:p>
        </c:txPr>
        <c:crossAx val="17027456"/>
        <c:crosses val="autoZero"/>
        <c:auto val="1"/>
        <c:lblAlgn val="ctr"/>
        <c:lblOffset val="100"/>
        <c:noMultiLvlLbl val="0"/>
      </c:catAx>
      <c:valAx>
        <c:axId val="17027456"/>
        <c:scaling>
          <c:orientation val="minMax"/>
          <c:max val="1400"/>
        </c:scaling>
        <c:delete val="0"/>
        <c:axPos val="l"/>
        <c:majorGridlines>
          <c:spPr>
            <a:ln>
              <a:noFill/>
            </a:ln>
          </c:spPr>
        </c:majorGridlines>
        <c:title>
          <c:tx>
            <c:rich>
              <a:bodyPr rot="-5400000" vert="horz"/>
              <a:lstStyle/>
              <a:p>
                <a:pPr>
                  <a:defRPr sz="1400"/>
                </a:pPr>
                <a:r>
                  <a:rPr lang="en-US" sz="1400"/>
                  <a:t>Number of Newly Diagnosed HIV</a:t>
                </a:r>
              </a:p>
            </c:rich>
          </c:tx>
          <c:layout>
            <c:manualLayout>
              <c:xMode val="edge"/>
              <c:yMode val="edge"/>
              <c:x val="1.9160473034649371E-2"/>
              <c:y val="0.16073529411764706"/>
            </c:manualLayout>
          </c:layout>
          <c:overlay val="0"/>
        </c:title>
        <c:numFmt formatCode="#,##0" sourceLinked="1"/>
        <c:majorTickMark val="out"/>
        <c:minorTickMark val="none"/>
        <c:tickLblPos val="nextTo"/>
        <c:spPr>
          <a:ln>
            <a:solidFill>
              <a:sysClr val="windowText" lastClr="000000"/>
            </a:solidFill>
          </a:ln>
        </c:spPr>
        <c:txPr>
          <a:bodyPr/>
          <a:lstStyle/>
          <a:p>
            <a:pPr>
              <a:defRPr b="1"/>
            </a:pPr>
            <a:endParaRPr lang="en-US"/>
          </a:p>
        </c:txPr>
        <c:crossAx val="17021568"/>
        <c:crosses val="autoZero"/>
        <c:crossBetween val="between"/>
      </c:valAx>
      <c:spPr>
        <a:ln>
          <a:noFill/>
        </a:ln>
      </c:spPr>
    </c:plotArea>
    <c:plotVisOnly val="1"/>
    <c:dispBlanksAs val="gap"/>
    <c:showDLblsOverMax val="0"/>
  </c:chart>
  <c:spPr>
    <a:ln>
      <a:noFill/>
    </a:ln>
  </c:spPr>
  <c:txPr>
    <a:bodyPr/>
    <a:lstStyle/>
    <a:p>
      <a:pPr>
        <a:defRPr sz="1200">
          <a:latin typeface="Candara" panose="020E0502030303020204" pitchFamily="34" charset="0"/>
          <a:cs typeface="Arial" panose="020B0604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90% of all people living with HIV   will know their HIV status.  </c:v>
                </c:pt>
                <c:pt idx="1">
                  <c:v>90% of all people diagnosed will receive sustained antiretroviral therapy (ARTs).</c:v>
                </c:pt>
                <c:pt idx="2">
                  <c:v>90% of all people with diagnosed HIV infection and on ART will have viral suppression. </c:v>
                </c:pt>
              </c:strCache>
            </c:strRef>
          </c:cat>
          <c:val>
            <c:numRef>
              <c:f>Sheet1!$B$2:$B$4</c:f>
              <c:numCache>
                <c:formatCode>General</c:formatCode>
                <c:ptCount val="3"/>
                <c:pt idx="0">
                  <c:v>0.89</c:v>
                </c:pt>
                <c:pt idx="1">
                  <c:v>0.71</c:v>
                </c:pt>
                <c:pt idx="2">
                  <c:v>0.86</c:v>
                </c:pt>
              </c:numCache>
            </c:numRef>
          </c:val>
          <c:extLst>
            <c:ext xmlns:c16="http://schemas.microsoft.com/office/drawing/2014/chart" uri="{C3380CC4-5D6E-409C-BE32-E72D297353CC}">
              <c16:uniqueId val="{00000000-A196-4706-97B8-EA51CC84B1FE}"/>
            </c:ext>
          </c:extLst>
        </c:ser>
        <c:dLbls>
          <c:showLegendKey val="0"/>
          <c:showVal val="0"/>
          <c:showCatName val="0"/>
          <c:showSerName val="0"/>
          <c:showPercent val="0"/>
          <c:showBubbleSize val="0"/>
        </c:dLbls>
        <c:gapWidth val="219"/>
        <c:overlap val="-27"/>
        <c:axId val="190726552"/>
        <c:axId val="368806592"/>
      </c:barChart>
      <c:catAx>
        <c:axId val="190726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8806592"/>
        <c:crosses val="autoZero"/>
        <c:auto val="1"/>
        <c:lblAlgn val="ctr"/>
        <c:lblOffset val="100"/>
        <c:noMultiLvlLbl val="0"/>
      </c:catAx>
      <c:valAx>
        <c:axId val="368806592"/>
        <c:scaling>
          <c:orientation val="minMax"/>
          <c:min val="0"/>
        </c:scaling>
        <c:delete val="0"/>
        <c:axPos val="l"/>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90726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239394731525345E-2"/>
          <c:y val="0.1496975124531848"/>
          <c:w val="0.84881585713013574"/>
          <c:h val="0.68835908751191233"/>
        </c:manualLayout>
      </c:layout>
      <c:barChart>
        <c:barDir val="col"/>
        <c:grouping val="stacked"/>
        <c:varyColors val="0"/>
        <c:ser>
          <c:idx val="0"/>
          <c:order val="0"/>
          <c:tx>
            <c:strRef>
              <c:f>Sheet1!$B$1</c:f>
              <c:strCache>
                <c:ptCount val="1"/>
                <c:pt idx="0">
                  <c:v>Women</c:v>
                </c:pt>
              </c:strCache>
            </c:strRef>
          </c:tx>
          <c:spPr>
            <a:solidFill>
              <a:srgbClr val="522358"/>
            </a:solidFill>
            <a:ln>
              <a:noFill/>
            </a:ln>
          </c:spPr>
          <c:invertIfNegative val="0"/>
          <c:dPt>
            <c:idx val="16"/>
            <c:invertIfNegative val="0"/>
            <c:bubble3D val="0"/>
            <c:spPr>
              <a:solidFill>
                <a:srgbClr val="522358"/>
              </a:solidFill>
              <a:ln>
                <a:noFill/>
                <a:prstDash val="dash"/>
              </a:ln>
            </c:spPr>
            <c:extLst xmlns:c15="http://schemas.microsoft.com/office/drawing/2012/chart">
              <c:ext xmlns:c16="http://schemas.microsoft.com/office/drawing/2014/chart" uri="{C3380CC4-5D6E-409C-BE32-E72D297353CC}">
                <c16:uniqueId val="{00000018-AB86-4785-A8DE-8B69CAC5E105}"/>
              </c:ext>
            </c:extLst>
          </c:dPt>
          <c:dPt>
            <c:idx val="17"/>
            <c:invertIfNegative val="0"/>
            <c:bubble3D val="0"/>
            <c:spPr>
              <a:solidFill>
                <a:srgbClr val="522358"/>
              </a:solidFill>
              <a:ln w="15875">
                <a:noFill/>
                <a:prstDash val="dash"/>
              </a:ln>
            </c:spPr>
            <c:extLst xmlns:c15="http://schemas.microsoft.com/office/drawing/2012/chart">
              <c:ext xmlns:c16="http://schemas.microsoft.com/office/drawing/2014/chart" uri="{C3380CC4-5D6E-409C-BE32-E72D297353CC}">
                <c16:uniqueId val="{0000001A-AB86-4785-A8DE-8B69CAC5E105}"/>
              </c:ext>
            </c:extLst>
          </c:dPt>
          <c:dPt>
            <c:idx val="20"/>
            <c:invertIfNegative val="0"/>
            <c:bubble3D val="0"/>
            <c:extLst>
              <c:ext xmlns:c16="http://schemas.microsoft.com/office/drawing/2014/chart" uri="{C3380CC4-5D6E-409C-BE32-E72D297353CC}">
                <c16:uniqueId val="{00000005-D4CF-4605-86CC-9998B6B6F974}"/>
              </c:ext>
            </c:extLst>
          </c:dPt>
          <c:dPt>
            <c:idx val="21"/>
            <c:invertIfNegative val="0"/>
            <c:bubble3D val="0"/>
            <c:extLst>
              <c:ext xmlns:c16="http://schemas.microsoft.com/office/drawing/2014/chart" uri="{C3380CC4-5D6E-409C-BE32-E72D297353CC}">
                <c16:uniqueId val="{0000000B-9895-47F0-9389-AB09A55C35E1}"/>
              </c:ext>
            </c:extLst>
          </c:dPt>
          <c:dLbls>
            <c:dLbl>
              <c:idx val="0"/>
              <c:delete val="1"/>
              <c:extLst>
                <c:ext xmlns:c15="http://schemas.microsoft.com/office/drawing/2012/chart" uri="{CE6537A1-D6FC-4f65-9D91-7224C49458BB}"/>
                <c:ext xmlns:c16="http://schemas.microsoft.com/office/drawing/2014/chart" uri="{C3380CC4-5D6E-409C-BE32-E72D297353CC}">
                  <c16:uniqueId val="{0000001B-AB86-4785-A8DE-8B69CAC5E105}"/>
                </c:ext>
              </c:extLst>
            </c:dLbl>
            <c:dLbl>
              <c:idx val="1"/>
              <c:delete val="1"/>
              <c:extLst>
                <c:ext xmlns:c15="http://schemas.microsoft.com/office/drawing/2012/chart" uri="{CE6537A1-D6FC-4f65-9D91-7224C49458BB}"/>
                <c:ext xmlns:c16="http://schemas.microsoft.com/office/drawing/2014/chart" uri="{C3380CC4-5D6E-409C-BE32-E72D297353CC}">
                  <c16:uniqueId val="{0000001C-AB86-4785-A8DE-8B69CAC5E105}"/>
                </c:ext>
              </c:extLst>
            </c:dLbl>
            <c:dLbl>
              <c:idx val="2"/>
              <c:delete val="1"/>
              <c:extLst>
                <c:ext xmlns:c15="http://schemas.microsoft.com/office/drawing/2012/chart" uri="{CE6537A1-D6FC-4f65-9D91-7224C49458BB}"/>
                <c:ext xmlns:c16="http://schemas.microsoft.com/office/drawing/2014/chart" uri="{C3380CC4-5D6E-409C-BE32-E72D297353CC}">
                  <c16:uniqueId val="{0000001D-AB86-4785-A8DE-8B69CAC5E105}"/>
                </c:ext>
              </c:extLst>
            </c:dLbl>
            <c:dLbl>
              <c:idx val="3"/>
              <c:delete val="1"/>
              <c:extLst>
                <c:ext xmlns:c15="http://schemas.microsoft.com/office/drawing/2012/chart" uri="{CE6537A1-D6FC-4f65-9D91-7224C49458BB}"/>
                <c:ext xmlns:c16="http://schemas.microsoft.com/office/drawing/2014/chart" uri="{C3380CC4-5D6E-409C-BE32-E72D297353CC}">
                  <c16:uniqueId val="{0000001E-AB86-4785-A8DE-8B69CAC5E105}"/>
                </c:ext>
              </c:extLst>
            </c:dLbl>
            <c:dLbl>
              <c:idx val="4"/>
              <c:delete val="1"/>
              <c:extLst>
                <c:ext xmlns:c15="http://schemas.microsoft.com/office/drawing/2012/chart" uri="{CE6537A1-D6FC-4f65-9D91-7224C49458BB}"/>
                <c:ext xmlns:c16="http://schemas.microsoft.com/office/drawing/2014/chart" uri="{C3380CC4-5D6E-409C-BE32-E72D297353CC}">
                  <c16:uniqueId val="{0000001F-AB86-4785-A8DE-8B69CAC5E105}"/>
                </c:ext>
              </c:extLst>
            </c:dLbl>
            <c:dLbl>
              <c:idx val="5"/>
              <c:delete val="1"/>
              <c:extLst>
                <c:ext xmlns:c15="http://schemas.microsoft.com/office/drawing/2012/chart" uri="{CE6537A1-D6FC-4f65-9D91-7224C49458BB}"/>
                <c:ext xmlns:c16="http://schemas.microsoft.com/office/drawing/2014/chart" uri="{C3380CC4-5D6E-409C-BE32-E72D297353CC}">
                  <c16:uniqueId val="{00000020-AB86-4785-A8DE-8B69CAC5E105}"/>
                </c:ext>
              </c:extLst>
            </c:dLbl>
            <c:dLbl>
              <c:idx val="6"/>
              <c:delete val="1"/>
              <c:extLst>
                <c:ext xmlns:c15="http://schemas.microsoft.com/office/drawing/2012/chart" uri="{CE6537A1-D6FC-4f65-9D91-7224C49458BB}"/>
                <c:ext xmlns:c16="http://schemas.microsoft.com/office/drawing/2014/chart" uri="{C3380CC4-5D6E-409C-BE32-E72D297353CC}">
                  <c16:uniqueId val="{00000021-AB86-4785-A8DE-8B69CAC5E105}"/>
                </c:ext>
              </c:extLst>
            </c:dLbl>
            <c:dLbl>
              <c:idx val="7"/>
              <c:delete val="1"/>
              <c:extLst>
                <c:ext xmlns:c15="http://schemas.microsoft.com/office/drawing/2012/chart" uri="{CE6537A1-D6FC-4f65-9D91-7224C49458BB}"/>
                <c:ext xmlns:c16="http://schemas.microsoft.com/office/drawing/2014/chart" uri="{C3380CC4-5D6E-409C-BE32-E72D297353CC}">
                  <c16:uniqueId val="{00000022-AB86-4785-A8DE-8B69CAC5E105}"/>
                </c:ext>
              </c:extLst>
            </c:dLbl>
            <c:dLbl>
              <c:idx val="8"/>
              <c:delete val="1"/>
              <c:extLst>
                <c:ext xmlns:c15="http://schemas.microsoft.com/office/drawing/2012/chart" uri="{CE6537A1-D6FC-4f65-9D91-7224C49458BB}"/>
                <c:ext xmlns:c16="http://schemas.microsoft.com/office/drawing/2014/chart" uri="{C3380CC4-5D6E-409C-BE32-E72D297353CC}">
                  <c16:uniqueId val="{00000023-AB86-4785-A8DE-8B69CAC5E105}"/>
                </c:ext>
              </c:extLst>
            </c:dLbl>
            <c:dLbl>
              <c:idx val="9"/>
              <c:delete val="1"/>
              <c:extLst>
                <c:ext xmlns:c15="http://schemas.microsoft.com/office/drawing/2012/chart" uri="{CE6537A1-D6FC-4f65-9D91-7224C49458BB}"/>
                <c:ext xmlns:c16="http://schemas.microsoft.com/office/drawing/2014/chart" uri="{C3380CC4-5D6E-409C-BE32-E72D297353CC}">
                  <c16:uniqueId val="{00000024-AB86-4785-A8DE-8B69CAC5E105}"/>
                </c:ext>
              </c:extLst>
            </c:dLbl>
            <c:dLbl>
              <c:idx val="10"/>
              <c:delete val="1"/>
              <c:extLst>
                <c:ext xmlns:c15="http://schemas.microsoft.com/office/drawing/2012/chart" uri="{CE6537A1-D6FC-4f65-9D91-7224C49458BB}"/>
                <c:ext xmlns:c16="http://schemas.microsoft.com/office/drawing/2014/chart" uri="{C3380CC4-5D6E-409C-BE32-E72D297353CC}">
                  <c16:uniqueId val="{00000025-AB86-4785-A8DE-8B69CAC5E105}"/>
                </c:ext>
              </c:extLst>
            </c:dLbl>
            <c:dLbl>
              <c:idx val="11"/>
              <c:delete val="1"/>
              <c:extLst>
                <c:ext xmlns:c15="http://schemas.microsoft.com/office/drawing/2012/chart" uri="{CE6537A1-D6FC-4f65-9D91-7224C49458BB}"/>
                <c:ext xmlns:c16="http://schemas.microsoft.com/office/drawing/2014/chart" uri="{C3380CC4-5D6E-409C-BE32-E72D297353CC}">
                  <c16:uniqueId val="{00000026-AB86-4785-A8DE-8B69CAC5E105}"/>
                </c:ext>
              </c:extLst>
            </c:dLbl>
            <c:dLbl>
              <c:idx val="12"/>
              <c:delete val="1"/>
              <c:extLst>
                <c:ext xmlns:c15="http://schemas.microsoft.com/office/drawing/2012/chart" uri="{CE6537A1-D6FC-4f65-9D91-7224C49458BB}"/>
                <c:ext xmlns:c16="http://schemas.microsoft.com/office/drawing/2014/chart" uri="{C3380CC4-5D6E-409C-BE32-E72D297353CC}">
                  <c16:uniqueId val="{00000027-AB86-4785-A8DE-8B69CAC5E105}"/>
                </c:ext>
              </c:extLst>
            </c:dLbl>
            <c:dLbl>
              <c:idx val="13"/>
              <c:delete val="1"/>
              <c:extLst>
                <c:ext xmlns:c15="http://schemas.microsoft.com/office/drawing/2012/chart" uri="{CE6537A1-D6FC-4f65-9D91-7224C49458BB}"/>
                <c:ext xmlns:c16="http://schemas.microsoft.com/office/drawing/2014/chart" uri="{C3380CC4-5D6E-409C-BE32-E72D297353CC}">
                  <c16:uniqueId val="{00000028-AB86-4785-A8DE-8B69CAC5E105}"/>
                </c:ext>
              </c:extLst>
            </c:dLbl>
            <c:dLbl>
              <c:idx val="14"/>
              <c:delete val="1"/>
              <c:extLst>
                <c:ext xmlns:c15="http://schemas.microsoft.com/office/drawing/2012/chart" uri="{CE6537A1-D6FC-4f65-9D91-7224C49458BB}"/>
                <c:ext xmlns:c16="http://schemas.microsoft.com/office/drawing/2014/chart" uri="{C3380CC4-5D6E-409C-BE32-E72D297353CC}">
                  <c16:uniqueId val="{00000029-AB86-4785-A8DE-8B69CAC5E105}"/>
                </c:ext>
              </c:extLst>
            </c:dLbl>
            <c:dLbl>
              <c:idx val="15"/>
              <c:delete val="1"/>
              <c:extLst>
                <c:ext xmlns:c15="http://schemas.microsoft.com/office/drawing/2012/chart" uri="{CE6537A1-D6FC-4f65-9D91-7224C49458BB}"/>
                <c:ext xmlns:c16="http://schemas.microsoft.com/office/drawing/2014/chart" uri="{C3380CC4-5D6E-409C-BE32-E72D297353CC}">
                  <c16:uniqueId val="{0000002A-AB86-4785-A8DE-8B69CAC5E105}"/>
                </c:ext>
              </c:extLst>
            </c:dLbl>
            <c:dLbl>
              <c:idx val="16"/>
              <c:layout>
                <c:manualLayout>
                  <c:x val="0.23852709737897645"/>
                  <c:y val="-0.25468618699930906"/>
                </c:manualLayout>
              </c:layout>
              <c:tx>
                <c:rich>
                  <a:bodyPr/>
                  <a:lstStyle/>
                  <a:p>
                    <a:pPr>
                      <a:defRPr b="1" i="0"/>
                    </a:pPr>
                    <a:r>
                      <a:rPr lang="en-US" b="1" i="0" dirty="0"/>
                      <a:t>1,123</a:t>
                    </a:r>
                  </a:p>
                </c:rich>
              </c:tx>
              <c:spPr/>
              <c:dLblPos val="ctr"/>
              <c:showLegendKey val="0"/>
              <c:showVal val="1"/>
              <c:showCatName val="0"/>
              <c:showSerName val="0"/>
              <c:showPercent val="0"/>
              <c:showBubbleSize val="0"/>
              <c:extLst>
                <c:ext xmlns:c15="http://schemas.microsoft.com/office/drawing/2012/chart" uri="{CE6537A1-D6FC-4f65-9D91-7224C49458BB}">
                  <c15:layout>
                    <c:manualLayout>
                      <c:w val="5.6566179575492433E-2"/>
                      <c:h val="4.3552249786893586E-2"/>
                    </c:manualLayout>
                  </c15:layout>
                  <c15:showDataLabelsRange val="0"/>
                </c:ext>
                <c:ext xmlns:c16="http://schemas.microsoft.com/office/drawing/2014/chart" uri="{C3380CC4-5D6E-409C-BE32-E72D297353CC}">
                  <c16:uniqueId val="{00000018-AB86-4785-A8DE-8B69CAC5E105}"/>
                </c:ext>
              </c:extLst>
            </c:dLbl>
            <c:dLbl>
              <c:idx val="17"/>
              <c:delete val="1"/>
              <c:extLst>
                <c:ext xmlns:c15="http://schemas.microsoft.com/office/drawing/2012/chart" uri="{CE6537A1-D6FC-4f65-9D91-7224C49458BB}"/>
                <c:ext xmlns:c16="http://schemas.microsoft.com/office/drawing/2014/chart" uri="{C3380CC4-5D6E-409C-BE32-E72D297353CC}">
                  <c16:uniqueId val="{0000001A-AB86-4785-A8DE-8B69CAC5E105}"/>
                </c:ext>
              </c:extLst>
            </c:dLbl>
            <c:dLbl>
              <c:idx val="18"/>
              <c:delete val="1"/>
              <c:extLst>
                <c:ext xmlns:c15="http://schemas.microsoft.com/office/drawing/2012/chart" uri="{CE6537A1-D6FC-4f65-9D91-7224C49458BB}"/>
                <c:ext xmlns:c16="http://schemas.microsoft.com/office/drawing/2014/chart" uri="{C3380CC4-5D6E-409C-BE32-E72D297353CC}">
                  <c16:uniqueId val="{00000006-D4CF-4605-86CC-9998B6B6F974}"/>
                </c:ext>
              </c:extLst>
            </c:dLbl>
            <c:dLbl>
              <c:idx val="19"/>
              <c:delete val="1"/>
              <c:extLst>
                <c:ext xmlns:c15="http://schemas.microsoft.com/office/drawing/2012/chart" uri="{CE6537A1-D6FC-4f65-9D91-7224C49458BB}"/>
                <c:ext xmlns:c16="http://schemas.microsoft.com/office/drawing/2014/chart" uri="{C3380CC4-5D6E-409C-BE32-E72D297353CC}">
                  <c16:uniqueId val="{00000007-D4CF-4605-86CC-9998B6B6F974}"/>
                </c:ext>
              </c:extLst>
            </c:dLbl>
            <c:dLbl>
              <c:idx val="20"/>
              <c:delete val="1"/>
              <c:extLst>
                <c:ext xmlns:c15="http://schemas.microsoft.com/office/drawing/2012/chart" uri="{CE6537A1-D6FC-4f65-9D91-7224C49458BB}"/>
                <c:ext xmlns:c16="http://schemas.microsoft.com/office/drawing/2014/chart" uri="{C3380CC4-5D6E-409C-BE32-E72D297353CC}">
                  <c16:uniqueId val="{00000005-D4CF-4605-86CC-9998B6B6F974}"/>
                </c:ext>
              </c:extLst>
            </c:dLbl>
            <c:dLbl>
              <c:idx val="21"/>
              <c:layout>
                <c:manualLayout>
                  <c:x val="3.6481568190370586E-2"/>
                  <c:y val="-1.4215732043597185E-2"/>
                </c:manualLayout>
              </c:layout>
              <c:spPr>
                <a:noFill/>
                <a:ln>
                  <a:noFill/>
                </a:ln>
                <a:effectLst/>
              </c:spPr>
              <c:txPr>
                <a:bodyPr wrap="square" lIns="38100" tIns="19050" rIns="38100" bIns="19050" anchor="ctr">
                  <a:spAutoFit/>
                </a:bodyPr>
                <a:lstStyle/>
                <a:p>
                  <a:pPr>
                    <a:defRPr b="1" i="0"/>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895-47F0-9389-AB09A55C35E1}"/>
                </c:ext>
              </c:extLst>
            </c:dLbl>
            <c:spPr>
              <a:noFill/>
              <a:ln>
                <a:noFill/>
              </a:ln>
              <a:effectLst/>
            </c:spPr>
            <c:txPr>
              <a:bodyPr wrap="square" lIns="38100" tIns="19050" rIns="38100" bIns="19050" anchor="ctr">
                <a:spAutoFit/>
              </a:bodyPr>
              <a:lstStyle/>
              <a:p>
                <a:pPr>
                  <a:defRPr i="1"/>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Sheet1!$B$2:$B$23</c:f>
              <c:numCache>
                <c:formatCode>General</c:formatCode>
                <c:ptCount val="22"/>
                <c:pt idx="0">
                  <c:v>490</c:v>
                </c:pt>
                <c:pt idx="1">
                  <c:v>512</c:v>
                </c:pt>
                <c:pt idx="2">
                  <c:v>523</c:v>
                </c:pt>
                <c:pt idx="3">
                  <c:v>512</c:v>
                </c:pt>
                <c:pt idx="4">
                  <c:v>437</c:v>
                </c:pt>
                <c:pt idx="5">
                  <c:v>427</c:v>
                </c:pt>
                <c:pt idx="6">
                  <c:v>467</c:v>
                </c:pt>
                <c:pt idx="7">
                  <c:v>514</c:v>
                </c:pt>
                <c:pt idx="8">
                  <c:v>455</c:v>
                </c:pt>
                <c:pt idx="9">
                  <c:v>416</c:v>
                </c:pt>
                <c:pt idx="10">
                  <c:v>357</c:v>
                </c:pt>
                <c:pt idx="11">
                  <c:v>341</c:v>
                </c:pt>
                <c:pt idx="12" formatCode="#,##0">
                  <c:v>289</c:v>
                </c:pt>
                <c:pt idx="13" formatCode="#,##0">
                  <c:v>262</c:v>
                </c:pt>
                <c:pt idx="14" formatCode="#,##0">
                  <c:v>277</c:v>
                </c:pt>
                <c:pt idx="15" formatCode="#,##0">
                  <c:v>260</c:v>
                </c:pt>
                <c:pt idx="16" formatCode="#,##0">
                  <c:v>259</c:v>
                </c:pt>
                <c:pt idx="17" formatCode="#,##0">
                  <c:v>248</c:v>
                </c:pt>
                <c:pt idx="18" formatCode="#,##0">
                  <c:v>239</c:v>
                </c:pt>
                <c:pt idx="19" formatCode="#,##0">
                  <c:v>242</c:v>
                </c:pt>
                <c:pt idx="20" formatCode="#,##0">
                  <c:v>180</c:v>
                </c:pt>
                <c:pt idx="21" formatCode="#,##0">
                  <c:v>241</c:v>
                </c:pt>
              </c:numCache>
            </c:numRef>
          </c:val>
          <c:extLst xmlns:c15="http://schemas.microsoft.com/office/drawing/2012/chart">
            <c:ext xmlns:c16="http://schemas.microsoft.com/office/drawing/2014/chart" uri="{C3380CC4-5D6E-409C-BE32-E72D297353CC}">
              <c16:uniqueId val="{0000002B-AB86-4785-A8DE-8B69CAC5E105}"/>
            </c:ext>
          </c:extLst>
        </c:ser>
        <c:ser>
          <c:idx val="1"/>
          <c:order val="1"/>
          <c:tx>
            <c:strRef>
              <c:f>Sheet1!$C$1</c:f>
              <c:strCache>
                <c:ptCount val="1"/>
                <c:pt idx="0">
                  <c:v>Men</c:v>
                </c:pt>
              </c:strCache>
            </c:strRef>
          </c:tx>
          <c:spPr>
            <a:solidFill>
              <a:srgbClr val="558ED5"/>
            </a:solidFill>
          </c:spPr>
          <c:invertIfNegative val="0"/>
          <c:dPt>
            <c:idx val="20"/>
            <c:invertIfNegative val="0"/>
            <c:bubble3D val="0"/>
            <c:extLst>
              <c:ext xmlns:c16="http://schemas.microsoft.com/office/drawing/2014/chart" uri="{C3380CC4-5D6E-409C-BE32-E72D297353CC}">
                <c16:uniqueId val="{00000009-7E05-49A5-8E03-644A47DC01EA}"/>
              </c:ext>
            </c:extLst>
          </c:dPt>
          <c:dPt>
            <c:idx val="21"/>
            <c:invertIfNegative val="0"/>
            <c:bubble3D val="0"/>
            <c:extLst>
              <c:ext xmlns:c16="http://schemas.microsoft.com/office/drawing/2014/chart" uri="{C3380CC4-5D6E-409C-BE32-E72D297353CC}">
                <c16:uniqueId val="{0000000D-9895-47F0-9389-AB09A55C35E1}"/>
              </c:ext>
            </c:extLst>
          </c:dPt>
          <c:dLbls>
            <c:delete val="1"/>
          </c:dLbls>
          <c:cat>
            <c:strRef>
              <c:f>Sheet1!$A$2:$A$23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Sheet1!$C$2:$C$23</c:f>
              <c:numCache>
                <c:formatCode>General</c:formatCode>
                <c:ptCount val="22"/>
                <c:pt idx="0">
                  <c:v>947</c:v>
                </c:pt>
                <c:pt idx="1">
                  <c:v>1096</c:v>
                </c:pt>
                <c:pt idx="2">
                  <c:v>1152</c:v>
                </c:pt>
                <c:pt idx="3">
                  <c:v>1104</c:v>
                </c:pt>
                <c:pt idx="4">
                  <c:v>1114</c:v>
                </c:pt>
                <c:pt idx="5">
                  <c:v>1159</c:v>
                </c:pt>
                <c:pt idx="6">
                  <c:v>1170</c:v>
                </c:pt>
                <c:pt idx="7">
                  <c:v>1289</c:v>
                </c:pt>
                <c:pt idx="8">
                  <c:v>1330</c:v>
                </c:pt>
                <c:pt idx="9">
                  <c:v>1208</c:v>
                </c:pt>
                <c:pt idx="10">
                  <c:v>1092</c:v>
                </c:pt>
                <c:pt idx="11">
                  <c:v>1126</c:v>
                </c:pt>
                <c:pt idx="12">
                  <c:v>969</c:v>
                </c:pt>
                <c:pt idx="13">
                  <c:v>1042</c:v>
                </c:pt>
                <c:pt idx="14">
                  <c:v>1043</c:v>
                </c:pt>
                <c:pt idx="15">
                  <c:v>1076</c:v>
                </c:pt>
                <c:pt idx="16">
                  <c:v>1110</c:v>
                </c:pt>
                <c:pt idx="17">
                  <c:v>1027</c:v>
                </c:pt>
                <c:pt idx="18">
                  <c:v>948</c:v>
                </c:pt>
                <c:pt idx="19">
                  <c:v>1108</c:v>
                </c:pt>
                <c:pt idx="20">
                  <c:v>874</c:v>
                </c:pt>
                <c:pt idx="21">
                  <c:v>1123</c:v>
                </c:pt>
              </c:numCache>
            </c:numRef>
          </c:val>
          <c:extLst>
            <c:ext xmlns:c16="http://schemas.microsoft.com/office/drawing/2014/chart" uri="{C3380CC4-5D6E-409C-BE32-E72D297353CC}">
              <c16:uniqueId val="{00000015-AB86-4785-A8DE-8B69CAC5E105}"/>
            </c:ext>
          </c:extLst>
        </c:ser>
        <c:ser>
          <c:idx val="2"/>
          <c:order val="2"/>
          <c:tx>
            <c:strRef>
              <c:f>Sheet1!$D$1</c:f>
              <c:strCache>
                <c:ptCount val="1"/>
                <c:pt idx="0">
                  <c:v>Transgender</c:v>
                </c:pt>
              </c:strCache>
            </c:strRef>
          </c:tx>
          <c:spPr>
            <a:solidFill>
              <a:srgbClr val="F6D888"/>
            </a:solidFill>
          </c:spPr>
          <c:invertIfNegative val="0"/>
          <c:dPt>
            <c:idx val="20"/>
            <c:invertIfNegative val="0"/>
            <c:bubble3D val="0"/>
            <c:extLst>
              <c:ext xmlns:c16="http://schemas.microsoft.com/office/drawing/2014/chart" uri="{C3380CC4-5D6E-409C-BE32-E72D297353CC}">
                <c16:uniqueId val="{0000000B-7E05-49A5-8E03-644A47DC01EA}"/>
              </c:ext>
            </c:extLst>
          </c:dPt>
          <c:dPt>
            <c:idx val="21"/>
            <c:invertIfNegative val="0"/>
            <c:bubble3D val="0"/>
            <c:spPr>
              <a:solidFill>
                <a:srgbClr val="F6D888"/>
              </a:solidFill>
              <a:ln>
                <a:noFill/>
              </a:ln>
            </c:spPr>
            <c:extLst>
              <c:ext xmlns:c16="http://schemas.microsoft.com/office/drawing/2014/chart" uri="{C3380CC4-5D6E-409C-BE32-E72D297353CC}">
                <c16:uniqueId val="{0000000C-9895-47F0-9389-AB09A55C35E1}"/>
              </c:ext>
            </c:extLst>
          </c:dPt>
          <c:dLbls>
            <c:delete val="1"/>
          </c:dLbls>
          <c:cat>
            <c:strRef>
              <c:f>Sheet1!$A$2:$A$23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Sheet1!$D$2:$D$23</c:f>
              <c:numCache>
                <c:formatCode>General</c:formatCode>
                <c:ptCount val="22"/>
                <c:pt idx="15">
                  <c:v>16</c:v>
                </c:pt>
                <c:pt idx="16">
                  <c:v>19</c:v>
                </c:pt>
                <c:pt idx="17">
                  <c:v>21</c:v>
                </c:pt>
                <c:pt idx="18">
                  <c:v>16</c:v>
                </c:pt>
                <c:pt idx="19">
                  <c:v>26</c:v>
                </c:pt>
                <c:pt idx="20">
                  <c:v>25</c:v>
                </c:pt>
                <c:pt idx="21">
                  <c:v>36</c:v>
                </c:pt>
              </c:numCache>
            </c:numRef>
          </c:val>
          <c:extLst>
            <c:ext xmlns:c16="http://schemas.microsoft.com/office/drawing/2014/chart" uri="{C3380CC4-5D6E-409C-BE32-E72D297353CC}">
              <c16:uniqueId val="{00000016-AB86-4785-A8DE-8B69CAC5E105}"/>
            </c:ext>
          </c:extLst>
        </c:ser>
        <c:dLbls>
          <c:dLblPos val="inEnd"/>
          <c:showLegendKey val="0"/>
          <c:showVal val="1"/>
          <c:showCatName val="0"/>
          <c:showSerName val="0"/>
          <c:showPercent val="0"/>
          <c:showBubbleSize val="0"/>
        </c:dLbls>
        <c:gapWidth val="11"/>
        <c:overlap val="100"/>
        <c:axId val="51403008"/>
        <c:axId val="51413376"/>
        <c:extLst/>
      </c:barChart>
      <c:catAx>
        <c:axId val="51403008"/>
        <c:scaling>
          <c:orientation val="minMax"/>
        </c:scaling>
        <c:delete val="0"/>
        <c:axPos val="b"/>
        <c:title>
          <c:tx>
            <c:rich>
              <a:bodyPr/>
              <a:lstStyle/>
              <a:p>
                <a:pPr>
                  <a:defRPr/>
                </a:pPr>
                <a:r>
                  <a:rPr lang="en-US"/>
                  <a:t>Year at Diagnosis</a:t>
                </a:r>
              </a:p>
            </c:rich>
          </c:tx>
          <c:layout>
            <c:manualLayout>
              <c:xMode val="edge"/>
              <c:yMode val="edge"/>
              <c:x val="0.44066466831934875"/>
              <c:y val="0.93680368081030974"/>
            </c:manualLayout>
          </c:layout>
          <c:overlay val="0"/>
        </c:title>
        <c:numFmt formatCode="General" sourceLinked="1"/>
        <c:majorTickMark val="none"/>
        <c:minorTickMark val="none"/>
        <c:tickLblPos val="nextTo"/>
        <c:txPr>
          <a:bodyPr rot="-2040000"/>
          <a:lstStyle/>
          <a:p>
            <a:pPr>
              <a:defRPr/>
            </a:pPr>
            <a:endParaRPr lang="en-US"/>
          </a:p>
        </c:txPr>
        <c:crossAx val="51413376"/>
        <c:crosses val="autoZero"/>
        <c:auto val="1"/>
        <c:lblAlgn val="ctr"/>
        <c:lblOffset val="100"/>
        <c:noMultiLvlLbl val="0"/>
      </c:catAx>
      <c:valAx>
        <c:axId val="51413376"/>
        <c:scaling>
          <c:orientation val="minMax"/>
        </c:scaling>
        <c:delete val="0"/>
        <c:axPos val="l"/>
        <c:title>
          <c:tx>
            <c:rich>
              <a:bodyPr rot="-5400000" vert="horz"/>
              <a:lstStyle/>
              <a:p>
                <a:pPr>
                  <a:defRPr/>
                </a:pPr>
                <a:r>
                  <a:rPr lang="en-US"/>
                  <a:t>Number of Cases</a:t>
                </a:r>
              </a:p>
            </c:rich>
          </c:tx>
          <c:layout>
            <c:manualLayout>
              <c:xMode val="edge"/>
              <c:yMode val="edge"/>
              <c:x val="5.416818673200794E-3"/>
              <c:y val="0.3080004882857279"/>
            </c:manualLayout>
          </c:layout>
          <c:overlay val="0"/>
        </c:title>
        <c:numFmt formatCode="#,##0" sourceLinked="0"/>
        <c:majorTickMark val="none"/>
        <c:minorTickMark val="none"/>
        <c:tickLblPos val="nextTo"/>
        <c:crossAx val="51403008"/>
        <c:crosses val="autoZero"/>
        <c:crossBetween val="between"/>
      </c:valAx>
    </c:plotArea>
    <c:legend>
      <c:legendPos val="t"/>
      <c:layout>
        <c:manualLayout>
          <c:xMode val="edge"/>
          <c:yMode val="edge"/>
          <c:x val="0.29503582566598013"/>
          <c:y val="7.9898952211104976E-2"/>
          <c:w val="0.40828057390007111"/>
          <c:h val="4.849229652634042E-2"/>
        </c:manualLayout>
      </c:layout>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298916970911856"/>
          <c:y val="5.0362424958418028E-2"/>
          <c:w val="0.5200265075584769"/>
          <c:h val="0.93147869054740462"/>
        </c:manualLayout>
      </c:layout>
      <c:pieChart>
        <c:varyColors val="0"/>
        <c:ser>
          <c:idx val="0"/>
          <c:order val="0"/>
          <c:tx>
            <c:strRef>
              <c:f>Sheet1!$B$1</c:f>
              <c:strCache>
                <c:ptCount val="1"/>
                <c:pt idx="0">
                  <c:v>Column1</c:v>
                </c:pt>
              </c:strCache>
            </c:strRef>
          </c:tx>
          <c:spPr>
            <a:solidFill>
              <a:schemeClr val="accent5">
                <a:lumMod val="75000"/>
              </a:schemeClr>
            </a:solidFill>
            <a:ln>
              <a:noFill/>
            </a:ln>
          </c:spPr>
          <c:dPt>
            <c:idx val="0"/>
            <c:bubble3D val="0"/>
            <c:spPr>
              <a:solidFill>
                <a:srgbClr val="522358">
                  <a:alpha val="65000"/>
                </a:srgbClr>
              </a:solidFill>
              <a:ln>
                <a:noFill/>
                <a:prstDash val="dash"/>
              </a:ln>
            </c:spPr>
            <c:extLst>
              <c:ext xmlns:c16="http://schemas.microsoft.com/office/drawing/2014/chart" uri="{C3380CC4-5D6E-409C-BE32-E72D297353CC}">
                <c16:uniqueId val="{00000001-CD81-4009-890B-E967F12B93D0}"/>
              </c:ext>
            </c:extLst>
          </c:dPt>
          <c:dPt>
            <c:idx val="1"/>
            <c:bubble3D val="0"/>
            <c:spPr>
              <a:solidFill>
                <a:srgbClr val="558ED5">
                  <a:alpha val="65000"/>
                </a:srgbClr>
              </a:solidFill>
              <a:ln>
                <a:noFill/>
                <a:prstDash val="dash"/>
              </a:ln>
            </c:spPr>
            <c:extLst>
              <c:ext xmlns:c16="http://schemas.microsoft.com/office/drawing/2014/chart" uri="{C3380CC4-5D6E-409C-BE32-E72D297353CC}">
                <c16:uniqueId val="{00000003-CD81-4009-890B-E967F12B93D0}"/>
              </c:ext>
            </c:extLst>
          </c:dPt>
          <c:dPt>
            <c:idx val="2"/>
            <c:bubble3D val="0"/>
            <c:spPr>
              <a:solidFill>
                <a:srgbClr val="FFC000">
                  <a:alpha val="65000"/>
                </a:srgbClr>
              </a:solidFill>
              <a:ln>
                <a:noFill/>
              </a:ln>
            </c:spPr>
            <c:extLst>
              <c:ext xmlns:c16="http://schemas.microsoft.com/office/drawing/2014/chart" uri="{C3380CC4-5D6E-409C-BE32-E72D297353CC}">
                <c16:uniqueId val="{00000006-C782-4831-B1D5-16C1474D46FF}"/>
              </c:ext>
            </c:extLst>
          </c:dPt>
          <c:dLbls>
            <c:dLbl>
              <c:idx val="0"/>
              <c:layout>
                <c:manualLayout>
                  <c:x val="3.2581203617009245E-2"/>
                  <c:y val="3.1301367697551034E-2"/>
                </c:manualLayout>
              </c:layout>
              <c:tx>
                <c:rich>
                  <a:bodyPr/>
                  <a:lstStyle/>
                  <a:p>
                    <a:r>
                      <a:rPr lang="en-US" dirty="0"/>
                      <a:t>Women</a:t>
                    </a:r>
                    <a:r>
                      <a:rPr lang="en-US" baseline="0" dirty="0"/>
                      <a:t>
</a:t>
                    </a:r>
                    <a:fld id="{83B85552-C97C-4279-9E27-23AE2024494D}"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81-4009-890B-E967F12B93D0}"/>
                </c:ext>
              </c:extLst>
            </c:dLbl>
            <c:dLbl>
              <c:idx val="1"/>
              <c:layout>
                <c:manualLayout>
                  <c:x val="0.13803580975989113"/>
                  <c:y val="-0.23514774645749423"/>
                </c:manualLayout>
              </c:layout>
              <c:tx>
                <c:rich>
                  <a:bodyPr/>
                  <a:lstStyle/>
                  <a:p>
                    <a:r>
                      <a:rPr lang="en-US" dirty="0"/>
                      <a:t>Men</a:t>
                    </a:r>
                    <a:r>
                      <a:rPr lang="en-US" baseline="0" dirty="0"/>
                      <a:t>
</a:t>
                    </a:r>
                    <a:fld id="{0F5728E1-C30D-47ED-98C5-1FF3EEA1D147}"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D81-4009-890B-E967F12B93D0}"/>
                </c:ext>
              </c:extLst>
            </c:dLbl>
            <c:numFmt formatCode="0%" sourceLinked="0"/>
            <c:spPr>
              <a:noFill/>
              <a:ln>
                <a:noFill/>
              </a:ln>
              <a:effectLst/>
            </c:spPr>
            <c:txPr>
              <a:bodyPr/>
              <a:lstStyle/>
              <a:p>
                <a:pPr>
                  <a:defRPr sz="1600" b="1">
                    <a:solidFill>
                      <a:schemeClr val="tx1"/>
                    </a:solidFill>
                    <a:latin typeface="Arial" pitchFamily="34" charset="0"/>
                    <a:cs typeface="Arial"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Sheet1!$A$2:$A$4</c:f>
              <c:strCache>
                <c:ptCount val="3"/>
                <c:pt idx="0">
                  <c:v>Female</c:v>
                </c:pt>
                <c:pt idx="1">
                  <c:v>Male</c:v>
                </c:pt>
                <c:pt idx="2">
                  <c:v>Transgender*</c:v>
                </c:pt>
              </c:strCache>
            </c:strRef>
          </c:cat>
          <c:val>
            <c:numRef>
              <c:f>Sheet1!$B$2:$B$4</c:f>
              <c:numCache>
                <c:formatCode>0.00</c:formatCode>
                <c:ptCount val="3"/>
                <c:pt idx="0">
                  <c:v>0.17214285714285715</c:v>
                </c:pt>
                <c:pt idx="1">
                  <c:v>0.80214285714285716</c:v>
                </c:pt>
                <c:pt idx="2">
                  <c:v>2.5714285714285714E-2</c:v>
                </c:pt>
              </c:numCache>
            </c:numRef>
          </c:val>
          <c:extLst>
            <c:ext xmlns:c16="http://schemas.microsoft.com/office/drawing/2014/chart" uri="{C3380CC4-5D6E-409C-BE32-E72D297353CC}">
              <c16:uniqueId val="{00000004-CD81-4009-890B-E967F12B93D0}"/>
            </c:ext>
          </c:extLst>
        </c:ser>
        <c:dLbls>
          <c:showLegendKey val="0"/>
          <c:showVal val="0"/>
          <c:showCatName val="0"/>
          <c:showSerName val="0"/>
          <c:showPercent val="0"/>
          <c:showBubbleSize val="0"/>
          <c:showLeaderLines val="1"/>
        </c:dLbls>
        <c:firstSliceAng val="0"/>
      </c:pieChart>
      <c:spPr>
        <a:noFill/>
        <a:ln w="25402">
          <a:noFill/>
        </a:ln>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Men</c:v>
                </c:pt>
              </c:strCache>
            </c:strRef>
          </c:tx>
          <c:spPr>
            <a:ln w="28575" cap="rnd">
              <a:solidFill>
                <a:srgbClr val="0070C0"/>
              </a:solidFill>
              <a:round/>
            </a:ln>
            <a:effectLst/>
          </c:spPr>
          <c:marker>
            <c:symbol val="none"/>
          </c:marker>
          <c:dPt>
            <c:idx val="4"/>
            <c:marker>
              <c:symbol val="none"/>
            </c:marker>
            <c:bubble3D val="0"/>
            <c:spPr>
              <a:ln w="28575" cap="rnd">
                <a:solidFill>
                  <a:srgbClr val="0070C0"/>
                </a:solidFill>
                <a:prstDash val="solid"/>
                <a:round/>
              </a:ln>
              <a:effectLst/>
            </c:spPr>
            <c:extLst>
              <c:ext xmlns:c16="http://schemas.microsoft.com/office/drawing/2014/chart" uri="{C3380CC4-5D6E-409C-BE32-E72D297353CC}">
                <c16:uniqueId val="{00000001-A1BE-4325-A56E-2110EA90341B}"/>
              </c:ext>
            </c:extLst>
          </c:dPt>
          <c:cat>
            <c:strRef>
              <c:f>Sheet1!$A$2:$A$6</c:f>
              <c:strCache>
                <c:ptCount val="5"/>
                <c:pt idx="0">
                  <c:v>2017</c:v>
                </c:pt>
                <c:pt idx="1">
                  <c:v>2018</c:v>
                </c:pt>
                <c:pt idx="2">
                  <c:v>2019</c:v>
                </c:pt>
                <c:pt idx="3">
                  <c:v>2020^</c:v>
                </c:pt>
                <c:pt idx="4">
                  <c:v>2021</c:v>
                </c:pt>
              </c:strCache>
            </c:strRef>
          </c:cat>
          <c:val>
            <c:numRef>
              <c:f>Sheet1!$B$2:$B$6</c:f>
              <c:numCache>
                <c:formatCode>General</c:formatCode>
                <c:ptCount val="5"/>
                <c:pt idx="0">
                  <c:v>1028</c:v>
                </c:pt>
                <c:pt idx="1">
                  <c:v>949</c:v>
                </c:pt>
                <c:pt idx="2">
                  <c:v>1107</c:v>
                </c:pt>
                <c:pt idx="3">
                  <c:v>875</c:v>
                </c:pt>
                <c:pt idx="4">
                  <c:v>1123</c:v>
                </c:pt>
              </c:numCache>
            </c:numRef>
          </c:val>
          <c:smooth val="0"/>
          <c:extLst>
            <c:ext xmlns:c16="http://schemas.microsoft.com/office/drawing/2014/chart" uri="{C3380CC4-5D6E-409C-BE32-E72D297353CC}">
              <c16:uniqueId val="{00000000-2C01-40B7-B211-A3C6D9164662}"/>
            </c:ext>
          </c:extLst>
        </c:ser>
        <c:ser>
          <c:idx val="1"/>
          <c:order val="1"/>
          <c:tx>
            <c:strRef>
              <c:f>Sheet1!$C$1</c:f>
              <c:strCache>
                <c:ptCount val="1"/>
                <c:pt idx="0">
                  <c:v>Women</c:v>
                </c:pt>
              </c:strCache>
            </c:strRef>
          </c:tx>
          <c:spPr>
            <a:ln w="28575" cap="rnd">
              <a:solidFill>
                <a:schemeClr val="accent5">
                  <a:lumMod val="50000"/>
                </a:schemeClr>
              </a:solidFill>
              <a:round/>
            </a:ln>
            <a:effectLst/>
          </c:spPr>
          <c:marker>
            <c:symbol val="none"/>
          </c:marker>
          <c:dPt>
            <c:idx val="4"/>
            <c:marker>
              <c:symbol val="none"/>
            </c:marker>
            <c:bubble3D val="0"/>
            <c:spPr>
              <a:ln w="28575" cap="rnd">
                <a:solidFill>
                  <a:schemeClr val="accent5">
                    <a:lumMod val="50000"/>
                  </a:schemeClr>
                </a:solidFill>
                <a:prstDash val="solid"/>
                <a:round/>
              </a:ln>
              <a:effectLst/>
            </c:spPr>
            <c:extLst>
              <c:ext xmlns:c16="http://schemas.microsoft.com/office/drawing/2014/chart" uri="{C3380CC4-5D6E-409C-BE32-E72D297353CC}">
                <c16:uniqueId val="{00000003-A1BE-4325-A56E-2110EA90341B}"/>
              </c:ext>
            </c:extLst>
          </c:dPt>
          <c:cat>
            <c:strRef>
              <c:f>Sheet1!$A$2:$A$6</c:f>
              <c:strCache>
                <c:ptCount val="5"/>
                <c:pt idx="0">
                  <c:v>2017</c:v>
                </c:pt>
                <c:pt idx="1">
                  <c:v>2018</c:v>
                </c:pt>
                <c:pt idx="2">
                  <c:v>2019</c:v>
                </c:pt>
                <c:pt idx="3">
                  <c:v>2020^</c:v>
                </c:pt>
                <c:pt idx="4">
                  <c:v>2021</c:v>
                </c:pt>
              </c:strCache>
            </c:strRef>
          </c:cat>
          <c:val>
            <c:numRef>
              <c:f>Sheet1!$C$2:$C$6</c:f>
              <c:numCache>
                <c:formatCode>General</c:formatCode>
                <c:ptCount val="5"/>
                <c:pt idx="0">
                  <c:v>250</c:v>
                </c:pt>
                <c:pt idx="1">
                  <c:v>238</c:v>
                </c:pt>
                <c:pt idx="2">
                  <c:v>241</c:v>
                </c:pt>
                <c:pt idx="3">
                  <c:v>179</c:v>
                </c:pt>
                <c:pt idx="4">
                  <c:v>241</c:v>
                </c:pt>
              </c:numCache>
            </c:numRef>
          </c:val>
          <c:smooth val="0"/>
          <c:extLst>
            <c:ext xmlns:c16="http://schemas.microsoft.com/office/drawing/2014/chart" uri="{C3380CC4-5D6E-409C-BE32-E72D297353CC}">
              <c16:uniqueId val="{00000001-2C01-40B7-B211-A3C6D9164662}"/>
            </c:ext>
          </c:extLst>
        </c:ser>
        <c:dLbls>
          <c:showLegendKey val="0"/>
          <c:showVal val="0"/>
          <c:showCatName val="0"/>
          <c:showSerName val="0"/>
          <c:showPercent val="0"/>
          <c:showBubbleSize val="0"/>
        </c:dLbls>
        <c:marker val="1"/>
        <c:smooth val="0"/>
        <c:axId val="477929400"/>
        <c:axId val="477925464"/>
      </c:lineChart>
      <c:lineChart>
        <c:grouping val="standard"/>
        <c:varyColors val="0"/>
        <c:ser>
          <c:idx val="2"/>
          <c:order val="2"/>
          <c:tx>
            <c:strRef>
              <c:f>Sheet1!$D$1</c:f>
              <c:strCache>
                <c:ptCount val="1"/>
                <c:pt idx="0">
                  <c:v>Transgender*</c:v>
                </c:pt>
              </c:strCache>
            </c:strRef>
          </c:tx>
          <c:spPr>
            <a:ln w="28575" cap="rnd">
              <a:solidFill>
                <a:srgbClr val="FFC000"/>
              </a:solidFill>
              <a:round/>
            </a:ln>
            <a:effectLst/>
          </c:spPr>
          <c:marker>
            <c:symbol val="none"/>
          </c:marker>
          <c:dPt>
            <c:idx val="4"/>
            <c:marker>
              <c:symbol val="none"/>
            </c:marker>
            <c:bubble3D val="0"/>
            <c:spPr>
              <a:ln w="28575" cap="rnd">
                <a:solidFill>
                  <a:srgbClr val="FFC000"/>
                </a:solidFill>
                <a:prstDash val="solid"/>
                <a:round/>
              </a:ln>
              <a:effectLst/>
            </c:spPr>
            <c:extLst>
              <c:ext xmlns:c16="http://schemas.microsoft.com/office/drawing/2014/chart" uri="{C3380CC4-5D6E-409C-BE32-E72D297353CC}">
                <c16:uniqueId val="{00000002-A1BE-4325-A56E-2110EA90341B}"/>
              </c:ext>
            </c:extLst>
          </c:dPt>
          <c:cat>
            <c:strRef>
              <c:f>Sheet1!$A$2:$A$6</c:f>
              <c:strCache>
                <c:ptCount val="5"/>
                <c:pt idx="0">
                  <c:v>2017</c:v>
                </c:pt>
                <c:pt idx="1">
                  <c:v>2018</c:v>
                </c:pt>
                <c:pt idx="2">
                  <c:v>2019</c:v>
                </c:pt>
                <c:pt idx="3">
                  <c:v>2020^</c:v>
                </c:pt>
                <c:pt idx="4">
                  <c:v>2021</c:v>
                </c:pt>
              </c:strCache>
            </c:strRef>
          </c:cat>
          <c:val>
            <c:numRef>
              <c:f>Sheet1!$D$2:$D$6</c:f>
              <c:numCache>
                <c:formatCode>General</c:formatCode>
                <c:ptCount val="5"/>
                <c:pt idx="0">
                  <c:v>21</c:v>
                </c:pt>
                <c:pt idx="1">
                  <c:v>16</c:v>
                </c:pt>
                <c:pt idx="2">
                  <c:v>26</c:v>
                </c:pt>
                <c:pt idx="3">
                  <c:v>24</c:v>
                </c:pt>
                <c:pt idx="4">
                  <c:v>36</c:v>
                </c:pt>
              </c:numCache>
            </c:numRef>
          </c:val>
          <c:smooth val="0"/>
          <c:extLst>
            <c:ext xmlns:c16="http://schemas.microsoft.com/office/drawing/2014/chart" uri="{C3380CC4-5D6E-409C-BE32-E72D297353CC}">
              <c16:uniqueId val="{00000002-2C01-40B7-B211-A3C6D9164662}"/>
            </c:ext>
          </c:extLst>
        </c:ser>
        <c:dLbls>
          <c:showLegendKey val="0"/>
          <c:showVal val="0"/>
          <c:showCatName val="0"/>
          <c:showSerName val="0"/>
          <c:showPercent val="0"/>
          <c:showBubbleSize val="0"/>
        </c:dLbls>
        <c:marker val="1"/>
        <c:smooth val="0"/>
        <c:axId val="528522304"/>
        <c:axId val="528519680"/>
      </c:lineChart>
      <c:catAx>
        <c:axId val="47792940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Year of Diagnosis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7925464"/>
        <c:crosses val="autoZero"/>
        <c:auto val="1"/>
        <c:lblAlgn val="ctr"/>
        <c:lblOffset val="100"/>
        <c:noMultiLvlLbl val="0"/>
      </c:catAx>
      <c:valAx>
        <c:axId val="477925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Number of Newly Diagnosed</a:t>
                </a:r>
                <a:r>
                  <a:rPr lang="en-US" b="1" baseline="0" dirty="0">
                    <a:solidFill>
                      <a:schemeClr val="tx1"/>
                    </a:solidFill>
                  </a:rPr>
                  <a:t> HIV Cases</a:t>
                </a:r>
                <a:endParaRPr lang="en-US" b="1" dirty="0">
                  <a:solidFill>
                    <a:schemeClr val="tx1"/>
                  </a:solidFill>
                </a:endParaRPr>
              </a:p>
            </c:rich>
          </c:tx>
          <c:layout>
            <c:manualLayout>
              <c:xMode val="edge"/>
              <c:yMode val="edge"/>
              <c:x val="1.9295963897624484E-2"/>
              <c:y val="0.11307525595284725"/>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7929400"/>
        <c:crosses val="autoZero"/>
        <c:crossBetween val="between"/>
      </c:valAx>
      <c:valAx>
        <c:axId val="528519680"/>
        <c:scaling>
          <c:orientation val="minMax"/>
        </c:scaling>
        <c:delete val="0"/>
        <c:axPos val="r"/>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Number of Newly Diagnosed HIV Cases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28522304"/>
        <c:crosses val="max"/>
        <c:crossBetween val="between"/>
      </c:valAx>
      <c:catAx>
        <c:axId val="528522304"/>
        <c:scaling>
          <c:orientation val="minMax"/>
        </c:scaling>
        <c:delete val="1"/>
        <c:axPos val="b"/>
        <c:numFmt formatCode="General" sourceLinked="1"/>
        <c:majorTickMark val="out"/>
        <c:minorTickMark val="none"/>
        <c:tickLblPos val="nextTo"/>
        <c:crossAx val="52851968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060606060606"/>
          <c:y val="0.18351239824699178"/>
          <c:w val="0.85577380100214762"/>
          <c:h val="0.65399178056088225"/>
        </c:manualLayout>
      </c:layout>
      <c:lineChart>
        <c:grouping val="standard"/>
        <c:varyColors val="0"/>
        <c:ser>
          <c:idx val="2"/>
          <c:order val="0"/>
          <c:tx>
            <c:strRef>
              <c:f>Sheet1!$B$1</c:f>
              <c:strCache>
                <c:ptCount val="1"/>
                <c:pt idx="0">
                  <c:v>Men</c:v>
                </c:pt>
              </c:strCache>
            </c:strRef>
          </c:tx>
          <c:spPr>
            <a:ln w="38100">
              <a:solidFill>
                <a:schemeClr val="accent3">
                  <a:lumMod val="60000"/>
                  <a:lumOff val="40000"/>
                </a:schemeClr>
              </a:solidFill>
              <a:prstDash val="solid"/>
            </a:ln>
          </c:spPr>
          <c:marker>
            <c:symbol val="none"/>
          </c:marker>
          <c:dPt>
            <c:idx val="1"/>
            <c:bubble3D val="0"/>
            <c:extLst>
              <c:ext xmlns:c16="http://schemas.microsoft.com/office/drawing/2014/chart" uri="{C3380CC4-5D6E-409C-BE32-E72D297353CC}">
                <c16:uniqueId val="{00000003-4E90-418C-BEA3-0E6747C5045F}"/>
              </c:ext>
            </c:extLst>
          </c:dPt>
          <c:dPt>
            <c:idx val="3"/>
            <c:bubble3D val="0"/>
            <c:extLst>
              <c:ext xmlns:c16="http://schemas.microsoft.com/office/drawing/2014/chart" uri="{C3380CC4-5D6E-409C-BE32-E72D297353CC}">
                <c16:uniqueId val="{00000005-4E90-418C-BEA3-0E6747C5045F}"/>
              </c:ext>
            </c:extLst>
          </c:dPt>
          <c:dPt>
            <c:idx val="4"/>
            <c:bubble3D val="0"/>
            <c:extLst>
              <c:ext xmlns:c16="http://schemas.microsoft.com/office/drawing/2014/chart" uri="{C3380CC4-5D6E-409C-BE32-E72D297353CC}">
                <c16:uniqueId val="{0000000D-AAA3-4613-A4DB-40B0CB2AABA6}"/>
              </c:ext>
            </c:extLst>
          </c:dPt>
          <c:dLbls>
            <c:dLbl>
              <c:idx val="0"/>
              <c:delete val="1"/>
              <c:extLst>
                <c:ext xmlns:c15="http://schemas.microsoft.com/office/drawing/2012/chart" uri="{CE6537A1-D6FC-4f65-9D91-7224C49458BB}"/>
                <c:ext xmlns:c16="http://schemas.microsoft.com/office/drawing/2014/chart" uri="{C3380CC4-5D6E-409C-BE32-E72D297353CC}">
                  <c16:uniqueId val="{00000002-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3-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4-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5-4E90-418C-BEA3-0E6747C5045F}"/>
                </c:ext>
              </c:extLst>
            </c:dLbl>
            <c:numFmt formatCode="#,##0.0" sourceLinked="0"/>
            <c:spPr>
              <a:noFill/>
              <a:ln>
                <a:noFill/>
              </a:ln>
              <a:effectLst/>
            </c:spPr>
            <c:txPr>
              <a:bodyPr/>
              <a:lstStyle/>
              <a:p>
                <a:pPr>
                  <a:defRPr sz="11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2017</c:v>
                </c:pt>
                <c:pt idx="1">
                  <c:v>2018</c:v>
                </c:pt>
                <c:pt idx="2">
                  <c:v>2019</c:v>
                </c:pt>
                <c:pt idx="3">
                  <c:v>2020^</c:v>
                </c:pt>
                <c:pt idx="4">
                  <c:v>2021</c:v>
                </c:pt>
              </c:strCache>
            </c:strRef>
          </c:cat>
          <c:val>
            <c:numRef>
              <c:f>Sheet1!$B$2:$B$6</c:f>
              <c:numCache>
                <c:formatCode>General</c:formatCode>
                <c:ptCount val="5"/>
                <c:pt idx="0">
                  <c:v>24.7</c:v>
                </c:pt>
                <c:pt idx="1">
                  <c:v>22.5</c:v>
                </c:pt>
                <c:pt idx="2">
                  <c:v>25.9</c:v>
                </c:pt>
                <c:pt idx="3">
                  <c:v>20.3</c:v>
                </c:pt>
                <c:pt idx="4">
                  <c:v>25.9</c:v>
                </c:pt>
              </c:numCache>
            </c:numRef>
          </c:val>
          <c:smooth val="0"/>
          <c:extLst>
            <c:ext xmlns:c16="http://schemas.microsoft.com/office/drawing/2014/chart" uri="{C3380CC4-5D6E-409C-BE32-E72D297353CC}">
              <c16:uniqueId val="{00000006-4E90-418C-BEA3-0E6747C5045F}"/>
            </c:ext>
          </c:extLst>
        </c:ser>
        <c:ser>
          <c:idx val="4"/>
          <c:order val="1"/>
          <c:tx>
            <c:strRef>
              <c:f>Sheet1!$C$1</c:f>
              <c:strCache>
                <c:ptCount val="1"/>
                <c:pt idx="0">
                  <c:v>Women</c:v>
                </c:pt>
              </c:strCache>
            </c:strRef>
          </c:tx>
          <c:spPr>
            <a:ln w="38100">
              <a:solidFill>
                <a:schemeClr val="accent5">
                  <a:lumMod val="50000"/>
                </a:schemeClr>
              </a:solidFill>
              <a:prstDash val="solid"/>
            </a:ln>
          </c:spPr>
          <c:marker>
            <c:symbol val="none"/>
          </c:marker>
          <c:dPt>
            <c:idx val="1"/>
            <c:bubble3D val="0"/>
            <c:extLst>
              <c:ext xmlns:c16="http://schemas.microsoft.com/office/drawing/2014/chart" uri="{C3380CC4-5D6E-409C-BE32-E72D297353CC}">
                <c16:uniqueId val="{0000000A-4E90-418C-BEA3-0E6747C5045F}"/>
              </c:ext>
            </c:extLst>
          </c:dPt>
          <c:dPt>
            <c:idx val="3"/>
            <c:bubble3D val="0"/>
            <c:extLst>
              <c:ext xmlns:c16="http://schemas.microsoft.com/office/drawing/2014/chart" uri="{C3380CC4-5D6E-409C-BE32-E72D297353CC}">
                <c16:uniqueId val="{0000000C-4E90-418C-BEA3-0E6747C5045F}"/>
              </c:ext>
            </c:extLst>
          </c:dPt>
          <c:dPt>
            <c:idx val="4"/>
            <c:bubble3D val="0"/>
            <c:extLst>
              <c:ext xmlns:c16="http://schemas.microsoft.com/office/drawing/2014/chart" uri="{C3380CC4-5D6E-409C-BE32-E72D297353CC}">
                <c16:uniqueId val="{0000000B-AAA3-4613-A4DB-40B0CB2AABA6}"/>
              </c:ext>
            </c:extLst>
          </c:dPt>
          <c:dLbls>
            <c:dLbl>
              <c:idx val="0"/>
              <c:delete val="1"/>
              <c:extLst>
                <c:ext xmlns:c15="http://schemas.microsoft.com/office/drawing/2012/chart" uri="{CE6537A1-D6FC-4f65-9D91-7224C49458BB}"/>
                <c:ext xmlns:c16="http://schemas.microsoft.com/office/drawing/2014/chart" uri="{C3380CC4-5D6E-409C-BE32-E72D297353CC}">
                  <c16:uniqueId val="{00000009-4E90-418C-BEA3-0E6747C5045F}"/>
                </c:ext>
              </c:extLst>
            </c:dLbl>
            <c:dLbl>
              <c:idx val="1"/>
              <c:delete val="1"/>
              <c:extLst>
                <c:ext xmlns:c15="http://schemas.microsoft.com/office/drawing/2012/chart" uri="{CE6537A1-D6FC-4f65-9D91-7224C49458BB}"/>
                <c:ext xmlns:c16="http://schemas.microsoft.com/office/drawing/2014/chart" uri="{C3380CC4-5D6E-409C-BE32-E72D297353CC}">
                  <c16:uniqueId val="{0000000A-4E90-418C-BEA3-0E6747C5045F}"/>
                </c:ext>
              </c:extLst>
            </c:dLbl>
            <c:dLbl>
              <c:idx val="2"/>
              <c:delete val="1"/>
              <c:extLst>
                <c:ext xmlns:c15="http://schemas.microsoft.com/office/drawing/2012/chart" uri="{CE6537A1-D6FC-4f65-9D91-7224C49458BB}"/>
                <c:ext xmlns:c16="http://schemas.microsoft.com/office/drawing/2014/chart" uri="{C3380CC4-5D6E-409C-BE32-E72D297353CC}">
                  <c16:uniqueId val="{0000000B-4E90-418C-BEA3-0E6747C5045F}"/>
                </c:ext>
              </c:extLst>
            </c:dLbl>
            <c:dLbl>
              <c:idx val="3"/>
              <c:delete val="1"/>
              <c:extLst>
                <c:ext xmlns:c15="http://schemas.microsoft.com/office/drawing/2012/chart" uri="{CE6537A1-D6FC-4f65-9D91-7224C49458BB}"/>
                <c:ext xmlns:c16="http://schemas.microsoft.com/office/drawing/2014/chart" uri="{C3380CC4-5D6E-409C-BE32-E72D297353CC}">
                  <c16:uniqueId val="{0000000C-4E90-418C-BEA3-0E6747C5045F}"/>
                </c:ext>
              </c:extLst>
            </c:dLbl>
            <c:dLbl>
              <c:idx val="4"/>
              <c:numFmt formatCode="#,##0.0" sourceLinked="0"/>
              <c:spPr>
                <a:noFill/>
                <a:ln>
                  <a:noFill/>
                </a:ln>
                <a:effectLst/>
              </c:spPr>
              <c:txPr>
                <a:bodyPr/>
                <a:lstStyle/>
                <a:p>
                  <a:pPr>
                    <a:defRPr sz="1100" b="1" i="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AAA3-4613-A4DB-40B0CB2AABA6}"/>
                </c:ext>
              </c:extLst>
            </c:dLbl>
            <c:numFmt formatCode="#,##0.0" sourceLinked="0"/>
            <c:spPr>
              <a:noFill/>
              <a:ln>
                <a:noFill/>
              </a:ln>
              <a:effectLst/>
            </c:spPr>
            <c:txPr>
              <a:bodyPr/>
              <a:lstStyle/>
              <a:p>
                <a:pPr>
                  <a:defRPr sz="1100" b="1" i="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2017</c:v>
                </c:pt>
                <c:pt idx="1">
                  <c:v>2018</c:v>
                </c:pt>
                <c:pt idx="2">
                  <c:v>2019</c:v>
                </c:pt>
                <c:pt idx="3">
                  <c:v>2020^</c:v>
                </c:pt>
                <c:pt idx="4">
                  <c:v>2021</c:v>
                </c:pt>
              </c:strCache>
            </c:strRef>
          </c:cat>
          <c:val>
            <c:numRef>
              <c:f>Sheet1!$C$2:$C$6</c:f>
              <c:numCache>
                <c:formatCode>General</c:formatCode>
                <c:ptCount val="5"/>
                <c:pt idx="0">
                  <c:v>5.6</c:v>
                </c:pt>
                <c:pt idx="1">
                  <c:v>5.3</c:v>
                </c:pt>
                <c:pt idx="2">
                  <c:v>5.3</c:v>
                </c:pt>
                <c:pt idx="3">
                  <c:v>3.9</c:v>
                </c:pt>
                <c:pt idx="4">
                  <c:v>5.2</c:v>
                </c:pt>
              </c:numCache>
            </c:numRef>
          </c:val>
          <c:smooth val="0"/>
          <c:extLst>
            <c:ext xmlns:c16="http://schemas.microsoft.com/office/drawing/2014/chart" uri="{C3380CC4-5D6E-409C-BE32-E72D297353CC}">
              <c16:uniqueId val="{0000000D-4E90-418C-BEA3-0E6747C5045F}"/>
            </c:ext>
          </c:extLst>
        </c:ser>
        <c:dLbls>
          <c:dLblPos val="t"/>
          <c:showLegendKey val="0"/>
          <c:showVal val="1"/>
          <c:showCatName val="0"/>
          <c:showSerName val="0"/>
          <c:showPercent val="0"/>
          <c:showBubbleSize val="0"/>
        </c:dLbls>
        <c:smooth val="0"/>
        <c:axId val="63587072"/>
        <c:axId val="63588992"/>
      </c:lineChart>
      <c:catAx>
        <c:axId val="63587072"/>
        <c:scaling>
          <c:orientation val="minMax"/>
        </c:scaling>
        <c:delete val="0"/>
        <c:axPos val="b"/>
        <c:title>
          <c:tx>
            <c:rich>
              <a:bodyPr/>
              <a:lstStyle/>
              <a:p>
                <a:pPr>
                  <a:defRPr sz="1400"/>
                </a:pPr>
                <a:r>
                  <a:rPr lang="en-US" sz="1400" dirty="0"/>
                  <a:t>Year at</a:t>
                </a:r>
                <a:r>
                  <a:rPr lang="en-US" sz="1400" baseline="0" dirty="0"/>
                  <a:t> Diagnosis</a:t>
                </a:r>
                <a:endParaRPr lang="en-US" sz="1400" dirty="0"/>
              </a:p>
            </c:rich>
          </c:tx>
          <c:overlay val="0"/>
        </c:title>
        <c:numFmt formatCode="General" sourceLinked="1"/>
        <c:majorTickMark val="none"/>
        <c:minorTickMark val="none"/>
        <c:tickLblPos val="nextTo"/>
        <c:txPr>
          <a:bodyPr/>
          <a:lstStyle/>
          <a:p>
            <a:pPr>
              <a:defRPr sz="1200"/>
            </a:pPr>
            <a:endParaRPr lang="en-US"/>
          </a:p>
        </c:txPr>
        <c:crossAx val="63588992"/>
        <c:crosses val="autoZero"/>
        <c:auto val="1"/>
        <c:lblAlgn val="ctr"/>
        <c:lblOffset val="100"/>
        <c:noMultiLvlLbl val="0"/>
      </c:catAx>
      <c:valAx>
        <c:axId val="63588992"/>
        <c:scaling>
          <c:orientation val="minMax"/>
        </c:scaling>
        <c:delete val="0"/>
        <c:axPos val="l"/>
        <c:title>
          <c:tx>
            <c:rich>
              <a:bodyPr/>
              <a:lstStyle/>
              <a:p>
                <a:pPr>
                  <a:defRPr sz="1400"/>
                </a:pPr>
                <a:r>
                  <a:rPr lang="en-US" sz="1400" dirty="0"/>
                  <a:t>Rate per 100,000 population</a:t>
                </a:r>
              </a:p>
            </c:rich>
          </c:tx>
          <c:layout>
            <c:manualLayout>
              <c:xMode val="edge"/>
              <c:yMode val="edge"/>
              <c:x val="1.567155810069196E-2"/>
              <c:y val="0.27534024881201907"/>
            </c:manualLayout>
          </c:layout>
          <c:overlay val="0"/>
        </c:title>
        <c:numFmt formatCode="#,##0.0" sourceLinked="0"/>
        <c:majorTickMark val="none"/>
        <c:minorTickMark val="none"/>
        <c:tickLblPos val="nextTo"/>
        <c:txPr>
          <a:bodyPr/>
          <a:lstStyle/>
          <a:p>
            <a:pPr>
              <a:defRPr sz="1200"/>
            </a:pPr>
            <a:endParaRPr lang="en-US"/>
          </a:p>
        </c:txPr>
        <c:crossAx val="63587072"/>
        <c:crosses val="autoZero"/>
        <c:crossBetween val="between"/>
      </c:valAx>
    </c:plotArea>
    <c:legend>
      <c:legendPos val="t"/>
      <c:layout>
        <c:manualLayout>
          <c:xMode val="edge"/>
          <c:yMode val="edge"/>
          <c:x val="8.1818181818181818E-2"/>
          <c:y val="6.0130526634910746E-2"/>
          <c:w val="0.89168456215700309"/>
          <c:h val="0.10603606604500815"/>
        </c:manualLayout>
      </c:layout>
      <c:overlay val="0"/>
      <c:txPr>
        <a:bodyPr/>
        <a:lstStyle/>
        <a:p>
          <a:pPr>
            <a:defRPr sz="1100" b="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8.2009818217167296E-2"/>
          <c:y val="9.871843848480423E-2"/>
          <c:w val="0.89000877021273683"/>
          <c:h val="0.72934224164006645"/>
        </c:manualLayout>
      </c:layout>
      <c:barChart>
        <c:barDir val="col"/>
        <c:grouping val="clustered"/>
        <c:varyColors val="0"/>
        <c:ser>
          <c:idx val="0"/>
          <c:order val="0"/>
          <c:tx>
            <c:strRef>
              <c:f>Sheet1!$A$2</c:f>
              <c:strCache>
                <c:ptCount val="1"/>
                <c:pt idx="0">
                  <c:v>Men</c:v>
                </c:pt>
              </c:strCache>
            </c:strRef>
          </c:tx>
          <c:spPr>
            <a:solidFill>
              <a:srgbClr val="1F497D">
                <a:lumMod val="60000"/>
                <a:lumOff val="4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Sheet1!$B$2:$M$2</c:f>
              <c:numCache>
                <c:formatCode>General</c:formatCode>
                <c:ptCount val="12"/>
                <c:pt idx="0">
                  <c:v>1</c:v>
                </c:pt>
                <c:pt idx="1">
                  <c:v>84</c:v>
                </c:pt>
                <c:pt idx="2">
                  <c:v>167</c:v>
                </c:pt>
                <c:pt idx="3">
                  <c:v>163</c:v>
                </c:pt>
                <c:pt idx="4">
                  <c:v>148</c:v>
                </c:pt>
                <c:pt idx="5">
                  <c:v>153</c:v>
                </c:pt>
                <c:pt idx="6">
                  <c:v>181</c:v>
                </c:pt>
                <c:pt idx="7">
                  <c:v>172</c:v>
                </c:pt>
                <c:pt idx="8">
                  <c:v>96</c:v>
                </c:pt>
                <c:pt idx="9">
                  <c:v>60</c:v>
                </c:pt>
                <c:pt idx="10">
                  <c:v>33</c:v>
                </c:pt>
                <c:pt idx="11">
                  <c:v>20</c:v>
                </c:pt>
              </c:numCache>
            </c:numRef>
          </c:val>
          <c:extLst>
            <c:ext xmlns:c16="http://schemas.microsoft.com/office/drawing/2014/chart" uri="{C3380CC4-5D6E-409C-BE32-E72D297353CC}">
              <c16:uniqueId val="{00000000-9613-4A22-9016-ED30B65EA124}"/>
            </c:ext>
          </c:extLst>
        </c:ser>
        <c:ser>
          <c:idx val="1"/>
          <c:order val="1"/>
          <c:tx>
            <c:strRef>
              <c:f>Sheet1!$A$3</c:f>
              <c:strCache>
                <c:ptCount val="1"/>
                <c:pt idx="0">
                  <c:v>Women</c:v>
                </c:pt>
              </c:strCache>
            </c:strRef>
          </c:tx>
          <c:spPr>
            <a:solidFill>
              <a:srgbClr val="6D2E75">
                <a:lumMod val="75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Sheet1!$B$3:$M$3</c:f>
              <c:numCache>
                <c:formatCode>General</c:formatCode>
                <c:ptCount val="12"/>
                <c:pt idx="0">
                  <c:v>0</c:v>
                </c:pt>
                <c:pt idx="1">
                  <c:v>20</c:v>
                </c:pt>
                <c:pt idx="2">
                  <c:v>55</c:v>
                </c:pt>
                <c:pt idx="3">
                  <c:v>53</c:v>
                </c:pt>
                <c:pt idx="4">
                  <c:v>61</c:v>
                </c:pt>
                <c:pt idx="5">
                  <c:v>80</c:v>
                </c:pt>
                <c:pt idx="6">
                  <c:v>71</c:v>
                </c:pt>
                <c:pt idx="7">
                  <c:v>63</c:v>
                </c:pt>
                <c:pt idx="8">
                  <c:v>50</c:v>
                </c:pt>
                <c:pt idx="9">
                  <c:v>25</c:v>
                </c:pt>
                <c:pt idx="10">
                  <c:v>11</c:v>
                </c:pt>
                <c:pt idx="11">
                  <c:v>14</c:v>
                </c:pt>
              </c:numCache>
            </c:numRef>
          </c:val>
          <c:extLst>
            <c:ext xmlns:c16="http://schemas.microsoft.com/office/drawing/2014/chart" uri="{C3380CC4-5D6E-409C-BE32-E72D297353CC}">
              <c16:uniqueId val="{00000001-9613-4A22-9016-ED30B65EA124}"/>
            </c:ext>
          </c:extLst>
        </c:ser>
        <c:dLbls>
          <c:showLegendKey val="0"/>
          <c:showVal val="0"/>
          <c:showCatName val="0"/>
          <c:showSerName val="0"/>
          <c:showPercent val="0"/>
          <c:showBubbleSize val="0"/>
        </c:dLbls>
        <c:gapWidth val="150"/>
        <c:axId val="56915072"/>
        <c:axId val="56916992"/>
      </c:barChart>
      <c:catAx>
        <c:axId val="56915072"/>
        <c:scaling>
          <c:orientation val="minMax"/>
        </c:scaling>
        <c:delete val="0"/>
        <c:axPos val="b"/>
        <c:title>
          <c:tx>
            <c:rich>
              <a:bodyPr/>
              <a:lstStyle/>
              <a:p>
                <a:pPr>
                  <a:defRPr sz="1400">
                    <a:solidFill>
                      <a:srgbClr val="080808"/>
                    </a:solidFill>
                  </a:defRPr>
                </a:pPr>
                <a:r>
                  <a:rPr lang="en-US" sz="1400" dirty="0">
                    <a:solidFill>
                      <a:srgbClr val="080808"/>
                    </a:solidFill>
                  </a:rPr>
                  <a:t>Age at Diagnosis</a:t>
                </a:r>
              </a:p>
            </c:rich>
          </c:tx>
          <c:overlay val="0"/>
        </c:title>
        <c:numFmt formatCode="General" sourceLinked="1"/>
        <c:majorTickMark val="none"/>
        <c:minorTickMark val="none"/>
        <c:tickLblPos val="nextTo"/>
        <c:spPr>
          <a:ln w="4140">
            <a:solidFill>
              <a:srgbClr val="000514"/>
            </a:solidFill>
            <a:prstDash val="solid"/>
          </a:ln>
        </c:spPr>
        <c:txPr>
          <a:bodyPr rot="-5400000" vert="horz"/>
          <a:lstStyle/>
          <a:p>
            <a:pPr>
              <a:defRPr sz="1200" b="0">
                <a:solidFill>
                  <a:schemeClr val="bg2">
                    <a:lumMod val="10000"/>
                  </a:schemeClr>
                </a:solidFill>
              </a:defRPr>
            </a:pPr>
            <a:endParaRPr lang="en-US"/>
          </a:p>
        </c:txPr>
        <c:crossAx val="56916992"/>
        <c:crosses val="autoZero"/>
        <c:auto val="1"/>
        <c:lblAlgn val="ctr"/>
        <c:lblOffset val="100"/>
        <c:noMultiLvlLbl val="1"/>
      </c:catAx>
      <c:valAx>
        <c:axId val="56916992"/>
        <c:scaling>
          <c:orientation val="minMax"/>
          <c:max val="300"/>
        </c:scaling>
        <c:delete val="0"/>
        <c:axPos val="l"/>
        <c:majorGridlines>
          <c:spPr>
            <a:ln w="4140">
              <a:solidFill>
                <a:srgbClr val="FFFFFF">
                  <a:lumMod val="65000"/>
                </a:srgbClr>
              </a:solidFill>
              <a:prstDash val="solid"/>
            </a:ln>
          </c:spPr>
        </c:majorGridlines>
        <c:title>
          <c:tx>
            <c:rich>
              <a:bodyPr rot="-5400000" vert="horz"/>
              <a:lstStyle/>
              <a:p>
                <a:pPr>
                  <a:defRPr sz="1400">
                    <a:solidFill>
                      <a:srgbClr val="003300"/>
                    </a:solidFill>
                  </a:defRPr>
                </a:pPr>
                <a:r>
                  <a:rPr lang="en-US" sz="1400" dirty="0">
                    <a:solidFill>
                      <a:srgbClr val="000000"/>
                    </a:solidFill>
                  </a:rPr>
                  <a:t>Number of Cases</a:t>
                </a:r>
              </a:p>
            </c:rich>
          </c:tx>
          <c:overlay val="0"/>
        </c:title>
        <c:numFmt formatCode="General" sourceLinked="1"/>
        <c:majorTickMark val="none"/>
        <c:minorTickMark val="none"/>
        <c:tickLblPos val="nextTo"/>
        <c:spPr>
          <a:ln w="4140">
            <a:solidFill>
              <a:srgbClr val="000514"/>
            </a:solidFill>
            <a:prstDash val="solid"/>
          </a:ln>
        </c:spPr>
        <c:txPr>
          <a:bodyPr rot="0" vert="horz"/>
          <a:lstStyle/>
          <a:p>
            <a:pPr>
              <a:defRPr sz="1200" b="0">
                <a:solidFill>
                  <a:schemeClr val="bg2">
                    <a:lumMod val="10000"/>
                  </a:schemeClr>
                </a:solidFill>
              </a:defRPr>
            </a:pPr>
            <a:endParaRPr lang="en-US"/>
          </a:p>
        </c:txPr>
        <c:crossAx val="56915072"/>
        <c:crosses val="autoZero"/>
        <c:crossBetween val="between"/>
        <c:majorUnit val="50"/>
      </c:valAx>
      <c:spPr>
        <a:noFill/>
        <a:ln w="16561">
          <a:noFill/>
          <a:prstDash val="solid"/>
        </a:ln>
      </c:spPr>
    </c:plotArea>
    <c:legend>
      <c:legendPos val="t"/>
      <c:overlay val="0"/>
      <c:txPr>
        <a:bodyPr/>
        <a:lstStyle/>
        <a:p>
          <a:pPr algn="ctr">
            <a:defRPr lang="en-US" sz="1400" b="1" i="0" u="none" strike="noStrike" kern="1200" baseline="0">
              <a:solidFill>
                <a:srgbClr val="000514">
                  <a:lumMod val="10000"/>
                </a:srgbClr>
              </a:solidFill>
              <a:latin typeface="Arial" panose="020B0604020202020204" pitchFamily="34" charset="0"/>
              <a:ea typeface="Garamond"/>
              <a:cs typeface="Arial" panose="020B0604020202020204" pitchFamily="34" charset="0"/>
            </a:defRPr>
          </a:pPr>
          <a:endParaRPr lang="en-US"/>
        </a:p>
      </c:txPr>
    </c:legend>
    <c:plotVisOnly val="1"/>
    <c:dispBlanksAs val="gap"/>
    <c:showDLblsOverMax val="1"/>
  </c:chart>
  <c:spPr>
    <a:noFill/>
    <a:ln>
      <a:noFill/>
    </a:ln>
  </c:spPr>
  <c:txPr>
    <a:bodyPr/>
    <a:lstStyle/>
    <a:p>
      <a:pPr>
        <a:defRPr sz="1800" b="1" i="0" u="none" strike="noStrike" baseline="0">
          <a:solidFill>
            <a:schemeClr val="tx1"/>
          </a:solidFill>
          <a:latin typeface="Arial" panose="020B0604020202020204" pitchFamily="34" charset="0"/>
          <a:ea typeface="Garamond"/>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8.2009818217167296E-2"/>
          <c:y val="9.871843848480423E-2"/>
          <c:w val="0.89000877021273683"/>
          <c:h val="0.72934224164006645"/>
        </c:manualLayout>
      </c:layout>
      <c:barChart>
        <c:barDir val="col"/>
        <c:grouping val="clustered"/>
        <c:varyColors val="0"/>
        <c:ser>
          <c:idx val="0"/>
          <c:order val="0"/>
          <c:tx>
            <c:strRef>
              <c:f>Sheet1!$A$2</c:f>
              <c:strCache>
                <c:ptCount val="1"/>
                <c:pt idx="0">
                  <c:v>Men</c:v>
                </c:pt>
              </c:strCache>
            </c:strRef>
          </c:tx>
          <c:spPr>
            <a:solidFill>
              <a:srgbClr val="1F497D">
                <a:lumMod val="60000"/>
                <a:lumOff val="40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Sheet1!$B$2:$M$2</c:f>
              <c:numCache>
                <c:formatCode>General</c:formatCode>
                <c:ptCount val="12"/>
                <c:pt idx="0">
                  <c:v>1</c:v>
                </c:pt>
                <c:pt idx="1">
                  <c:v>53</c:v>
                </c:pt>
                <c:pt idx="2">
                  <c:v>215</c:v>
                </c:pt>
                <c:pt idx="3">
                  <c:v>160</c:v>
                </c:pt>
                <c:pt idx="4">
                  <c:v>98</c:v>
                </c:pt>
                <c:pt idx="5">
                  <c:v>66</c:v>
                </c:pt>
                <c:pt idx="6">
                  <c:v>101</c:v>
                </c:pt>
                <c:pt idx="7">
                  <c:v>100</c:v>
                </c:pt>
                <c:pt idx="8">
                  <c:v>80</c:v>
                </c:pt>
                <c:pt idx="9">
                  <c:v>35</c:v>
                </c:pt>
                <c:pt idx="10">
                  <c:v>29</c:v>
                </c:pt>
                <c:pt idx="11">
                  <c:v>27</c:v>
                </c:pt>
              </c:numCache>
            </c:numRef>
          </c:val>
          <c:extLst>
            <c:ext xmlns:c16="http://schemas.microsoft.com/office/drawing/2014/chart" uri="{C3380CC4-5D6E-409C-BE32-E72D297353CC}">
              <c16:uniqueId val="{00000000-AA85-4861-A50B-D02C8DCEC4E6}"/>
            </c:ext>
          </c:extLst>
        </c:ser>
        <c:ser>
          <c:idx val="1"/>
          <c:order val="1"/>
          <c:tx>
            <c:strRef>
              <c:f>Sheet1!$A$3</c:f>
              <c:strCache>
                <c:ptCount val="1"/>
                <c:pt idx="0">
                  <c:v>Women</c:v>
                </c:pt>
              </c:strCache>
            </c:strRef>
          </c:tx>
          <c:spPr>
            <a:solidFill>
              <a:srgbClr val="6D2E75">
                <a:lumMod val="75000"/>
              </a:srgbClr>
            </a:solidFill>
            <a:ln w="16561">
              <a:noFill/>
              <a:prstDash val="solid"/>
            </a:ln>
          </c:spPr>
          <c:invertIfNegative val="0"/>
          <c:cat>
            <c:strRef>
              <c:f>Sheet1!$B$1:$M$1</c:f>
              <c:strCache>
                <c:ptCount val="12"/>
                <c:pt idx="0">
                  <c:v>13-14</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Sheet1!$B$3:$M$3</c:f>
              <c:numCache>
                <c:formatCode>General</c:formatCode>
                <c:ptCount val="12"/>
                <c:pt idx="0">
                  <c:v>0</c:v>
                </c:pt>
                <c:pt idx="1">
                  <c:v>13</c:v>
                </c:pt>
                <c:pt idx="2">
                  <c:v>27</c:v>
                </c:pt>
                <c:pt idx="3">
                  <c:v>32</c:v>
                </c:pt>
                <c:pt idx="4">
                  <c:v>34</c:v>
                </c:pt>
                <c:pt idx="5">
                  <c:v>35</c:v>
                </c:pt>
                <c:pt idx="6">
                  <c:v>39</c:v>
                </c:pt>
                <c:pt idx="7">
                  <c:v>35</c:v>
                </c:pt>
                <c:pt idx="8">
                  <c:v>29</c:v>
                </c:pt>
                <c:pt idx="9">
                  <c:v>22</c:v>
                </c:pt>
                <c:pt idx="10">
                  <c:v>12</c:v>
                </c:pt>
                <c:pt idx="11">
                  <c:v>10</c:v>
                </c:pt>
              </c:numCache>
            </c:numRef>
          </c:val>
          <c:extLst>
            <c:ext xmlns:c16="http://schemas.microsoft.com/office/drawing/2014/chart" uri="{C3380CC4-5D6E-409C-BE32-E72D297353CC}">
              <c16:uniqueId val="{00000001-AA85-4861-A50B-D02C8DCEC4E6}"/>
            </c:ext>
          </c:extLst>
        </c:ser>
        <c:dLbls>
          <c:showLegendKey val="0"/>
          <c:showVal val="0"/>
          <c:showCatName val="0"/>
          <c:showSerName val="0"/>
          <c:showPercent val="0"/>
          <c:showBubbleSize val="0"/>
        </c:dLbls>
        <c:gapWidth val="150"/>
        <c:axId val="56915072"/>
        <c:axId val="56916992"/>
      </c:barChart>
      <c:catAx>
        <c:axId val="56915072"/>
        <c:scaling>
          <c:orientation val="minMax"/>
        </c:scaling>
        <c:delete val="0"/>
        <c:axPos val="b"/>
        <c:title>
          <c:tx>
            <c:rich>
              <a:bodyPr/>
              <a:lstStyle/>
              <a:p>
                <a:pPr>
                  <a:defRPr sz="1400">
                    <a:solidFill>
                      <a:srgbClr val="080808"/>
                    </a:solidFill>
                  </a:defRPr>
                </a:pPr>
                <a:r>
                  <a:rPr lang="en-US" sz="1400" dirty="0">
                    <a:solidFill>
                      <a:srgbClr val="080808"/>
                    </a:solidFill>
                  </a:rPr>
                  <a:t>Age at Diagnosis</a:t>
                </a:r>
              </a:p>
            </c:rich>
          </c:tx>
          <c:overlay val="0"/>
        </c:title>
        <c:numFmt formatCode="General" sourceLinked="1"/>
        <c:majorTickMark val="none"/>
        <c:minorTickMark val="none"/>
        <c:tickLblPos val="nextTo"/>
        <c:spPr>
          <a:ln w="4140">
            <a:solidFill>
              <a:srgbClr val="000514"/>
            </a:solidFill>
            <a:prstDash val="solid"/>
          </a:ln>
        </c:spPr>
        <c:txPr>
          <a:bodyPr rot="-5400000" vert="horz"/>
          <a:lstStyle/>
          <a:p>
            <a:pPr>
              <a:defRPr sz="1200" b="0">
                <a:solidFill>
                  <a:schemeClr val="bg2">
                    <a:lumMod val="10000"/>
                  </a:schemeClr>
                </a:solidFill>
              </a:defRPr>
            </a:pPr>
            <a:endParaRPr lang="en-US"/>
          </a:p>
        </c:txPr>
        <c:crossAx val="56916992"/>
        <c:crosses val="autoZero"/>
        <c:auto val="1"/>
        <c:lblAlgn val="ctr"/>
        <c:lblOffset val="100"/>
        <c:noMultiLvlLbl val="1"/>
      </c:catAx>
      <c:valAx>
        <c:axId val="56916992"/>
        <c:scaling>
          <c:orientation val="minMax"/>
          <c:max val="300"/>
        </c:scaling>
        <c:delete val="0"/>
        <c:axPos val="l"/>
        <c:majorGridlines>
          <c:spPr>
            <a:ln w="4140">
              <a:solidFill>
                <a:srgbClr val="FFFFFF">
                  <a:lumMod val="65000"/>
                </a:srgbClr>
              </a:solidFill>
              <a:prstDash val="solid"/>
            </a:ln>
          </c:spPr>
        </c:majorGridlines>
        <c:title>
          <c:tx>
            <c:rich>
              <a:bodyPr rot="-5400000" vert="horz"/>
              <a:lstStyle/>
              <a:p>
                <a:pPr>
                  <a:defRPr sz="1400">
                    <a:solidFill>
                      <a:srgbClr val="003300"/>
                    </a:solidFill>
                  </a:defRPr>
                </a:pPr>
                <a:r>
                  <a:rPr lang="en-US" sz="1400" dirty="0">
                    <a:solidFill>
                      <a:srgbClr val="000000"/>
                    </a:solidFill>
                  </a:rPr>
                  <a:t>Number of Cases</a:t>
                </a:r>
              </a:p>
            </c:rich>
          </c:tx>
          <c:overlay val="0"/>
        </c:title>
        <c:numFmt formatCode="General" sourceLinked="1"/>
        <c:majorTickMark val="none"/>
        <c:minorTickMark val="none"/>
        <c:tickLblPos val="nextTo"/>
        <c:spPr>
          <a:ln w="4140">
            <a:solidFill>
              <a:srgbClr val="000514"/>
            </a:solidFill>
            <a:prstDash val="solid"/>
          </a:ln>
        </c:spPr>
        <c:txPr>
          <a:bodyPr rot="0" vert="horz"/>
          <a:lstStyle/>
          <a:p>
            <a:pPr>
              <a:defRPr sz="1200" b="0">
                <a:solidFill>
                  <a:schemeClr val="bg2">
                    <a:lumMod val="10000"/>
                  </a:schemeClr>
                </a:solidFill>
              </a:defRPr>
            </a:pPr>
            <a:endParaRPr lang="en-US"/>
          </a:p>
        </c:txPr>
        <c:crossAx val="56915072"/>
        <c:crosses val="autoZero"/>
        <c:crossBetween val="between"/>
        <c:majorUnit val="50"/>
      </c:valAx>
      <c:spPr>
        <a:noFill/>
        <a:ln w="16561">
          <a:noFill/>
          <a:prstDash val="solid"/>
        </a:ln>
      </c:spPr>
    </c:plotArea>
    <c:legend>
      <c:legendPos val="t"/>
      <c:layout>
        <c:manualLayout>
          <c:xMode val="edge"/>
          <c:yMode val="edge"/>
          <c:x val="0.3934902060853504"/>
          <c:y val="5.9123074455736018E-3"/>
          <c:w val="0.19758748906386703"/>
          <c:h val="6.3508889293905232E-2"/>
        </c:manualLayout>
      </c:layout>
      <c:overlay val="0"/>
      <c:txPr>
        <a:bodyPr/>
        <a:lstStyle/>
        <a:p>
          <a:pPr algn="ctr">
            <a:defRPr lang="en-US" sz="1400" b="1" i="0" u="none" strike="noStrike" kern="1200" baseline="0">
              <a:solidFill>
                <a:srgbClr val="000514">
                  <a:lumMod val="10000"/>
                </a:srgbClr>
              </a:solidFill>
              <a:latin typeface="Arial" panose="020B0604020202020204" pitchFamily="34" charset="0"/>
              <a:ea typeface="Garamond"/>
              <a:cs typeface="Arial" panose="020B0604020202020204" pitchFamily="34" charset="0"/>
            </a:defRPr>
          </a:pPr>
          <a:endParaRPr lang="en-US"/>
        </a:p>
      </c:txPr>
    </c:legend>
    <c:plotVisOnly val="1"/>
    <c:dispBlanksAs val="gap"/>
    <c:showDLblsOverMax val="1"/>
  </c:chart>
  <c:spPr>
    <a:noFill/>
    <a:ln>
      <a:noFill/>
    </a:ln>
  </c:spPr>
  <c:txPr>
    <a:bodyPr/>
    <a:lstStyle/>
    <a:p>
      <a:pPr>
        <a:defRPr sz="1800" b="1" i="0" u="none" strike="noStrike" baseline="0">
          <a:solidFill>
            <a:schemeClr val="tx1"/>
          </a:solidFill>
          <a:latin typeface="Arial" panose="020B0604020202020204" pitchFamily="34" charset="0"/>
          <a:ea typeface="Garamond"/>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0.88717</cdr:x>
      <cdr:y>0.28934</cdr:y>
    </cdr:from>
    <cdr:to>
      <cdr:x>0.96925</cdr:x>
      <cdr:y>0.34964</cdr:y>
    </cdr:to>
    <cdr:sp macro="" textlink="">
      <cdr:nvSpPr>
        <cdr:cNvPr id="2" name="TextBox 1"/>
        <cdr:cNvSpPr txBox="1"/>
      </cdr:nvSpPr>
      <cdr:spPr>
        <a:xfrm xmlns:a="http://schemas.openxmlformats.org/drawingml/2006/main">
          <a:off x="7412186" y="1162102"/>
          <a:ext cx="685771" cy="2421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latin typeface="Arial" panose="020B0604020202020204" pitchFamily="34" charset="0"/>
              <a:cs typeface="Arial" panose="020B0604020202020204" pitchFamily="34" charset="0"/>
            </a:rPr>
            <a:t>1,400</a:t>
          </a:r>
        </a:p>
      </cdr:txBody>
    </cdr:sp>
  </cdr:relSizeAnchor>
  <cdr:relSizeAnchor xmlns:cdr="http://schemas.openxmlformats.org/drawingml/2006/chartDrawing">
    <cdr:from>
      <cdr:x>0.91792</cdr:x>
      <cdr:y>0.35514</cdr:y>
    </cdr:from>
    <cdr:to>
      <cdr:x>1</cdr:x>
      <cdr:y>0.41544</cdr:y>
    </cdr:to>
    <cdr:sp macro="" textlink="">
      <cdr:nvSpPr>
        <cdr:cNvPr id="3" name="TextBox 1">
          <a:extLst xmlns:a="http://schemas.openxmlformats.org/drawingml/2006/main">
            <a:ext uri="{FF2B5EF4-FFF2-40B4-BE49-F238E27FC236}">
              <a16:creationId xmlns:a16="http://schemas.microsoft.com/office/drawing/2014/main" id="{7FF43AB8-4B71-44FE-8B8D-17F83B996F1E}"/>
            </a:ext>
          </a:extLst>
        </cdr:cNvPr>
        <cdr:cNvSpPr txBox="1"/>
      </cdr:nvSpPr>
      <cdr:spPr>
        <a:xfrm xmlns:a="http://schemas.openxmlformats.org/drawingml/2006/main">
          <a:off x="7669133" y="1426358"/>
          <a:ext cx="685771" cy="2421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latin typeface="Arial" panose="020B0604020202020204" pitchFamily="34" charset="0"/>
              <a:cs typeface="Arial" panose="020B0604020202020204" pitchFamily="34" charset="0"/>
            </a:rPr>
            <a:t>36</a:t>
          </a:r>
          <a:endParaRPr lang="en-US" sz="1400" b="1" i="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0.91383</cdr:x>
      <cdr:y>0.3698</cdr:y>
    </cdr:from>
    <cdr:to>
      <cdr:x>1</cdr:x>
      <cdr:y>0.44309</cdr:y>
    </cdr:to>
    <cdr:sp macro="" textlink="">
      <cdr:nvSpPr>
        <cdr:cNvPr id="3" name="TextBox 8">
          <a:extLst xmlns:a="http://schemas.openxmlformats.org/drawingml/2006/main">
            <a:ext uri="{FF2B5EF4-FFF2-40B4-BE49-F238E27FC236}">
              <a16:creationId xmlns:a16="http://schemas.microsoft.com/office/drawing/2014/main" id="{D94AC766-AFFC-4F08-B7BC-70BA44946D7E}"/>
            </a:ext>
          </a:extLst>
        </cdr:cNvPr>
        <cdr:cNvSpPr txBox="1"/>
      </cdr:nvSpPr>
      <cdr:spPr>
        <a:xfrm xmlns:a="http://schemas.openxmlformats.org/drawingml/2006/main">
          <a:off x="7077584" y="1397627"/>
          <a:ext cx="667384" cy="2769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200" b="1" dirty="0"/>
            <a:t>3.0%</a:t>
          </a:r>
        </a:p>
      </cdr:txBody>
    </cdr:sp>
  </cdr:relSizeAnchor>
</c:userShapes>
</file>

<file path=ppt/drawings/drawing3.xml><?xml version="1.0" encoding="utf-8"?>
<c:userShapes xmlns:c="http://schemas.openxmlformats.org/drawingml/2006/chart">
  <cdr:relSizeAnchor xmlns:cdr="http://schemas.openxmlformats.org/drawingml/2006/chartDrawing">
    <cdr:from>
      <cdr:x>0.9146</cdr:x>
      <cdr:y>0.35127</cdr:y>
    </cdr:from>
    <cdr:to>
      <cdr:x>0.98157</cdr:x>
      <cdr:y>0.41455</cdr:y>
    </cdr:to>
    <cdr:sp macro="" textlink="">
      <cdr:nvSpPr>
        <cdr:cNvPr id="2" name="TextBox 9">
          <a:extLst xmlns:a="http://schemas.openxmlformats.org/drawingml/2006/main">
            <a:ext uri="{FF2B5EF4-FFF2-40B4-BE49-F238E27FC236}">
              <a16:creationId xmlns:a16="http://schemas.microsoft.com/office/drawing/2014/main" id="{73426412-338E-449A-871B-51E1455AB1AC}"/>
            </a:ext>
          </a:extLst>
        </cdr:cNvPr>
        <cdr:cNvSpPr txBox="1"/>
      </cdr:nvSpPr>
      <cdr:spPr>
        <a:xfrm xmlns:a="http://schemas.openxmlformats.org/drawingml/2006/main">
          <a:off x="7632616" y="1452042"/>
          <a:ext cx="558883" cy="26158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b="1" dirty="0"/>
            <a:t>8.5%</a:t>
          </a:r>
        </a:p>
      </cdr:txBody>
    </cdr:sp>
  </cdr:relSizeAnchor>
</c:userShapes>
</file>

<file path=ppt/drawings/drawing4.xml><?xml version="1.0" encoding="utf-8"?>
<c:userShapes xmlns:c="http://schemas.openxmlformats.org/drawingml/2006/chart">
  <cdr:relSizeAnchor xmlns:cdr="http://schemas.openxmlformats.org/drawingml/2006/chartDrawing">
    <cdr:from>
      <cdr:x>0.07237</cdr:x>
      <cdr:y>0.11455</cdr:y>
    </cdr:from>
    <cdr:to>
      <cdr:x>1</cdr:x>
      <cdr:y>0.11455</cdr:y>
    </cdr:to>
    <cdr:cxnSp macro="">
      <cdr:nvCxnSpPr>
        <cdr:cNvPr id="3" name="Straight Connector 2">
          <a:extLst xmlns:a="http://schemas.openxmlformats.org/drawingml/2006/main">
            <a:ext uri="{FF2B5EF4-FFF2-40B4-BE49-F238E27FC236}">
              <a16:creationId xmlns:a16="http://schemas.microsoft.com/office/drawing/2014/main" id="{E4C99949-726C-43E4-8C4E-E7FD7893B2DB}"/>
            </a:ext>
          </a:extLst>
        </cdr:cNvPr>
        <cdr:cNvCxnSpPr/>
      </cdr:nvCxnSpPr>
      <cdr:spPr>
        <a:xfrm xmlns:a="http://schemas.openxmlformats.org/drawingml/2006/main">
          <a:off x="584632" y="520571"/>
          <a:ext cx="7493681" cy="0"/>
        </a:xfrm>
        <a:prstGeom xmlns:a="http://schemas.openxmlformats.org/drawingml/2006/main" prst="line">
          <a:avLst/>
        </a:prstGeom>
        <a:ln xmlns:a="http://schemas.openxmlformats.org/drawingml/2006/main" w="57150">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3/15/2023</a:t>
            </a:fld>
            <a:endParaRPr lang="en-US" dirty="0"/>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3/15/2023</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04464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dirty="0"/>
          </a:p>
        </p:txBody>
      </p:sp>
    </p:spTree>
    <p:extLst>
      <p:ext uri="{BB962C8B-B14F-4D97-AF65-F5344CB8AC3E}">
        <p14:creationId xmlns:p14="http://schemas.microsoft.com/office/powerpoint/2010/main" val="390742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404517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1138136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18</a:t>
            </a:fld>
            <a:endParaRPr lang="en-US" dirty="0"/>
          </a:p>
        </p:txBody>
      </p:sp>
    </p:spTree>
    <p:extLst>
      <p:ext uri="{BB962C8B-B14F-4D97-AF65-F5344CB8AC3E}">
        <p14:creationId xmlns:p14="http://schemas.microsoft.com/office/powerpoint/2010/main" val="1128536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3896840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225848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22</a:t>
            </a:fld>
            <a:endParaRPr lang="en-US" dirty="0"/>
          </a:p>
        </p:txBody>
      </p:sp>
    </p:spTree>
    <p:extLst>
      <p:ext uri="{BB962C8B-B14F-4D97-AF65-F5344CB8AC3E}">
        <p14:creationId xmlns:p14="http://schemas.microsoft.com/office/powerpoint/2010/main" val="363457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dirty="0"/>
          </a:p>
        </p:txBody>
      </p:sp>
    </p:spTree>
    <p:extLst>
      <p:ext uri="{BB962C8B-B14F-4D97-AF65-F5344CB8AC3E}">
        <p14:creationId xmlns:p14="http://schemas.microsoft.com/office/powerpoint/2010/main" val="215592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406224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54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1202399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0782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630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459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40</a:t>
            </a:fld>
            <a:endParaRPr lang="en-US" dirty="0"/>
          </a:p>
        </p:txBody>
      </p:sp>
    </p:spTree>
    <p:extLst>
      <p:ext uri="{BB962C8B-B14F-4D97-AF65-F5344CB8AC3E}">
        <p14:creationId xmlns:p14="http://schemas.microsoft.com/office/powerpoint/2010/main" val="2756541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1ABA22-A0D1-4DCD-978B-36808CF39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52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268690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351075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153692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170201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1371288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204506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152762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 DHHS Division of Public Health | 2021 HIV Epidemiology in NC| December 2022</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publichealth.jmir.org/2016/1/e14/"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publichealth.jmir.org/2016/1/e1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ublichealth.jmir.org/2016/1/e14/" TargetMode="External"/><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www.epidemic.org/thefacts/theepidemic/USHealthCareCosts/" TargetMode="External"/><Relationship Id="rId2" Type="http://schemas.openxmlformats.org/officeDocument/2006/relationships/hyperlink" Target="https://www.cdc.gov/hepatitis/hcv/hcvfaq.htm#Ref01" TargetMode="External"/><Relationship Id="rId1" Type="http://schemas.openxmlformats.org/officeDocument/2006/relationships/slideLayout" Target="../slideLayouts/slideLayout4.xml"/><Relationship Id="rId6" Type="http://schemas.openxmlformats.org/officeDocument/2006/relationships/hyperlink" Target="https://www.cdc.gov/hiv/programresources/guidance/costeffectiveness/index.html" TargetMode="External"/><Relationship Id="rId5" Type="http://schemas.openxmlformats.org/officeDocument/2006/relationships/hyperlink" Target="https://www.drugabuse.gov/drug-topics/opioids/opioid-summaries-by-state/north-carolina-opioid-involved-deaths-related-harms" TargetMode="External"/><Relationship Id="rId4" Type="http://schemas.openxmlformats.org/officeDocument/2006/relationships/hyperlink" Target="https://www.cdc.gov/hepatitis/populations/hiv.ht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c.gov/hiv/pdf/library/factsheets/cdc-hiv-national-hiv-care-outcomes.pdf" TargetMode="External"/><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1800" dirty="0">
                <a:latin typeface="Gotham Light" pitchFamily="50" charset="0"/>
                <a:cs typeface="Arial"/>
              </a:rPr>
              <a:t>NC Department of Health and Human Services </a:t>
            </a:r>
          </a:p>
          <a:p>
            <a:r>
              <a:rPr lang="en-US" dirty="0"/>
              <a:t>HIV Epidemiology in North Carolina 2021</a:t>
            </a:r>
          </a:p>
        </p:txBody>
      </p:sp>
      <p:sp>
        <p:nvSpPr>
          <p:cNvPr id="9" name="Text Placeholder 8"/>
          <p:cNvSpPr>
            <a:spLocks noGrp="1"/>
          </p:cNvSpPr>
          <p:nvPr>
            <p:ph type="body" sz="quarter" idx="11"/>
          </p:nvPr>
        </p:nvSpPr>
        <p:spPr/>
        <p:txBody>
          <a:bodyPr/>
          <a:lstStyle/>
          <a:p>
            <a:r>
              <a:rPr lang="en-US" sz="2000" dirty="0"/>
              <a:t>Division of Public Health/Epidemiology Section/Communicable Disease Branch</a:t>
            </a:r>
          </a:p>
          <a:p>
            <a:r>
              <a:rPr lang="en-US" sz="2000" dirty="0"/>
              <a:t>HIV/STD/Viral Hepatitis Surveillance Unit</a:t>
            </a:r>
            <a:endParaRPr lang="en-US" sz="1800" dirty="0"/>
          </a:p>
        </p:txBody>
      </p:sp>
      <p:sp>
        <p:nvSpPr>
          <p:cNvPr id="10" name="Text Placeholder 9"/>
          <p:cNvSpPr>
            <a:spLocks noGrp="1"/>
          </p:cNvSpPr>
          <p:nvPr>
            <p:ph type="body" sz="quarter" idx="12"/>
          </p:nvPr>
        </p:nvSpPr>
        <p:spPr/>
        <p:txBody>
          <a:bodyPr>
            <a:normAutofit/>
          </a:bodyPr>
          <a:lstStyle/>
          <a:p>
            <a:r>
              <a:rPr lang="en-US" sz="2000" dirty="0"/>
              <a:t>December 2022</a:t>
            </a:r>
          </a:p>
        </p:txBody>
      </p:sp>
    </p:spTree>
    <p:extLst>
      <p:ext uri="{BB962C8B-B14F-4D97-AF65-F5344CB8AC3E}">
        <p14:creationId xmlns:p14="http://schemas.microsoft.com/office/powerpoint/2010/main" val="256394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Age Distribution of Newly Diagnosed HIV among Adult/Adolescent (13 years and older) by Gender, 2007</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 </a:t>
            </a:r>
          </a:p>
        </p:txBody>
      </p:sp>
      <p:graphicFrame>
        <p:nvGraphicFramePr>
          <p:cNvPr id="6" name="Object 3">
            <a:extLst>
              <a:ext uri="{FF2B5EF4-FFF2-40B4-BE49-F238E27FC236}">
                <a16:creationId xmlns:a16="http://schemas.microsoft.com/office/drawing/2014/main" id="{30671ED2-4F61-411D-8C06-3E7AC7637BC4}"/>
              </a:ext>
            </a:extLst>
          </p:cNvPr>
          <p:cNvGraphicFramePr>
            <a:graphicFrameLocks noChangeAspect="1"/>
          </p:cNvGraphicFramePr>
          <p:nvPr>
            <p:extLst>
              <p:ext uri="{D42A27DB-BD31-4B8C-83A1-F6EECF244321}">
                <p14:modId xmlns:p14="http://schemas.microsoft.com/office/powerpoint/2010/main" val="271254789"/>
              </p:ext>
            </p:extLst>
          </p:nvPr>
        </p:nvGraphicFramePr>
        <p:xfrm>
          <a:off x="524932" y="2057397"/>
          <a:ext cx="8229600" cy="420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494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Age Distribution of Newly Diagnosed HIV among Adult/Adolescent (13 years and older) by Gender, 2012</a:t>
            </a:r>
          </a:p>
        </p:txBody>
      </p:sp>
      <p:graphicFrame>
        <p:nvGraphicFramePr>
          <p:cNvPr id="5" name="Object 3">
            <a:extLst>
              <a:ext uri="{FF2B5EF4-FFF2-40B4-BE49-F238E27FC236}">
                <a16:creationId xmlns:a16="http://schemas.microsoft.com/office/drawing/2014/main" id="{E62D4BCD-D55A-4624-BED3-E0824ED07A83}"/>
              </a:ext>
            </a:extLst>
          </p:cNvPr>
          <p:cNvGraphicFramePr>
            <a:graphicFrameLocks noChangeAspect="1"/>
          </p:cNvGraphicFramePr>
          <p:nvPr>
            <p:extLst>
              <p:ext uri="{D42A27DB-BD31-4B8C-83A1-F6EECF244321}">
                <p14:modId xmlns:p14="http://schemas.microsoft.com/office/powerpoint/2010/main" val="2533820724"/>
              </p:ext>
            </p:extLst>
          </p:nvPr>
        </p:nvGraphicFramePr>
        <p:xfrm>
          <a:off x="657484" y="2096085"/>
          <a:ext cx="8229600" cy="40851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0F24FA7E-1AB4-4538-890F-037EEF865B12}"/>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 </a:t>
            </a:r>
          </a:p>
        </p:txBody>
      </p:sp>
    </p:spTree>
    <p:extLst>
      <p:ext uri="{BB962C8B-B14F-4D97-AF65-F5344CB8AC3E}">
        <p14:creationId xmlns:p14="http://schemas.microsoft.com/office/powerpoint/2010/main" val="3622429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Age Distribution of Newly Diagnosed HIV among Adult/Adolescent (13 years and older) by Gender*, 2021</a:t>
            </a:r>
          </a:p>
        </p:txBody>
      </p:sp>
      <p:graphicFrame>
        <p:nvGraphicFramePr>
          <p:cNvPr id="5" name="Object 3">
            <a:extLst>
              <a:ext uri="{FF2B5EF4-FFF2-40B4-BE49-F238E27FC236}">
                <a16:creationId xmlns:a16="http://schemas.microsoft.com/office/drawing/2014/main" id="{E62D4BCD-D55A-4624-BED3-E0824ED07A83}"/>
              </a:ext>
            </a:extLst>
          </p:cNvPr>
          <p:cNvGraphicFramePr>
            <a:graphicFrameLocks noChangeAspect="1"/>
          </p:cNvGraphicFramePr>
          <p:nvPr>
            <p:extLst>
              <p:ext uri="{D42A27DB-BD31-4B8C-83A1-F6EECF244321}">
                <p14:modId xmlns:p14="http://schemas.microsoft.com/office/powerpoint/2010/main" val="752866175"/>
              </p:ext>
            </p:extLst>
          </p:nvPr>
        </p:nvGraphicFramePr>
        <p:xfrm>
          <a:off x="268017" y="2096085"/>
          <a:ext cx="8619067" cy="408510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E90DA5CD-F799-456B-BCE2-02434C5DD48A}"/>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September 2022).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99976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DED110C-3F7C-4168-9EE5-FFF8B333EA56}"/>
              </a:ext>
            </a:extLst>
          </p:cNvPr>
          <p:cNvSpPr txBox="1">
            <a:spLocks/>
          </p:cNvSpPr>
          <p:nvPr/>
        </p:nvSpPr>
        <p:spPr>
          <a:xfrm>
            <a:off x="262466" y="512421"/>
            <a:ext cx="8619067"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Newly Diagnosed HIV Rates among Adult/Adolescent (13 years and older) by Age at Diagnosis, 2017-2021</a:t>
            </a:r>
          </a:p>
        </p:txBody>
      </p:sp>
      <p:graphicFrame>
        <p:nvGraphicFramePr>
          <p:cNvPr id="8" name="Content Placeholder 3">
            <a:extLst>
              <a:ext uri="{FF2B5EF4-FFF2-40B4-BE49-F238E27FC236}">
                <a16:creationId xmlns:a16="http://schemas.microsoft.com/office/drawing/2014/main" id="{4D978D9C-AEBF-4681-8820-3E5377E33B10}"/>
              </a:ext>
            </a:extLst>
          </p:cNvPr>
          <p:cNvGraphicFramePr>
            <a:graphicFrameLocks/>
          </p:cNvGraphicFramePr>
          <p:nvPr>
            <p:extLst>
              <p:ext uri="{D42A27DB-BD31-4B8C-83A1-F6EECF244321}">
                <p14:modId xmlns:p14="http://schemas.microsoft.com/office/powerpoint/2010/main" val="1881299796"/>
              </p:ext>
            </p:extLst>
          </p:nvPr>
        </p:nvGraphicFramePr>
        <p:xfrm>
          <a:off x="386832" y="1941189"/>
          <a:ext cx="8494701" cy="42297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CC0EFB9A-16E2-408B-A811-A2D6C572F54F}"/>
              </a:ext>
            </a:extLst>
          </p:cNvPr>
          <p:cNvSpPr>
            <a:spLocks noGrp="1"/>
          </p:cNvSpPr>
          <p:nvPr>
            <p:ph type="body" sz="quarter" idx="11"/>
          </p:nvPr>
        </p:nvSpPr>
        <p:spPr>
          <a:xfrm>
            <a:off x="386834" y="6378418"/>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a:t>
            </a:r>
            <a:r>
              <a:rPr lang="en-US" sz="900" b="0" dirty="0" err="1">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Septmeber</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2022).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669012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DED110C-3F7C-4168-9EE5-FFF8B333EA56}"/>
              </a:ext>
            </a:extLst>
          </p:cNvPr>
          <p:cNvSpPr txBox="1">
            <a:spLocks/>
          </p:cNvSpPr>
          <p:nvPr/>
        </p:nvSpPr>
        <p:spPr>
          <a:xfrm>
            <a:off x="262466" y="512421"/>
            <a:ext cx="8619067"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2800" dirty="0"/>
              <a:t>Newly Diagnosed HIV Rates among Adult/Adolescent (13 years and older) Men by Age at Diagnosis, 2017-2021</a:t>
            </a:r>
          </a:p>
        </p:txBody>
      </p:sp>
      <p:graphicFrame>
        <p:nvGraphicFramePr>
          <p:cNvPr id="8" name="Content Placeholder 3">
            <a:extLst>
              <a:ext uri="{FF2B5EF4-FFF2-40B4-BE49-F238E27FC236}">
                <a16:creationId xmlns:a16="http://schemas.microsoft.com/office/drawing/2014/main" id="{4D978D9C-AEBF-4681-8820-3E5377E33B10}"/>
              </a:ext>
            </a:extLst>
          </p:cNvPr>
          <p:cNvGraphicFramePr>
            <a:graphicFrameLocks/>
          </p:cNvGraphicFramePr>
          <p:nvPr>
            <p:extLst>
              <p:ext uri="{D42A27DB-BD31-4B8C-83A1-F6EECF244321}">
                <p14:modId xmlns:p14="http://schemas.microsoft.com/office/powerpoint/2010/main" val="2954877503"/>
              </p:ext>
            </p:extLst>
          </p:nvPr>
        </p:nvGraphicFramePr>
        <p:xfrm>
          <a:off x="386832" y="1941189"/>
          <a:ext cx="8494701" cy="42297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CC0EFB9A-16E2-408B-A811-A2D6C572F54F}"/>
              </a:ext>
            </a:extLst>
          </p:cNvPr>
          <p:cNvSpPr>
            <a:spLocks noGrp="1"/>
          </p:cNvSpPr>
          <p:nvPr>
            <p:ph type="body" sz="quarter" idx="11"/>
          </p:nvPr>
        </p:nvSpPr>
        <p:spPr>
          <a:xfrm>
            <a:off x="386834" y="6378418"/>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September 2022).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85234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DED110C-3F7C-4168-9EE5-FFF8B333EA56}"/>
              </a:ext>
            </a:extLst>
          </p:cNvPr>
          <p:cNvSpPr txBox="1">
            <a:spLocks/>
          </p:cNvSpPr>
          <p:nvPr/>
        </p:nvSpPr>
        <p:spPr>
          <a:xfrm>
            <a:off x="262466" y="512421"/>
            <a:ext cx="8619067"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2800" dirty="0"/>
              <a:t>Newly Diagnosed HIV Rates among Adult/Adolescent (13 years and older) Women by Age at Diagnosis, 2017-2021</a:t>
            </a:r>
          </a:p>
        </p:txBody>
      </p:sp>
      <p:graphicFrame>
        <p:nvGraphicFramePr>
          <p:cNvPr id="8" name="Content Placeholder 3">
            <a:extLst>
              <a:ext uri="{FF2B5EF4-FFF2-40B4-BE49-F238E27FC236}">
                <a16:creationId xmlns:a16="http://schemas.microsoft.com/office/drawing/2014/main" id="{4D978D9C-AEBF-4681-8820-3E5377E33B10}"/>
              </a:ext>
            </a:extLst>
          </p:cNvPr>
          <p:cNvGraphicFramePr>
            <a:graphicFrameLocks/>
          </p:cNvGraphicFramePr>
          <p:nvPr>
            <p:extLst>
              <p:ext uri="{D42A27DB-BD31-4B8C-83A1-F6EECF244321}">
                <p14:modId xmlns:p14="http://schemas.microsoft.com/office/powerpoint/2010/main" val="3110918551"/>
              </p:ext>
            </p:extLst>
          </p:nvPr>
        </p:nvGraphicFramePr>
        <p:xfrm>
          <a:off x="386832" y="1941189"/>
          <a:ext cx="8494701" cy="422972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CC0EFB9A-16E2-408B-A811-A2D6C572F54F}"/>
              </a:ext>
            </a:extLst>
          </p:cNvPr>
          <p:cNvSpPr>
            <a:spLocks noGrp="1"/>
          </p:cNvSpPr>
          <p:nvPr>
            <p:ph type="body" sz="quarter" idx="11"/>
          </p:nvPr>
        </p:nvSpPr>
        <p:spPr>
          <a:xfrm>
            <a:off x="386834" y="6378418"/>
            <a:ext cx="8494702" cy="190966"/>
          </a:xfrm>
        </p:spPr>
        <p:txBody>
          <a:bodyPr/>
          <a:lstStyle/>
          <a:p>
            <a:r>
              <a:rPr lang="en-US" sz="90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61033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Rates among Adult/Adolescent (13 years and older) by Race/Ethnicity, 2017-2021</a:t>
            </a:r>
          </a:p>
        </p:txBody>
      </p:sp>
      <p:graphicFrame>
        <p:nvGraphicFramePr>
          <p:cNvPr id="6" name="Content Placeholder 3">
            <a:extLst>
              <a:ext uri="{FF2B5EF4-FFF2-40B4-BE49-F238E27FC236}">
                <a16:creationId xmlns:a16="http://schemas.microsoft.com/office/drawing/2014/main" id="{4C2D1F26-A0F9-444E-A635-8A116DA902CC}"/>
              </a:ext>
            </a:extLst>
          </p:cNvPr>
          <p:cNvGraphicFramePr>
            <a:graphicFrameLocks/>
          </p:cNvGraphicFramePr>
          <p:nvPr>
            <p:extLst>
              <p:ext uri="{D42A27DB-BD31-4B8C-83A1-F6EECF244321}">
                <p14:modId xmlns:p14="http://schemas.microsoft.com/office/powerpoint/2010/main" val="3393034347"/>
              </p:ext>
            </p:extLst>
          </p:nvPr>
        </p:nvGraphicFramePr>
        <p:xfrm>
          <a:off x="524931" y="1951463"/>
          <a:ext cx="8494701" cy="42297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70E22708-D77B-439F-861A-C400140DAAB7}"/>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*Non-Hispanic/</a:t>
            </a:r>
            <a:r>
              <a:rPr lang="en-US" sz="900" b="0" dirty="0" err="1">
                <a:solidFill>
                  <a:srgbClr val="000000"/>
                </a:solidFill>
                <a:latin typeface="Arial Narrow" panose="020B0606020202030204" pitchFamily="34" charset="0"/>
              </a:rPr>
              <a:t>LatinX</a:t>
            </a:r>
            <a:r>
              <a:rPr lang="en-US" sz="900" b="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89904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Rates by County</a:t>
            </a:r>
            <a:br>
              <a:rPr lang="en-US" dirty="0"/>
            </a:br>
            <a:r>
              <a:rPr lang="en-US" dirty="0"/>
              <a:t>2020^</a:t>
            </a:r>
          </a:p>
        </p:txBody>
      </p:sp>
      <p:sp>
        <p:nvSpPr>
          <p:cNvPr id="7" name="Text Placeholder 3">
            <a:extLst>
              <a:ext uri="{FF2B5EF4-FFF2-40B4-BE49-F238E27FC236}">
                <a16:creationId xmlns:a16="http://schemas.microsoft.com/office/drawing/2014/main" id="{1FCDD508-E798-4512-A82D-E8774BE64C5C}"/>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latin typeface="Arial Narrow" panose="020B0606020202030204" pitchFamily="34" charset="0"/>
              </a:rPr>
              <a:t>Data Source: enhanced HIV/AIDS Reporting System (</a:t>
            </a:r>
            <a:r>
              <a:rPr lang="en-US" sz="900" b="0" dirty="0" err="1">
                <a:latin typeface="Arial Narrow" panose="020B0606020202030204" pitchFamily="34" charset="0"/>
              </a:rPr>
              <a:t>eHARS</a:t>
            </a:r>
            <a:r>
              <a:rPr lang="en-US" sz="900" b="0" dirty="0">
                <a:latin typeface="Arial Narrow" panose="020B0606020202030204" pitchFamily="34" charset="0"/>
              </a:rPr>
              <a:t>) (data as of September 2022).  </a:t>
            </a:r>
          </a:p>
        </p:txBody>
      </p:sp>
      <p:pic>
        <p:nvPicPr>
          <p:cNvPr id="2" name="Picture 1">
            <a:extLst>
              <a:ext uri="{FF2B5EF4-FFF2-40B4-BE49-F238E27FC236}">
                <a16:creationId xmlns:a16="http://schemas.microsoft.com/office/drawing/2014/main" id="{D7E9EF67-CD38-4CDE-8E3F-91F313131832}"/>
              </a:ext>
            </a:extLst>
          </p:cNvPr>
          <p:cNvPicPr>
            <a:picLocks noChangeAspect="1"/>
          </p:cNvPicPr>
          <p:nvPr/>
        </p:nvPicPr>
        <p:blipFill rotWithShape="1">
          <a:blip r:embed="rId3"/>
          <a:srcRect t="28314" b="6843"/>
          <a:stretch/>
        </p:blipFill>
        <p:spPr>
          <a:xfrm>
            <a:off x="134470" y="1583632"/>
            <a:ext cx="8875059" cy="4446876"/>
          </a:xfrm>
          <a:prstGeom prst="rect">
            <a:avLst/>
          </a:prstGeom>
        </p:spPr>
      </p:pic>
    </p:spTree>
    <p:extLst>
      <p:ext uri="{BB962C8B-B14F-4D97-AF65-F5344CB8AC3E}">
        <p14:creationId xmlns:p14="http://schemas.microsoft.com/office/powerpoint/2010/main" val="386733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Rates by County</a:t>
            </a:r>
            <a:br>
              <a:rPr lang="en-US" dirty="0"/>
            </a:br>
            <a:r>
              <a:rPr lang="en-US" dirty="0"/>
              <a:t>2021^</a:t>
            </a:r>
          </a:p>
        </p:txBody>
      </p:sp>
      <p:sp>
        <p:nvSpPr>
          <p:cNvPr id="7" name="Text Placeholder 3">
            <a:extLst>
              <a:ext uri="{FF2B5EF4-FFF2-40B4-BE49-F238E27FC236}">
                <a16:creationId xmlns:a16="http://schemas.microsoft.com/office/drawing/2014/main" id="{1FCDD508-E798-4512-A82D-E8774BE64C5C}"/>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900" b="0" dirty="0">
              <a:solidFill>
                <a:srgbClr val="000000"/>
              </a:solidFill>
              <a:latin typeface="Arial Narrow" panose="020B0606020202030204" pitchFamily="34" charset="0"/>
            </a:endParaRPr>
          </a:p>
        </p:txBody>
      </p:sp>
      <p:pic>
        <p:nvPicPr>
          <p:cNvPr id="2" name="Picture 1">
            <a:extLst>
              <a:ext uri="{FF2B5EF4-FFF2-40B4-BE49-F238E27FC236}">
                <a16:creationId xmlns:a16="http://schemas.microsoft.com/office/drawing/2014/main" id="{82DEEBEB-A581-8778-1667-32176DD6DEAA}"/>
              </a:ext>
            </a:extLst>
          </p:cNvPr>
          <p:cNvPicPr>
            <a:picLocks noChangeAspect="1"/>
          </p:cNvPicPr>
          <p:nvPr/>
        </p:nvPicPr>
        <p:blipFill rotWithShape="1">
          <a:blip r:embed="rId3">
            <a:extLst>
              <a:ext uri="{28A0092B-C50C-407E-A947-70E740481C1C}">
                <a14:useLocalDpi xmlns:a14="http://schemas.microsoft.com/office/drawing/2010/main" val="0"/>
              </a:ext>
            </a:extLst>
          </a:blip>
          <a:srcRect t="24500" b="5122"/>
          <a:stretch/>
        </p:blipFill>
        <p:spPr bwMode="auto">
          <a:xfrm>
            <a:off x="791258" y="1815782"/>
            <a:ext cx="8056907" cy="4384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9176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FAEDCC-DFAC-4992-880D-B0B71D079202}"/>
              </a:ext>
            </a:extLst>
          </p:cNvPr>
          <p:cNvSpPr>
            <a:spLocks noGrp="1"/>
          </p:cNvSpPr>
          <p:nvPr>
            <p:ph type="title"/>
          </p:nvPr>
        </p:nvSpPr>
        <p:spPr/>
        <p:txBody>
          <a:bodyPr/>
          <a:lstStyle/>
          <a:p>
            <a:r>
              <a:rPr lang="en-US" dirty="0"/>
              <a:t>HIV Exposure (Hierarchical Risk)</a:t>
            </a:r>
          </a:p>
        </p:txBody>
      </p:sp>
    </p:spTree>
    <p:extLst>
      <p:ext uri="{BB962C8B-B14F-4D97-AF65-F5344CB8AC3E}">
        <p14:creationId xmlns:p14="http://schemas.microsoft.com/office/powerpoint/2010/main" val="413587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HIV in North Carolina</a:t>
            </a:r>
          </a:p>
        </p:txBody>
      </p:sp>
    </p:spTree>
    <p:extLst>
      <p:ext uri="{BB962C8B-B14F-4D97-AF65-F5344CB8AC3E}">
        <p14:creationId xmlns:p14="http://schemas.microsoft.com/office/powerpoint/2010/main" val="714145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800" dirty="0"/>
              <a:t>Newly Diagnosed HIV Hierarchical Risk^^ among Adults and Adolescents in NC</a:t>
            </a:r>
            <a:br>
              <a:rPr lang="en-US" sz="2800" dirty="0"/>
            </a:br>
            <a:r>
              <a:rPr lang="en-US" sz="2800" dirty="0"/>
              <a:t>2017-2021</a:t>
            </a:r>
          </a:p>
        </p:txBody>
      </p:sp>
      <p:sp>
        <p:nvSpPr>
          <p:cNvPr id="4" name="Text Placeholder 3">
            <a:extLst>
              <a:ext uri="{FF2B5EF4-FFF2-40B4-BE49-F238E27FC236}">
                <a16:creationId xmlns:a16="http://schemas.microsoft.com/office/drawing/2014/main" id="{CCBDD7B4-F8BD-4ACC-B4EA-83601728BD35}"/>
              </a:ext>
            </a:extLst>
          </p:cNvPr>
          <p:cNvSpPr>
            <a:spLocks noGrp="1"/>
          </p:cNvSpPr>
          <p:nvPr>
            <p:ph type="body" sz="quarter" idx="11"/>
          </p:nvPr>
        </p:nvSpPr>
        <p:spPr>
          <a:xfrm>
            <a:off x="525631" y="6374972"/>
            <a:ext cx="7992005" cy="330200"/>
          </a:xfrm>
        </p:spPr>
        <p:txBody>
          <a:bodyPr/>
          <a:lstStyle/>
          <a:p>
            <a:r>
              <a:rPr lang="en-US" sz="800" b="0" dirty="0">
                <a:solidFill>
                  <a:srgbClr val="000000"/>
                </a:solidFill>
                <a:latin typeface="Arial Narrow" panose="020B0606020202030204" pitchFamily="34" charset="0"/>
              </a:rPr>
              <a:t>^</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Data is italicized for this reason. </a:t>
            </a:r>
            <a:r>
              <a:rPr lang="en-US" sz="800" b="0" dirty="0">
                <a:solidFill>
                  <a:srgbClr val="000000"/>
                </a:solidFill>
                <a:latin typeface="Arial Narrow" panose="020B0606020202030204" pitchFamily="34" charset="0"/>
              </a:rPr>
              <a:t> </a:t>
            </a:r>
          </a:p>
          <a:p>
            <a:r>
              <a:rPr lang="en-US" sz="800" b="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b="0" baseline="30000" dirty="0">
                <a:latin typeface="Arial Narrow" panose="020B0606020202030204" pitchFamily="34" charset="0"/>
              </a:rPr>
              <a:t>*^^</a:t>
            </a:r>
            <a:r>
              <a:rPr lang="en-US" sz="800" b="0" dirty="0">
                <a:latin typeface="Arial Narrow" panose="020B0606020202030204" pitchFamily="34" charset="0"/>
              </a:rPr>
              <a:t>IDU = injection drug use; MSM = men who report sex with men; MSM/IDU = men who report sex with men and injection drug use. </a:t>
            </a:r>
          </a:p>
          <a:p>
            <a:r>
              <a:rPr lang="en-US" sz="800" b="0" baseline="30000" dirty="0">
                <a:latin typeface="Arial Narrow" panose="020B0606020202030204" pitchFamily="34" charset="0"/>
              </a:rPr>
              <a:t>**</a:t>
            </a:r>
            <a:r>
              <a:rPr lang="en-US" sz="800" b="0" dirty="0">
                <a:latin typeface="Arial Narrow" panose="020B0606020202030204" pitchFamily="34" charset="0"/>
              </a:rPr>
              <a:t>Other risks include exposure to blood products (adult hemophilia or transfusions), pediatric risk, needle sticks, and health care exposure. </a:t>
            </a:r>
          </a:p>
          <a:p>
            <a:r>
              <a:rPr lang="en-US" sz="800" b="0" baseline="30000" dirty="0">
                <a:latin typeface="Arial Narrow" panose="020B0606020202030204" pitchFamily="34" charset="0"/>
              </a:rPr>
              <a:t>^^^</a:t>
            </a:r>
            <a:r>
              <a:rPr lang="en-US" sz="800" b="0" dirty="0">
                <a:latin typeface="Arial Narrow" panose="020B0606020202030204" pitchFamily="34" charset="0"/>
              </a:rPr>
              <a:t>Unknown risk is defined as individuals classified as no identified risk (NIR) and no reported risk (NRR) individuals.</a:t>
            </a:r>
          </a:p>
          <a:p>
            <a:r>
              <a:rPr lang="en-US" sz="800" b="0" dirty="0">
                <a:solidFill>
                  <a:srgbClr val="000000"/>
                </a:solidFill>
                <a:latin typeface="Arial Narrow" panose="020B0606020202030204" pitchFamily="34" charset="0"/>
              </a:rPr>
              <a:t>Data Source: enhanced HIV/AIDS Reporting System (</a:t>
            </a:r>
            <a:r>
              <a:rPr lang="en-US" sz="800" b="0" dirty="0" err="1">
                <a:solidFill>
                  <a:srgbClr val="000000"/>
                </a:solidFill>
                <a:latin typeface="Arial Narrow" panose="020B0606020202030204" pitchFamily="34" charset="0"/>
              </a:rPr>
              <a:t>eHARS</a:t>
            </a:r>
            <a:r>
              <a:rPr lang="en-US" sz="800" b="0" dirty="0">
                <a:solidFill>
                  <a:srgbClr val="000000"/>
                </a:solidFill>
                <a:latin typeface="Arial Narrow" panose="020B0606020202030204" pitchFamily="34" charset="0"/>
              </a:rPr>
              <a:t>) (data as of September 2022).</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800" b="0" dirty="0">
              <a:solidFill>
                <a:srgbClr val="000000"/>
              </a:solidFill>
              <a:latin typeface="Arial Narrow" panose="020B0606020202030204" pitchFamily="34" charset="0"/>
            </a:endParaRPr>
          </a:p>
          <a:p>
            <a:endParaRPr lang="en-US" sz="800" b="0" dirty="0"/>
          </a:p>
        </p:txBody>
      </p:sp>
      <p:graphicFrame>
        <p:nvGraphicFramePr>
          <p:cNvPr id="13" name="Chart 12">
            <a:extLst>
              <a:ext uri="{FF2B5EF4-FFF2-40B4-BE49-F238E27FC236}">
                <a16:creationId xmlns:a16="http://schemas.microsoft.com/office/drawing/2014/main" id="{04F84BF4-005C-46A6-8A3F-6553B7CF160F}"/>
              </a:ext>
            </a:extLst>
          </p:cNvPr>
          <p:cNvGraphicFramePr/>
          <p:nvPr>
            <p:extLst>
              <p:ext uri="{D42A27DB-BD31-4B8C-83A1-F6EECF244321}">
                <p14:modId xmlns:p14="http://schemas.microsoft.com/office/powerpoint/2010/main" val="3205865956"/>
              </p:ext>
            </p:extLst>
          </p:nvPr>
        </p:nvGraphicFramePr>
        <p:xfrm>
          <a:off x="594360" y="1807535"/>
          <a:ext cx="7744968" cy="37794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a:extLst>
              <a:ext uri="{FF2B5EF4-FFF2-40B4-BE49-F238E27FC236}">
                <a16:creationId xmlns:a16="http://schemas.microsoft.com/office/drawing/2014/main" id="{D94AC766-AFFC-4F08-B7BC-70BA44946D7E}"/>
              </a:ext>
            </a:extLst>
          </p:cNvPr>
          <p:cNvSpPr txBox="1"/>
          <p:nvPr/>
        </p:nvSpPr>
        <p:spPr>
          <a:xfrm>
            <a:off x="7725396" y="2523719"/>
            <a:ext cx="6673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35.3%</a:t>
            </a:r>
          </a:p>
        </p:txBody>
      </p:sp>
      <p:sp>
        <p:nvSpPr>
          <p:cNvPr id="16" name="TextBox 10">
            <a:extLst>
              <a:ext uri="{FF2B5EF4-FFF2-40B4-BE49-F238E27FC236}">
                <a16:creationId xmlns:a16="http://schemas.microsoft.com/office/drawing/2014/main" id="{660DA0E9-169A-4831-94A8-EA3113977797}"/>
              </a:ext>
            </a:extLst>
          </p:cNvPr>
          <p:cNvSpPr txBox="1"/>
          <p:nvPr/>
        </p:nvSpPr>
        <p:spPr>
          <a:xfrm>
            <a:off x="7747294" y="3696770"/>
            <a:ext cx="6673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52.9%</a:t>
            </a:r>
          </a:p>
        </p:txBody>
      </p:sp>
      <p:sp>
        <p:nvSpPr>
          <p:cNvPr id="17" name="TextBox 11">
            <a:extLst>
              <a:ext uri="{FF2B5EF4-FFF2-40B4-BE49-F238E27FC236}">
                <a16:creationId xmlns:a16="http://schemas.microsoft.com/office/drawing/2014/main" id="{51B9382B-A8AF-44EA-9D68-B2A639EB9C3F}"/>
              </a:ext>
            </a:extLst>
          </p:cNvPr>
          <p:cNvSpPr txBox="1"/>
          <p:nvPr/>
        </p:nvSpPr>
        <p:spPr>
          <a:xfrm>
            <a:off x="7725396" y="4731909"/>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2.7%</a:t>
            </a:r>
          </a:p>
        </p:txBody>
      </p:sp>
      <p:sp>
        <p:nvSpPr>
          <p:cNvPr id="18" name="TextBox 12">
            <a:extLst>
              <a:ext uri="{FF2B5EF4-FFF2-40B4-BE49-F238E27FC236}">
                <a16:creationId xmlns:a16="http://schemas.microsoft.com/office/drawing/2014/main" id="{1A074E05-7177-4AB7-A5BB-784AAFC0888E}"/>
              </a:ext>
            </a:extLst>
          </p:cNvPr>
          <p:cNvSpPr txBox="1"/>
          <p:nvPr/>
        </p:nvSpPr>
        <p:spPr>
          <a:xfrm>
            <a:off x="7747294" y="4880053"/>
            <a:ext cx="667352"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t>6.1%</a:t>
            </a:r>
          </a:p>
        </p:txBody>
      </p:sp>
    </p:spTree>
    <p:extLst>
      <p:ext uri="{BB962C8B-B14F-4D97-AF65-F5344CB8AC3E}">
        <p14:creationId xmlns:p14="http://schemas.microsoft.com/office/powerpoint/2010/main" val="199147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800" dirty="0"/>
              <a:t>Newly Diagnosed HIV Hierarchical Risk^^ (Redistributed*) among Adults and Adolescents in NC, 2021</a:t>
            </a:r>
          </a:p>
        </p:txBody>
      </p:sp>
      <p:sp>
        <p:nvSpPr>
          <p:cNvPr id="4" name="Text Placeholder 3">
            <a:extLst>
              <a:ext uri="{FF2B5EF4-FFF2-40B4-BE49-F238E27FC236}">
                <a16:creationId xmlns:a16="http://schemas.microsoft.com/office/drawing/2014/main" id="{CCBDD7B4-F8BD-4ACC-B4EA-83601728BD35}"/>
              </a:ext>
            </a:extLst>
          </p:cNvPr>
          <p:cNvSpPr>
            <a:spLocks noGrp="1"/>
          </p:cNvSpPr>
          <p:nvPr>
            <p:ph type="body" sz="quarter" idx="11"/>
          </p:nvPr>
        </p:nvSpPr>
        <p:spPr>
          <a:xfrm>
            <a:off x="525631" y="6113721"/>
            <a:ext cx="7992005" cy="697714"/>
          </a:xfrm>
        </p:spPr>
        <p:txBody>
          <a:bodyPr/>
          <a:lstStyle/>
          <a:p>
            <a:r>
              <a:rPr lang="en-US" sz="800" b="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b="0" dirty="0">
                <a:solidFill>
                  <a:srgbClr val="000000"/>
                </a:solidFill>
                <a:latin typeface="Arial Narrow" panose="020B0606020202030204" pitchFamily="34" charset="0"/>
              </a:rPr>
              <a:t>*Unknown risk has been redistributed. </a:t>
            </a:r>
          </a:p>
          <a:p>
            <a:r>
              <a:rPr lang="en-US" sz="800" b="0" baseline="30000" dirty="0">
                <a:latin typeface="Arial Narrow" panose="020B0606020202030204" pitchFamily="34" charset="0"/>
              </a:rPr>
              <a:t>*</a:t>
            </a:r>
            <a:r>
              <a:rPr lang="en-US" sz="800" b="0" dirty="0">
                <a:latin typeface="Arial Narrow" panose="020B0606020202030204" pitchFamily="34" charset="0"/>
              </a:rPr>
              <a:t>Heterosexual-all is defined as a person who does not report IDU or MSM but does report sexual contact with a partner of opposite sex, who is IDU, MSM, or known HIV-positive status. Also, if a person is a victim of sexual assault, exchanges sex for drugs/money, has had a recent STD or has sexual contact while using drugs, they are classified as high risk. It also includes individuals classified as people who reports sex with an opposite sex partner and does not report IDU, MSM, or any other potential "high risk" behaviors.</a:t>
            </a:r>
          </a:p>
          <a:p>
            <a:r>
              <a:rPr lang="en-US" sz="800" b="0" baseline="30000" dirty="0">
                <a:latin typeface="Arial Narrow" panose="020B0606020202030204" pitchFamily="34" charset="0"/>
              </a:rPr>
              <a:t>^^</a:t>
            </a:r>
            <a:r>
              <a:rPr lang="en-US" sz="800" b="0" dirty="0">
                <a:latin typeface="Arial Narrow" panose="020B0606020202030204" pitchFamily="34" charset="0"/>
              </a:rPr>
              <a:t>IDU = injection drug use; MSM = men who report sex with men; MSM/IDU = men who report sex with men and injection drug use. </a:t>
            </a:r>
          </a:p>
          <a:p>
            <a:r>
              <a:rPr lang="en-US" sz="800" b="0" baseline="30000" dirty="0">
                <a:latin typeface="Arial Narrow" panose="020B0606020202030204" pitchFamily="34" charset="0"/>
              </a:rPr>
              <a:t>**</a:t>
            </a:r>
            <a:r>
              <a:rPr lang="en-US" sz="800" b="0" dirty="0">
                <a:latin typeface="Arial Narrow" panose="020B0606020202030204" pitchFamily="34" charset="0"/>
              </a:rPr>
              <a:t>Other risks include exposure to blood products (adult hemophilia or transfusions), pediatric risk, needle sticks, and health care exposure. </a:t>
            </a:r>
          </a:p>
          <a:p>
            <a:r>
              <a:rPr lang="en-US" sz="800" b="0" dirty="0">
                <a:solidFill>
                  <a:srgbClr val="000000"/>
                </a:solidFill>
                <a:latin typeface="Arial Narrow" panose="020B0606020202030204" pitchFamily="34" charset="0"/>
              </a:rPr>
              <a:t>Data Source: enhanced HIV/AIDS Reporting System (</a:t>
            </a:r>
            <a:r>
              <a:rPr lang="en-US" sz="800" b="0" dirty="0" err="1">
                <a:solidFill>
                  <a:srgbClr val="000000"/>
                </a:solidFill>
                <a:latin typeface="Arial Narrow" panose="020B0606020202030204" pitchFamily="34" charset="0"/>
              </a:rPr>
              <a:t>eHARS</a:t>
            </a:r>
            <a:r>
              <a:rPr lang="en-US" sz="800" b="0" dirty="0">
                <a:solidFill>
                  <a:srgbClr val="000000"/>
                </a:solidFill>
                <a:latin typeface="Arial Narrow" panose="020B0606020202030204" pitchFamily="34" charset="0"/>
              </a:rPr>
              <a:t>) (data as of September 2022).</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800" b="0" dirty="0">
              <a:solidFill>
                <a:srgbClr val="000000"/>
              </a:solidFill>
              <a:latin typeface="Arial Narrow" panose="020B0606020202030204" pitchFamily="34" charset="0"/>
            </a:endParaRPr>
          </a:p>
          <a:p>
            <a:endParaRPr lang="en-US" sz="1600" b="0" dirty="0">
              <a:latin typeface="Arial Narrow" panose="020B0606020202030204" pitchFamily="34" charset="0"/>
            </a:endParaRPr>
          </a:p>
        </p:txBody>
      </p:sp>
      <p:sp>
        <p:nvSpPr>
          <p:cNvPr id="10" name="TextBox 1">
            <a:extLst>
              <a:ext uri="{FF2B5EF4-FFF2-40B4-BE49-F238E27FC236}">
                <a16:creationId xmlns:a16="http://schemas.microsoft.com/office/drawing/2014/main" id="{0277771A-C5D3-4D16-ADEF-7B688D3E910D}"/>
              </a:ext>
            </a:extLst>
          </p:cNvPr>
          <p:cNvSpPr txBox="1"/>
          <p:nvPr/>
        </p:nvSpPr>
        <p:spPr>
          <a:xfrm>
            <a:off x="525631" y="2645438"/>
            <a:ext cx="1409719" cy="465767"/>
          </a:xfrm>
          <a:prstGeom prst="rect">
            <a:avLst/>
          </a:prstGeom>
        </p:spPr>
        <p:txBody>
          <a:bodyPr wrap="square"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i="1" dirty="0">
                <a:solidFill>
                  <a:srgbClr val="000000"/>
                </a:solidFill>
                <a:latin typeface="Arial" panose="020B0604020202020204" pitchFamily="34" charset="0"/>
                <a:cs typeface="Arial" panose="020B0604020202020204" pitchFamily="34" charset="0"/>
              </a:rPr>
              <a:t>N = 1,400</a:t>
            </a:r>
          </a:p>
        </p:txBody>
      </p:sp>
      <p:graphicFrame>
        <p:nvGraphicFramePr>
          <p:cNvPr id="6" name="Object 3">
            <a:extLst>
              <a:ext uri="{FF2B5EF4-FFF2-40B4-BE49-F238E27FC236}">
                <a16:creationId xmlns:a16="http://schemas.microsoft.com/office/drawing/2014/main" id="{C5C8F3B0-CD3C-4327-AFC2-CF0A9DC79B12}"/>
              </a:ext>
            </a:extLst>
          </p:cNvPr>
          <p:cNvGraphicFramePr>
            <a:graphicFrameLocks noChangeAspect="1"/>
          </p:cNvGraphicFramePr>
          <p:nvPr>
            <p:extLst>
              <p:ext uri="{D42A27DB-BD31-4B8C-83A1-F6EECF244321}">
                <p14:modId xmlns:p14="http://schemas.microsoft.com/office/powerpoint/2010/main" val="1523429105"/>
              </p:ext>
            </p:extLst>
          </p:nvPr>
        </p:nvGraphicFramePr>
        <p:xfrm>
          <a:off x="1316665" y="1642759"/>
          <a:ext cx="5900928" cy="40008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049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Proportion of Newly Diagnosed HIV Hierarchical Risk^^ (Redistributed*) among Adults and Adolescents in NC, 2017-2021</a:t>
            </a:r>
          </a:p>
        </p:txBody>
      </p:sp>
      <p:graphicFrame>
        <p:nvGraphicFramePr>
          <p:cNvPr id="7" name="Content Placeholder 3">
            <a:extLst>
              <a:ext uri="{FF2B5EF4-FFF2-40B4-BE49-F238E27FC236}">
                <a16:creationId xmlns:a16="http://schemas.microsoft.com/office/drawing/2014/main" id="{879D4B13-59EC-48D2-A3DD-D92F3377FA02}"/>
              </a:ext>
            </a:extLst>
          </p:cNvPr>
          <p:cNvGraphicFramePr>
            <a:graphicFrameLocks/>
          </p:cNvGraphicFramePr>
          <p:nvPr>
            <p:extLst>
              <p:ext uri="{D42A27DB-BD31-4B8C-83A1-F6EECF244321}">
                <p14:modId xmlns:p14="http://schemas.microsoft.com/office/powerpoint/2010/main" val="2728962136"/>
              </p:ext>
            </p:extLst>
          </p:nvPr>
        </p:nvGraphicFramePr>
        <p:xfrm>
          <a:off x="330633" y="1594446"/>
          <a:ext cx="8382000" cy="39833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a:extLst>
              <a:ext uri="{FF2B5EF4-FFF2-40B4-BE49-F238E27FC236}">
                <a16:creationId xmlns:a16="http://schemas.microsoft.com/office/drawing/2014/main" id="{96FADECC-6931-4F04-B703-572EDA7C463A}"/>
              </a:ext>
            </a:extLst>
          </p:cNvPr>
          <p:cNvSpPr txBox="1">
            <a:spLocks/>
          </p:cNvSpPr>
          <p:nvPr/>
        </p:nvSpPr>
        <p:spPr>
          <a:xfrm>
            <a:off x="525631" y="6510527"/>
            <a:ext cx="8280041" cy="300907"/>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800" b="0" dirty="0">
                <a:solidFill>
                  <a:srgbClr val="000000"/>
                </a:solidFill>
                <a:latin typeface="Arial Narrow" panose="020B0606020202030204" pitchFamily="34" charset="0"/>
              </a:rPr>
              <a:t>^</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Data is italicized for this reason. </a:t>
            </a:r>
            <a:r>
              <a:rPr lang="en-US" sz="800" b="0" dirty="0">
                <a:solidFill>
                  <a:srgbClr val="000000"/>
                </a:solidFill>
                <a:latin typeface="Arial Narrow" panose="020B0606020202030204" pitchFamily="34" charset="0"/>
              </a:rPr>
              <a:t> </a:t>
            </a:r>
          </a:p>
          <a:p>
            <a:r>
              <a:rPr lang="en-US" sz="800" b="0" dirty="0">
                <a:solidFill>
                  <a:srgbClr val="000000"/>
                </a:solidFill>
                <a:latin typeface="Arial Narrow" panose="020B0606020202030204" pitchFamily="34" charset="0"/>
              </a:rPr>
              <a:t>^^Risk was assigned to each case based on the reported risk that was most likely to have resulted in HIV transmission. While people may have reported more than one behavior that can transmit HIV, each person is only classified with one risk in this chart. </a:t>
            </a:r>
          </a:p>
          <a:p>
            <a:r>
              <a:rPr lang="en-US" sz="800" b="0" dirty="0">
                <a:solidFill>
                  <a:srgbClr val="000000"/>
                </a:solidFill>
                <a:latin typeface="Arial Narrow" panose="020B0606020202030204" pitchFamily="34" charset="0"/>
              </a:rPr>
              <a:t>*Unknown risk has been redistributed. </a:t>
            </a:r>
          </a:p>
          <a:p>
            <a:r>
              <a:rPr lang="en-US" sz="800" b="0" baseline="30000" dirty="0">
                <a:latin typeface="Arial Narrow" panose="020B0606020202030204" pitchFamily="34" charset="0"/>
              </a:rPr>
              <a:t>*</a:t>
            </a:r>
            <a:r>
              <a:rPr lang="en-US" sz="800" b="0" dirty="0">
                <a:latin typeface="Arial Narrow" panose="020B0606020202030204" pitchFamily="34" charset="0"/>
              </a:rPr>
              <a:t>Heterosexual-all is defined as a person who does not report IDU or MSM, but does report sexual contact with a partner of opposite sex, who is IDU, MSM, or known HIV-positive status. Also, if a person is a victim of sexual assault, exchanges sex for drugs/money, has had a recent STD or has sexual contact while using drugs, they are classified as high risk. It also includes individuals classified as people who reports sex with an opposite sex partner and does not report IDU, MSM, or any other potential "high risk" behaviors.</a:t>
            </a:r>
          </a:p>
          <a:p>
            <a:r>
              <a:rPr lang="en-US" sz="800" b="0" baseline="30000" dirty="0">
                <a:latin typeface="Arial Narrow" panose="020B0606020202030204" pitchFamily="34" charset="0"/>
              </a:rPr>
              <a:t>^^</a:t>
            </a:r>
            <a:r>
              <a:rPr lang="en-US" sz="800" b="0" dirty="0">
                <a:latin typeface="Arial Narrow" panose="020B0606020202030204" pitchFamily="34" charset="0"/>
              </a:rPr>
              <a:t>IDU = injection drug use; MSM = men who report sex with men; MSM/IDU = men who report sex with men and injection drug use. </a:t>
            </a:r>
          </a:p>
          <a:p>
            <a:r>
              <a:rPr lang="en-US" sz="800" b="0" baseline="30000" dirty="0">
                <a:latin typeface="Arial Narrow" panose="020B0606020202030204" pitchFamily="34" charset="0"/>
              </a:rPr>
              <a:t>**</a:t>
            </a:r>
            <a:r>
              <a:rPr lang="en-US" sz="800" b="0" dirty="0">
                <a:latin typeface="Arial Narrow" panose="020B0606020202030204" pitchFamily="34" charset="0"/>
              </a:rPr>
              <a:t>Other risks include exposure to blood products (adult hemophilia or transfusions), pediatric risk, needle sticks, and health care exposure. </a:t>
            </a:r>
          </a:p>
          <a:p>
            <a:r>
              <a:rPr lang="en-US" sz="800" b="0" dirty="0">
                <a:solidFill>
                  <a:srgbClr val="000000"/>
                </a:solidFill>
                <a:latin typeface="Arial Narrow" panose="020B0606020202030204" pitchFamily="34" charset="0"/>
              </a:rPr>
              <a:t>Data Source: enhanced HIV/AIDS Reporting System (</a:t>
            </a:r>
            <a:r>
              <a:rPr lang="en-US" sz="800" b="0" dirty="0" err="1">
                <a:solidFill>
                  <a:srgbClr val="000000"/>
                </a:solidFill>
                <a:latin typeface="Arial Narrow" panose="020B0606020202030204" pitchFamily="34" charset="0"/>
              </a:rPr>
              <a:t>eHARS</a:t>
            </a:r>
            <a:r>
              <a:rPr lang="en-US" sz="800" b="0" dirty="0">
                <a:solidFill>
                  <a:srgbClr val="000000"/>
                </a:solidFill>
                <a:latin typeface="Arial Narrow" panose="020B0606020202030204" pitchFamily="34" charset="0"/>
              </a:rPr>
              <a:t>) (data as of September 2022).</a:t>
            </a:r>
            <a:r>
              <a:rPr lang="en-US" sz="8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800" b="0" dirty="0">
              <a:solidFill>
                <a:srgbClr val="000000"/>
              </a:solidFill>
              <a:latin typeface="Arial Narrow" panose="020B0606020202030204" pitchFamily="34" charset="0"/>
            </a:endParaRPr>
          </a:p>
          <a:p>
            <a:endParaRPr lang="en-US" sz="1600" b="0" dirty="0">
              <a:latin typeface="Arial Narrow" panose="020B0606020202030204" pitchFamily="34" charset="0"/>
            </a:endParaRPr>
          </a:p>
        </p:txBody>
      </p:sp>
    </p:spTree>
    <p:extLst>
      <p:ext uri="{BB962C8B-B14F-4D97-AF65-F5344CB8AC3E}">
        <p14:creationId xmlns:p14="http://schemas.microsoft.com/office/powerpoint/2010/main" val="1979503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Estimated HIV Infection Rates among Newly Diagnosed Adult and Adolescents (13 years and older) Gay and Bisexual Men and Other Men who have Sex with Other Men^ in North Carolina 2021</a:t>
            </a:r>
          </a:p>
        </p:txBody>
      </p:sp>
      <p:sp>
        <p:nvSpPr>
          <p:cNvPr id="5" name="Text Placeholder 4">
            <a:extLst>
              <a:ext uri="{FF2B5EF4-FFF2-40B4-BE49-F238E27FC236}">
                <a16:creationId xmlns:a16="http://schemas.microsoft.com/office/drawing/2014/main" id="{F06E37FD-F21C-4122-B5E3-7C74FF7C819E}"/>
              </a:ext>
            </a:extLst>
          </p:cNvPr>
          <p:cNvSpPr>
            <a:spLocks noGrp="1"/>
          </p:cNvSpPr>
          <p:nvPr>
            <p:ph type="body" sz="quarter" idx="11"/>
          </p:nvPr>
        </p:nvSpPr>
        <p:spPr>
          <a:xfrm>
            <a:off x="522287" y="5293895"/>
            <a:ext cx="7992005" cy="1287880"/>
          </a:xfrm>
        </p:spPr>
        <p:txBody>
          <a:bodyPr/>
          <a:lstStyle/>
          <a:p>
            <a:r>
              <a:rPr lang="en-US" sz="1000" b="0" dirty="0">
                <a:solidFill>
                  <a:srgbClr val="000000"/>
                </a:solidFill>
                <a:latin typeface="Arial Narrow" panose="020B0606020202030204" pitchFamily="34" charset="0"/>
              </a:rPr>
              <a:t>^Unknown risk has been redistributed. People who were classified as MSM and IDU were excluded.   </a:t>
            </a:r>
          </a:p>
          <a:p>
            <a:r>
              <a:rPr lang="en-US" sz="1000" b="0" dirty="0">
                <a:solidFill>
                  <a:srgbClr val="000000"/>
                </a:solidFill>
                <a:latin typeface="Arial Narrow" panose="020B0606020202030204" pitchFamily="34" charset="0"/>
              </a:rPr>
              <a:t>^^Grey et al (2016). JMIR Public Health </a:t>
            </a:r>
            <a:r>
              <a:rPr lang="en-US" sz="1000" b="0" dirty="0" err="1">
                <a:solidFill>
                  <a:srgbClr val="000000"/>
                </a:solidFill>
                <a:latin typeface="Arial Narrow" panose="020B0606020202030204" pitchFamily="34" charset="0"/>
              </a:rPr>
              <a:t>Surveill</a:t>
            </a:r>
            <a:r>
              <a:rPr lang="en-US" sz="1000" b="0" dirty="0">
                <a:solidFill>
                  <a:srgbClr val="000000"/>
                </a:solidFill>
                <a:latin typeface="Arial Narrow" panose="020B0606020202030204" pitchFamily="34" charset="0"/>
              </a:rPr>
              <a:t>; 2(1): e14. </a:t>
            </a:r>
            <a:r>
              <a:rPr lang="en-US" sz="1000" b="0" u="sng" dirty="0">
                <a:solidFill>
                  <a:srgbClr val="000000"/>
                </a:solidFill>
                <a:latin typeface="Arial Narrow" panose="020B0606020202030204" pitchFamily="34" charset="0"/>
                <a:hlinkClick r:id="rId3"/>
              </a:rPr>
              <a:t>https://publichealth.jmir.org/2016/1/e14/</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*Non-Hispanic/</a:t>
            </a:r>
            <a:r>
              <a:rPr lang="en-US" sz="1000" b="0" dirty="0" err="1">
                <a:solidFill>
                  <a:srgbClr val="000000"/>
                </a:solidFill>
                <a:latin typeface="Arial Narrow" panose="020B0606020202030204" pitchFamily="34" charset="0"/>
              </a:rPr>
              <a:t>LatinX</a:t>
            </a:r>
            <a:r>
              <a:rPr lang="en-US" sz="1000" b="0" dirty="0">
                <a:solidFill>
                  <a:srgbClr val="000000"/>
                </a:solidFill>
                <a:latin typeface="Arial Narrow" panose="020B0606020202030204" pitchFamily="34" charset="0"/>
              </a:rPr>
              <a:t>.</a:t>
            </a:r>
            <a:endParaRPr lang="en-US" sz="1000" b="0" dirty="0">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a:t>
            </a:r>
            <a:r>
              <a:rPr lang="en-US" sz="1000" b="0" dirty="0" err="1">
                <a:solidFill>
                  <a:srgbClr val="000000"/>
                </a:solidFill>
                <a:latin typeface="Arial Narrow" panose="020B0606020202030204" pitchFamily="34" charset="0"/>
              </a:rPr>
              <a:t>eHARS</a:t>
            </a:r>
            <a:r>
              <a:rPr lang="en-US" sz="1000" b="0" dirty="0">
                <a:solidFill>
                  <a:srgbClr val="000000"/>
                </a:solidFill>
                <a:latin typeface="Arial Narrow" panose="020B0606020202030204" pitchFamily="34" charset="0"/>
              </a:rPr>
              <a:t>) (data as of September 2022).</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
        <p:nvSpPr>
          <p:cNvPr id="9" name="TextBox 8">
            <a:extLst>
              <a:ext uri="{FF2B5EF4-FFF2-40B4-BE49-F238E27FC236}">
                <a16:creationId xmlns:a16="http://schemas.microsoft.com/office/drawing/2014/main" id="{0DDEA35C-71D2-4E2F-9945-2FD513A17FAE}"/>
              </a:ext>
            </a:extLst>
          </p:cNvPr>
          <p:cNvSpPr txBox="1"/>
          <p:nvPr/>
        </p:nvSpPr>
        <p:spPr>
          <a:xfrm>
            <a:off x="6705600" y="2144483"/>
            <a:ext cx="2294562" cy="523220"/>
          </a:xfrm>
          <a:prstGeom prst="rect">
            <a:avLst/>
          </a:prstGeom>
          <a:noFill/>
          <a:ln>
            <a:solidFill>
              <a:schemeClr val="tx1"/>
            </a:solidFill>
          </a:ln>
        </p:spPr>
        <p:txBody>
          <a:bodyPr wrap="square" rtlCol="0">
            <a:spAutoFit/>
          </a:bodyPr>
          <a:lstStyle/>
          <a:p>
            <a:pPr algn="ctr"/>
            <a:r>
              <a:rPr lang="en-US" sz="1400" b="1" i="1" dirty="0">
                <a:solidFill>
                  <a:srgbClr val="000000"/>
                </a:solidFill>
              </a:rPr>
              <a:t>North Carolina 2021 HIV Rate: 15.7 per 100,000</a:t>
            </a:r>
          </a:p>
        </p:txBody>
      </p:sp>
      <p:graphicFrame>
        <p:nvGraphicFramePr>
          <p:cNvPr id="3" name="Content Placeholder 2">
            <a:extLst>
              <a:ext uri="{FF2B5EF4-FFF2-40B4-BE49-F238E27FC236}">
                <a16:creationId xmlns:a16="http://schemas.microsoft.com/office/drawing/2014/main" id="{37078B0C-E999-4C87-BCE3-16957AFD4267}"/>
              </a:ext>
            </a:extLst>
          </p:cNvPr>
          <p:cNvGraphicFramePr>
            <a:graphicFrameLocks/>
          </p:cNvGraphicFramePr>
          <p:nvPr>
            <p:extLst>
              <p:ext uri="{D42A27DB-BD31-4B8C-83A1-F6EECF244321}">
                <p14:modId xmlns:p14="http://schemas.microsoft.com/office/powerpoint/2010/main" val="1640832204"/>
              </p:ext>
            </p:extLst>
          </p:nvPr>
        </p:nvGraphicFramePr>
        <p:xfrm>
          <a:off x="522287" y="2054177"/>
          <a:ext cx="8352772" cy="37549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71169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Estimated HIV Infection Rates among Newly Diagnosed Adult and Adolescents (13 years and older) Heterosexual Men^ in North Carolina 2021</a:t>
            </a:r>
          </a:p>
        </p:txBody>
      </p:sp>
      <p:sp>
        <p:nvSpPr>
          <p:cNvPr id="9" name="TextBox 8">
            <a:extLst>
              <a:ext uri="{FF2B5EF4-FFF2-40B4-BE49-F238E27FC236}">
                <a16:creationId xmlns:a16="http://schemas.microsoft.com/office/drawing/2014/main" id="{0DDEA35C-71D2-4E2F-9945-2FD513A17FAE}"/>
              </a:ext>
            </a:extLst>
          </p:cNvPr>
          <p:cNvSpPr txBox="1"/>
          <p:nvPr/>
        </p:nvSpPr>
        <p:spPr>
          <a:xfrm>
            <a:off x="6076325" y="1832934"/>
            <a:ext cx="2294562" cy="523220"/>
          </a:xfrm>
          <a:prstGeom prst="rect">
            <a:avLst/>
          </a:prstGeom>
          <a:noFill/>
          <a:ln>
            <a:solidFill>
              <a:schemeClr val="tx1"/>
            </a:solidFill>
          </a:ln>
        </p:spPr>
        <p:txBody>
          <a:bodyPr wrap="square" rtlCol="0">
            <a:spAutoFit/>
          </a:bodyPr>
          <a:lstStyle/>
          <a:p>
            <a:pPr algn="ctr"/>
            <a:r>
              <a:rPr lang="en-US" sz="1400" b="1" i="1" dirty="0">
                <a:solidFill>
                  <a:srgbClr val="000000"/>
                </a:solidFill>
              </a:rPr>
              <a:t>North Carolina 2021 HIV Rate: 15.7 per 100,000</a:t>
            </a:r>
          </a:p>
        </p:txBody>
      </p:sp>
      <p:graphicFrame>
        <p:nvGraphicFramePr>
          <p:cNvPr id="6" name="Content Placeholder 2">
            <a:extLst>
              <a:ext uri="{FF2B5EF4-FFF2-40B4-BE49-F238E27FC236}">
                <a16:creationId xmlns:a16="http://schemas.microsoft.com/office/drawing/2014/main" id="{14D43B11-17E1-4CBC-92B7-1AFBCF4E54F9}"/>
              </a:ext>
            </a:extLst>
          </p:cNvPr>
          <p:cNvGraphicFramePr>
            <a:graphicFrameLocks/>
          </p:cNvGraphicFramePr>
          <p:nvPr>
            <p:extLst>
              <p:ext uri="{D42A27DB-BD31-4B8C-83A1-F6EECF244321}">
                <p14:modId xmlns:p14="http://schemas.microsoft.com/office/powerpoint/2010/main" val="277785414"/>
              </p:ext>
            </p:extLst>
          </p:nvPr>
        </p:nvGraphicFramePr>
        <p:xfrm>
          <a:off x="522287" y="1997242"/>
          <a:ext cx="7848600" cy="35519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6C7A2578-2F72-4940-88F7-F4408AE4A30C}"/>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rPr>
              <a:t>^Unknown risk has been redistributed. People who were classified as MSM and IDU were excluded.   </a:t>
            </a:r>
          </a:p>
          <a:p>
            <a:r>
              <a:rPr lang="en-US" sz="1000" b="0" dirty="0">
                <a:solidFill>
                  <a:srgbClr val="000000"/>
                </a:solidFill>
                <a:latin typeface="Arial Narrow" panose="020B0606020202030204" pitchFamily="34" charset="0"/>
              </a:rPr>
              <a:t>^^Grey et al (2016). JMIR Public Health </a:t>
            </a:r>
            <a:r>
              <a:rPr lang="en-US" sz="1000" b="0" dirty="0" err="1">
                <a:solidFill>
                  <a:srgbClr val="000000"/>
                </a:solidFill>
                <a:latin typeface="Arial Narrow" panose="020B0606020202030204" pitchFamily="34" charset="0"/>
              </a:rPr>
              <a:t>Surveill</a:t>
            </a:r>
            <a:r>
              <a:rPr lang="en-US" sz="1000" b="0" dirty="0">
                <a:solidFill>
                  <a:srgbClr val="000000"/>
                </a:solidFill>
                <a:latin typeface="Arial Narrow" panose="020B0606020202030204" pitchFamily="34" charset="0"/>
              </a:rPr>
              <a:t>; 2(1): e14. </a:t>
            </a:r>
            <a:r>
              <a:rPr lang="en-US" sz="1000" b="0" u="sng" dirty="0">
                <a:solidFill>
                  <a:srgbClr val="000000"/>
                </a:solidFill>
                <a:latin typeface="Arial Narrow" panose="020B0606020202030204" pitchFamily="34" charset="0"/>
                <a:hlinkClick r:id="rId4"/>
              </a:rPr>
              <a:t>https://publichealth.jmir.org/2016/1/e14/</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*Non-Hispanic/</a:t>
            </a:r>
            <a:r>
              <a:rPr lang="en-US" sz="1000" b="0" dirty="0" err="1">
                <a:solidFill>
                  <a:srgbClr val="000000"/>
                </a:solidFill>
                <a:latin typeface="Arial Narrow" panose="020B0606020202030204" pitchFamily="34" charset="0"/>
              </a:rPr>
              <a:t>LatinX</a:t>
            </a:r>
            <a:r>
              <a:rPr lang="en-US" sz="1000" b="0" dirty="0">
                <a:solidFill>
                  <a:srgbClr val="000000"/>
                </a:solidFill>
                <a:latin typeface="Arial Narrow" panose="020B0606020202030204" pitchFamily="34" charset="0"/>
              </a:rPr>
              <a:t>.</a:t>
            </a:r>
            <a:endParaRPr lang="en-US" sz="1000" b="0" dirty="0">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a:t>
            </a:r>
            <a:r>
              <a:rPr lang="en-US" sz="1000" b="0" dirty="0" err="1">
                <a:solidFill>
                  <a:srgbClr val="000000"/>
                </a:solidFill>
                <a:latin typeface="Arial Narrow" panose="020B0606020202030204" pitchFamily="34" charset="0"/>
              </a:rPr>
              <a:t>eHARS</a:t>
            </a:r>
            <a:r>
              <a:rPr lang="en-US" sz="1000" b="0" dirty="0">
                <a:solidFill>
                  <a:srgbClr val="000000"/>
                </a:solidFill>
                <a:latin typeface="Arial Narrow" panose="020B0606020202030204" pitchFamily="34" charset="0"/>
              </a:rPr>
              <a:t>) (data as of September 2022).</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475968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3EF-EF43-43DD-991F-FFF2216E21FC}"/>
              </a:ext>
            </a:extLst>
          </p:cNvPr>
          <p:cNvSpPr>
            <a:spLocks noGrp="1"/>
          </p:cNvSpPr>
          <p:nvPr>
            <p:ph type="title"/>
          </p:nvPr>
        </p:nvSpPr>
        <p:spPr/>
        <p:txBody>
          <a:bodyPr/>
          <a:lstStyle/>
          <a:p>
            <a:r>
              <a:rPr lang="en-US" sz="2400" dirty="0"/>
              <a:t>HIV Infection Rates among Newly Diagnosed Adult and Adolescents (13 years and older) Heterosexual Women^ in North Carolina 2021</a:t>
            </a:r>
          </a:p>
        </p:txBody>
      </p:sp>
      <p:sp>
        <p:nvSpPr>
          <p:cNvPr id="9" name="TextBox 8">
            <a:extLst>
              <a:ext uri="{FF2B5EF4-FFF2-40B4-BE49-F238E27FC236}">
                <a16:creationId xmlns:a16="http://schemas.microsoft.com/office/drawing/2014/main" id="{0DDEA35C-71D2-4E2F-9945-2FD513A17FAE}"/>
              </a:ext>
            </a:extLst>
          </p:cNvPr>
          <p:cNvSpPr txBox="1"/>
          <p:nvPr/>
        </p:nvSpPr>
        <p:spPr>
          <a:xfrm>
            <a:off x="6598024" y="1837673"/>
            <a:ext cx="2294562" cy="523220"/>
          </a:xfrm>
          <a:prstGeom prst="rect">
            <a:avLst/>
          </a:prstGeom>
          <a:noFill/>
          <a:ln>
            <a:solidFill>
              <a:schemeClr val="tx1"/>
            </a:solidFill>
          </a:ln>
        </p:spPr>
        <p:txBody>
          <a:bodyPr wrap="square" rtlCol="0">
            <a:spAutoFit/>
          </a:bodyPr>
          <a:lstStyle/>
          <a:p>
            <a:pPr algn="ctr"/>
            <a:r>
              <a:rPr lang="en-US" sz="1400" b="1" i="1" dirty="0">
                <a:solidFill>
                  <a:srgbClr val="000000"/>
                </a:solidFill>
              </a:rPr>
              <a:t>North Carolina 2021 HIV Rate: 15.7 per 100,000</a:t>
            </a:r>
          </a:p>
        </p:txBody>
      </p:sp>
      <p:graphicFrame>
        <p:nvGraphicFramePr>
          <p:cNvPr id="6" name="Content Placeholder 2">
            <a:extLst>
              <a:ext uri="{FF2B5EF4-FFF2-40B4-BE49-F238E27FC236}">
                <a16:creationId xmlns:a16="http://schemas.microsoft.com/office/drawing/2014/main" id="{294E51BA-185A-467F-82FC-CF1F5A4BB4F3}"/>
              </a:ext>
            </a:extLst>
          </p:cNvPr>
          <p:cNvGraphicFramePr>
            <a:graphicFrameLocks/>
          </p:cNvGraphicFramePr>
          <p:nvPr>
            <p:extLst>
              <p:ext uri="{D42A27DB-BD31-4B8C-83A1-F6EECF244321}">
                <p14:modId xmlns:p14="http://schemas.microsoft.com/office/powerpoint/2010/main" val="2906494984"/>
              </p:ext>
            </p:extLst>
          </p:nvPr>
        </p:nvGraphicFramePr>
        <p:xfrm>
          <a:off x="522287" y="1722887"/>
          <a:ext cx="7848600" cy="388902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4">
            <a:extLst>
              <a:ext uri="{FF2B5EF4-FFF2-40B4-BE49-F238E27FC236}">
                <a16:creationId xmlns:a16="http://schemas.microsoft.com/office/drawing/2014/main" id="{347F7454-30FB-4BE8-9674-70E6DD97DD61}"/>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rPr>
              <a:t>^Unknown risk has been redistributed. People who were classified as MSM and IDU were excluded.   </a:t>
            </a:r>
          </a:p>
          <a:p>
            <a:r>
              <a:rPr lang="en-US" sz="1000" b="0" dirty="0">
                <a:solidFill>
                  <a:srgbClr val="000000"/>
                </a:solidFill>
                <a:latin typeface="Arial Narrow" panose="020B0606020202030204" pitchFamily="34" charset="0"/>
              </a:rPr>
              <a:t>^^Grey et al (2016). JMIR Public Health </a:t>
            </a:r>
            <a:r>
              <a:rPr lang="en-US" sz="1000" b="0" dirty="0" err="1">
                <a:solidFill>
                  <a:srgbClr val="000000"/>
                </a:solidFill>
                <a:latin typeface="Arial Narrow" panose="020B0606020202030204" pitchFamily="34" charset="0"/>
              </a:rPr>
              <a:t>Surveill</a:t>
            </a:r>
            <a:r>
              <a:rPr lang="en-US" sz="1000" b="0" dirty="0">
                <a:solidFill>
                  <a:srgbClr val="000000"/>
                </a:solidFill>
                <a:latin typeface="Arial Narrow" panose="020B0606020202030204" pitchFamily="34" charset="0"/>
              </a:rPr>
              <a:t>; 2(1): e14. </a:t>
            </a:r>
            <a:r>
              <a:rPr lang="en-US" sz="1000" b="0" u="sng" dirty="0">
                <a:solidFill>
                  <a:srgbClr val="000000"/>
                </a:solidFill>
                <a:latin typeface="Arial Narrow" panose="020B0606020202030204" pitchFamily="34" charset="0"/>
                <a:hlinkClick r:id="rId3"/>
              </a:rPr>
              <a:t>https://publichealth.jmir.org/2016/1/e14/</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*Non-Hispanic/</a:t>
            </a:r>
            <a:r>
              <a:rPr lang="en-US" sz="1000" b="0" dirty="0" err="1">
                <a:solidFill>
                  <a:srgbClr val="000000"/>
                </a:solidFill>
                <a:latin typeface="Arial Narrow" panose="020B0606020202030204" pitchFamily="34" charset="0"/>
              </a:rPr>
              <a:t>LatinX</a:t>
            </a:r>
            <a:r>
              <a:rPr lang="en-US" sz="1000" b="0" dirty="0">
                <a:solidFill>
                  <a:srgbClr val="000000"/>
                </a:solidFill>
                <a:latin typeface="Arial Narrow" panose="020B0606020202030204" pitchFamily="34" charset="0"/>
              </a:rPr>
              <a:t>.</a:t>
            </a:r>
            <a:endParaRPr lang="en-US" sz="1000" b="0" dirty="0">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a:t>
            </a:r>
            <a:r>
              <a:rPr lang="en-US" sz="1000" b="0" dirty="0" err="1">
                <a:solidFill>
                  <a:srgbClr val="000000"/>
                </a:solidFill>
                <a:latin typeface="Arial Narrow" panose="020B0606020202030204" pitchFamily="34" charset="0"/>
              </a:rPr>
              <a:t>eHARS</a:t>
            </a:r>
            <a:r>
              <a:rPr lang="en-US" sz="1000" b="0" dirty="0">
                <a:solidFill>
                  <a:srgbClr val="000000"/>
                </a:solidFill>
                <a:latin typeface="Arial Narrow" panose="020B0606020202030204" pitchFamily="34" charset="0"/>
              </a:rPr>
              <a:t>) (data as of September 2022).</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438007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A509F3-6C93-486C-8AB7-F670EFE4E2B8}"/>
              </a:ext>
            </a:extLst>
          </p:cNvPr>
          <p:cNvSpPr>
            <a:spLocks noGrp="1"/>
          </p:cNvSpPr>
          <p:nvPr>
            <p:ph type="title"/>
          </p:nvPr>
        </p:nvSpPr>
        <p:spPr/>
        <p:txBody>
          <a:bodyPr/>
          <a:lstStyle/>
          <a:p>
            <a:r>
              <a:rPr lang="en-US" dirty="0"/>
              <a:t>Late Diagnosis of HIV</a:t>
            </a:r>
            <a:br>
              <a:rPr lang="en-US" dirty="0"/>
            </a:br>
            <a:r>
              <a:rPr lang="en-US" dirty="0"/>
              <a:t>(HIV and AIDS within 6 months)</a:t>
            </a:r>
          </a:p>
        </p:txBody>
      </p:sp>
    </p:spTree>
    <p:extLst>
      <p:ext uri="{BB962C8B-B14F-4D97-AF65-F5344CB8AC3E}">
        <p14:creationId xmlns:p14="http://schemas.microsoft.com/office/powerpoint/2010/main" val="329317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B691B-B1B7-4DE6-B0A8-0BB5427B0A07}"/>
              </a:ext>
            </a:extLst>
          </p:cNvPr>
          <p:cNvSpPr>
            <a:spLocks noGrp="1"/>
          </p:cNvSpPr>
          <p:nvPr>
            <p:ph type="title"/>
          </p:nvPr>
        </p:nvSpPr>
        <p:spPr/>
        <p:txBody>
          <a:bodyPr/>
          <a:lstStyle/>
          <a:p>
            <a:r>
              <a:rPr lang="en-US" dirty="0"/>
              <a:t>Rate of Late Diagnoses of HIV by Gender, 2010-2021</a:t>
            </a:r>
          </a:p>
        </p:txBody>
      </p:sp>
      <p:graphicFrame>
        <p:nvGraphicFramePr>
          <p:cNvPr id="4" name="Object 3">
            <a:extLst>
              <a:ext uri="{FF2B5EF4-FFF2-40B4-BE49-F238E27FC236}">
                <a16:creationId xmlns:a16="http://schemas.microsoft.com/office/drawing/2014/main" id="{36085FB0-BACD-425D-9D00-D30DF96E13BE}"/>
              </a:ext>
            </a:extLst>
          </p:cNvPr>
          <p:cNvGraphicFramePr>
            <a:graphicFrameLocks noChangeAspect="1"/>
          </p:cNvGraphicFramePr>
          <p:nvPr>
            <p:extLst>
              <p:ext uri="{D42A27DB-BD31-4B8C-83A1-F6EECF244321}">
                <p14:modId xmlns:p14="http://schemas.microsoft.com/office/powerpoint/2010/main" val="508118168"/>
              </p:ext>
            </p:extLst>
          </p:nvPr>
        </p:nvGraphicFramePr>
        <p:xfrm>
          <a:off x="522287" y="1792942"/>
          <a:ext cx="8229600" cy="41596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4">
            <a:extLst>
              <a:ext uri="{FF2B5EF4-FFF2-40B4-BE49-F238E27FC236}">
                <a16:creationId xmlns:a16="http://schemas.microsoft.com/office/drawing/2014/main" id="{47C918A4-86E3-44EA-AC30-0E5607574FAA}"/>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rPr>
              <a:t>^</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a:t>
            </a:r>
            <a:r>
              <a:rPr lang="en-US" sz="1000" b="0" dirty="0" err="1">
                <a:solidFill>
                  <a:srgbClr val="000000"/>
                </a:solidFill>
                <a:latin typeface="Arial Narrow" panose="020B0606020202030204" pitchFamily="34" charset="0"/>
              </a:rPr>
              <a:t>eHARS</a:t>
            </a:r>
            <a:r>
              <a:rPr lang="en-US" sz="1000" b="0" dirty="0">
                <a:solidFill>
                  <a:srgbClr val="000000"/>
                </a:solidFill>
                <a:latin typeface="Arial Narrow" panose="020B0606020202030204" pitchFamily="34" charset="0"/>
              </a:rPr>
              <a:t>) (data as of September 2022).</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534016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F0F4-93CB-4F0B-8863-AF939D67313E}"/>
              </a:ext>
            </a:extLst>
          </p:cNvPr>
          <p:cNvSpPr>
            <a:spLocks noGrp="1"/>
          </p:cNvSpPr>
          <p:nvPr>
            <p:ph type="title"/>
          </p:nvPr>
        </p:nvSpPr>
        <p:spPr/>
        <p:txBody>
          <a:bodyPr/>
          <a:lstStyle/>
          <a:p>
            <a:r>
              <a:rPr lang="en-US" sz="2800" dirty="0"/>
              <a:t>Proportion of Late Diagnosed HIV by Gender and Race/Ethnicity, 2021</a:t>
            </a:r>
          </a:p>
        </p:txBody>
      </p:sp>
      <p:graphicFrame>
        <p:nvGraphicFramePr>
          <p:cNvPr id="5" name="Content Placeholder 15">
            <a:extLst>
              <a:ext uri="{FF2B5EF4-FFF2-40B4-BE49-F238E27FC236}">
                <a16:creationId xmlns:a16="http://schemas.microsoft.com/office/drawing/2014/main" id="{CBE62ED0-98CE-408A-B506-EB7FFBB35C2B}"/>
              </a:ext>
            </a:extLst>
          </p:cNvPr>
          <p:cNvGraphicFramePr>
            <a:graphicFrameLocks/>
          </p:cNvGraphicFramePr>
          <p:nvPr>
            <p:extLst>
              <p:ext uri="{D42A27DB-BD31-4B8C-83A1-F6EECF244321}">
                <p14:modId xmlns:p14="http://schemas.microsoft.com/office/powerpoint/2010/main" val="1877546729"/>
              </p:ext>
            </p:extLst>
          </p:nvPr>
        </p:nvGraphicFramePr>
        <p:xfrm>
          <a:off x="-86743" y="1854970"/>
          <a:ext cx="6740871" cy="3722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4EC629BD-F260-45EB-A2B6-FA1F228629BE}"/>
              </a:ext>
            </a:extLst>
          </p:cNvPr>
          <p:cNvGraphicFramePr/>
          <p:nvPr>
            <p:extLst>
              <p:ext uri="{D42A27DB-BD31-4B8C-83A1-F6EECF244321}">
                <p14:modId xmlns:p14="http://schemas.microsoft.com/office/powerpoint/2010/main" val="1161259980"/>
              </p:ext>
            </p:extLst>
          </p:nvPr>
        </p:nvGraphicFramePr>
        <p:xfrm>
          <a:off x="4281754" y="1854970"/>
          <a:ext cx="5803271" cy="372281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4">
            <a:extLst>
              <a:ext uri="{FF2B5EF4-FFF2-40B4-BE49-F238E27FC236}">
                <a16:creationId xmlns:a16="http://schemas.microsoft.com/office/drawing/2014/main" id="{4A572F80-F5B7-40CD-8964-51B80CD6695C}"/>
              </a:ext>
            </a:extLst>
          </p:cNvPr>
          <p:cNvSpPr txBox="1">
            <a:spLocks/>
          </p:cNvSpPr>
          <p:nvPr/>
        </p:nvSpPr>
        <p:spPr>
          <a:xfrm>
            <a:off x="522287" y="625157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000" b="0" dirty="0">
                <a:solidFill>
                  <a:srgbClr val="000000"/>
                </a:solidFill>
                <a:latin typeface="Arial Narrow" panose="020B0606020202030204" pitchFamily="34" charset="0"/>
                <a:cs typeface="Times New Roman" panose="02020603050405020304" pitchFamily="18" charset="0"/>
              </a:rPr>
              <a:t>^Non-Hispanic/</a:t>
            </a:r>
            <a:r>
              <a:rPr lang="en-US" sz="1000" b="0" dirty="0" err="1">
                <a:solidFill>
                  <a:srgbClr val="000000"/>
                </a:solidFill>
                <a:latin typeface="Arial Narrow" panose="020B0606020202030204" pitchFamily="34" charset="0"/>
                <a:cs typeface="Times New Roman" panose="02020603050405020304" pitchFamily="18" charset="0"/>
              </a:rPr>
              <a:t>LatinX</a:t>
            </a:r>
            <a:r>
              <a:rPr lang="en-US" sz="1000" b="0" dirty="0">
                <a:solidFill>
                  <a:srgbClr val="000000"/>
                </a:solidFill>
                <a:latin typeface="Arial Narrow" panose="020B0606020202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a:p>
            <a:r>
              <a:rPr lang="en-US" sz="1000" b="0" dirty="0">
                <a:solidFill>
                  <a:srgbClr val="000000"/>
                </a:solidFill>
                <a:latin typeface="Arial Narrow" panose="020B0606020202030204" pitchFamily="34" charset="0"/>
              </a:rPr>
              <a:t>Data Source: enhanced HIV/AIDS Reporting System (</a:t>
            </a:r>
            <a:r>
              <a:rPr lang="en-US" sz="1000" b="0" dirty="0" err="1">
                <a:solidFill>
                  <a:srgbClr val="000000"/>
                </a:solidFill>
                <a:latin typeface="Arial Narrow" panose="020B0606020202030204" pitchFamily="34" charset="0"/>
              </a:rPr>
              <a:t>eHARS</a:t>
            </a:r>
            <a:r>
              <a:rPr lang="en-US" sz="1000" b="0" dirty="0">
                <a:solidFill>
                  <a:srgbClr val="000000"/>
                </a:solidFill>
                <a:latin typeface="Arial Narrow" panose="020B0606020202030204" pitchFamily="34" charset="0"/>
              </a:rPr>
              <a:t>) (data as of September 2022).</a:t>
            </a:r>
            <a:r>
              <a:rPr lang="en-US" sz="10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0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4080932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40E62-EF10-473F-866A-931ADB0D066B}"/>
              </a:ext>
            </a:extLst>
          </p:cNvPr>
          <p:cNvSpPr>
            <a:spLocks noGrp="1"/>
          </p:cNvSpPr>
          <p:nvPr>
            <p:ph type="title"/>
          </p:nvPr>
        </p:nvSpPr>
        <p:spPr/>
        <p:txBody>
          <a:bodyPr/>
          <a:lstStyle/>
          <a:p>
            <a:r>
              <a:rPr lang="en-US" dirty="0"/>
              <a:t>HIV Comorbidities</a:t>
            </a:r>
            <a:br>
              <a:rPr lang="en-US" dirty="0"/>
            </a:br>
            <a:endParaRPr lang="en-US" dirty="0"/>
          </a:p>
        </p:txBody>
      </p:sp>
    </p:spTree>
    <p:extLst>
      <p:ext uri="{BB962C8B-B14F-4D97-AF65-F5344CB8AC3E}">
        <p14:creationId xmlns:p14="http://schemas.microsoft.com/office/powerpoint/2010/main" val="332346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3" y="676808"/>
            <a:ext cx="8345266" cy="548640"/>
          </a:xfrm>
        </p:spPr>
        <p:txBody>
          <a:bodyPr/>
          <a:lstStyle/>
          <a:p>
            <a:r>
              <a:rPr lang="en-US" dirty="0"/>
              <a:t>North Carolina HIV Rates by Year of Diagnosis, 2000-2021 </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90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*Based on most recent address in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as of December 31 of the given year. </a:t>
            </a:r>
          </a:p>
          <a:p>
            <a:r>
              <a:rPr lang="en-US" sz="900" b="0" dirty="0">
                <a:solidFill>
                  <a:srgbClr val="000000"/>
                </a:solidFill>
                <a:latin typeface="Arial Narrow" panose="020B0606020202030204" pitchFamily="34" charset="0"/>
              </a:rPr>
              <a:t>**New cases are only among adults and adolescents (13 years and older). </a:t>
            </a:r>
          </a:p>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 and North Carolina Vital Statistics, Volume 2: Leading Causes of Death 2000-2019. </a:t>
            </a:r>
          </a:p>
        </p:txBody>
      </p:sp>
      <p:graphicFrame>
        <p:nvGraphicFramePr>
          <p:cNvPr id="14" name="Object 3">
            <a:extLst>
              <a:ext uri="{FF2B5EF4-FFF2-40B4-BE49-F238E27FC236}">
                <a16:creationId xmlns:a16="http://schemas.microsoft.com/office/drawing/2014/main" id="{7CCF16C5-C5DE-490E-8793-9A60865DB8FA}"/>
              </a:ext>
            </a:extLst>
          </p:cNvPr>
          <p:cNvGraphicFramePr>
            <a:graphicFrameLocks noChangeAspect="1"/>
          </p:cNvGraphicFramePr>
          <p:nvPr>
            <p:extLst>
              <p:ext uri="{D42A27DB-BD31-4B8C-83A1-F6EECF244321}">
                <p14:modId xmlns:p14="http://schemas.microsoft.com/office/powerpoint/2010/main" val="3808672025"/>
              </p:ext>
            </p:extLst>
          </p:nvPr>
        </p:nvGraphicFramePr>
        <p:xfrm>
          <a:off x="266330" y="1499681"/>
          <a:ext cx="8611340" cy="4288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521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Syphilis Coinfection with HIV</a:t>
            </a:r>
            <a:br>
              <a:rPr lang="en-US" sz="2800" dirty="0"/>
            </a:br>
            <a:endParaRPr lang="en-US" sz="2800" dirty="0"/>
          </a:p>
        </p:txBody>
      </p:sp>
    </p:spTree>
    <p:extLst>
      <p:ext uri="{BB962C8B-B14F-4D97-AF65-F5344CB8AC3E}">
        <p14:creationId xmlns:p14="http://schemas.microsoft.com/office/powerpoint/2010/main" val="284874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674369" y="624054"/>
            <a:ext cx="8345266" cy="548640"/>
          </a:xfrm>
        </p:spPr>
        <p:txBody>
          <a:bodyPr/>
          <a:lstStyle/>
          <a:p>
            <a:r>
              <a:rPr lang="en-US" sz="2800" dirty="0"/>
              <a:t>People with Early Syphilis* Coinfected with HIV** by Gender, 2000-2021</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1000" dirty="0">
                <a:solidFill>
                  <a:srgbClr val="000000"/>
                </a:solidFill>
                <a:latin typeface="Arial Narrow" panose="020B0606020202030204" pitchFamily="34" charset="0"/>
              </a:rPr>
              <a:t> </a:t>
            </a:r>
          </a:p>
          <a:p>
            <a:r>
              <a:rPr lang="en-US" sz="1000" b="0" dirty="0">
                <a:solidFill>
                  <a:schemeClr val="bg1">
                    <a:lumMod val="10000"/>
                  </a:schemeClr>
                </a:solidFill>
                <a:latin typeface="Arial Narrow" panose="020B0606020202030204" pitchFamily="34" charset="0"/>
              </a:rPr>
              <a:t>*</a:t>
            </a:r>
            <a:r>
              <a:rPr lang="en-US" sz="1000" b="0" dirty="0">
                <a:latin typeface="Arial Narrow" panose="020B0606020202030204" pitchFamily="34" charset="0"/>
              </a:rPr>
              <a:t>Early syphilis is defined as having primary, secondary, or early non-primary non-secondary (formerly early latent) syphilis. </a:t>
            </a:r>
          </a:p>
          <a:p>
            <a:r>
              <a:rPr lang="en-US" sz="1000" b="0" dirty="0">
                <a:latin typeface="Arial Narrow" panose="020B0606020202030204" pitchFamily="34" charset="0"/>
              </a:rPr>
              <a:t>**HIV diagnosed prior to OR within 30 days of syphilis diagnosis.</a:t>
            </a:r>
          </a:p>
          <a:p>
            <a:r>
              <a:rPr lang="en-US" sz="10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0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000" b="0" dirty="0">
                <a:latin typeface="Arial Narrow" panose="020B0606020202030204" pitchFamily="34" charset="0"/>
              </a:rPr>
              <a:t>Data Source: North Carolina Electronic Disease Surveillance System (NC EDSS) (data as of September, 2022) and enhanced HIV/AIDS Reporting System (NC EDSS) (data as of September 2022). </a:t>
            </a:r>
          </a:p>
        </p:txBody>
      </p:sp>
      <p:graphicFrame>
        <p:nvGraphicFramePr>
          <p:cNvPr id="6" name="Object 23">
            <a:extLst>
              <a:ext uri="{FF2B5EF4-FFF2-40B4-BE49-F238E27FC236}">
                <a16:creationId xmlns:a16="http://schemas.microsoft.com/office/drawing/2014/main" id="{B4B0925D-8ACA-4B45-85C6-ED918489ABDE}"/>
              </a:ext>
            </a:extLst>
          </p:cNvPr>
          <p:cNvGraphicFramePr>
            <a:graphicFrameLocks/>
          </p:cNvGraphicFramePr>
          <p:nvPr>
            <p:extLst>
              <p:ext uri="{D42A27DB-BD31-4B8C-83A1-F6EECF244321}">
                <p14:modId xmlns:p14="http://schemas.microsoft.com/office/powerpoint/2010/main" val="4214541705"/>
              </p:ext>
            </p:extLst>
          </p:nvPr>
        </p:nvGraphicFramePr>
        <p:xfrm>
          <a:off x="459449" y="1555784"/>
          <a:ext cx="8225102" cy="4079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0491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674369" y="624054"/>
            <a:ext cx="8345266" cy="548640"/>
          </a:xfrm>
        </p:spPr>
        <p:txBody>
          <a:bodyPr/>
          <a:lstStyle/>
          <a:p>
            <a:r>
              <a:rPr lang="en-US" sz="2600" dirty="0"/>
              <a:t>People with Early Syphilis* Coinfected with HIV** by Race/Ethnicity, 2017-2021</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1000" dirty="0">
                <a:solidFill>
                  <a:srgbClr val="000000"/>
                </a:solidFill>
                <a:latin typeface="Arial Narrow" panose="020B0606020202030204" pitchFamily="34" charset="0"/>
              </a:rPr>
              <a:t> </a:t>
            </a:r>
          </a:p>
          <a:p>
            <a:r>
              <a:rPr lang="en-US" sz="1000" b="0" dirty="0">
                <a:solidFill>
                  <a:schemeClr val="bg1">
                    <a:lumMod val="10000"/>
                  </a:schemeClr>
                </a:solidFill>
                <a:latin typeface="Arial Narrow" panose="020B0606020202030204" pitchFamily="34" charset="0"/>
              </a:rPr>
              <a:t>*</a:t>
            </a:r>
            <a:r>
              <a:rPr lang="en-US" sz="1000" b="0" dirty="0">
                <a:latin typeface="Arial Narrow" panose="020B0606020202030204" pitchFamily="34" charset="0"/>
              </a:rPr>
              <a:t>Early syphilis is defined as having primary, secondary, or early non-primary non-secondary (formerly early latent) syphilis. </a:t>
            </a:r>
          </a:p>
          <a:p>
            <a:r>
              <a:rPr lang="en-US" sz="1000" b="0" dirty="0">
                <a:latin typeface="Arial Narrow" panose="020B0606020202030204" pitchFamily="34" charset="0"/>
              </a:rPr>
              <a:t>**HIV diagnosed prior to OR within 30 days of syphilis diagnosis.</a:t>
            </a:r>
          </a:p>
          <a:p>
            <a:r>
              <a:rPr lang="en-US" sz="10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0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p>
          <a:p>
            <a:r>
              <a:rPr lang="en-US" sz="1000" b="0" dirty="0">
                <a:latin typeface="Arial Narrow" panose="020B0606020202030204" pitchFamily="34" charset="0"/>
              </a:rPr>
              <a:t>Data Source: North Carolina Electronic Disease Surveillance System (NC EDSS) (data as of September, 2022) and enhanced HIV/AIDS Reporting System (NC EDSS) (data as of September, 2022). </a:t>
            </a:r>
          </a:p>
        </p:txBody>
      </p:sp>
      <p:graphicFrame>
        <p:nvGraphicFramePr>
          <p:cNvPr id="5" name="Object 8">
            <a:extLst>
              <a:ext uri="{FF2B5EF4-FFF2-40B4-BE49-F238E27FC236}">
                <a16:creationId xmlns:a16="http://schemas.microsoft.com/office/drawing/2014/main" id="{5E4B27B0-8D77-4D2F-9060-05F27DAEB36E}"/>
              </a:ext>
            </a:extLst>
          </p:cNvPr>
          <p:cNvGraphicFramePr>
            <a:graphicFrameLocks/>
          </p:cNvGraphicFramePr>
          <p:nvPr>
            <p:extLst>
              <p:ext uri="{D42A27DB-BD31-4B8C-83A1-F6EECF244321}">
                <p14:modId xmlns:p14="http://schemas.microsoft.com/office/powerpoint/2010/main" val="3999634186"/>
              </p:ext>
            </p:extLst>
          </p:nvPr>
        </p:nvGraphicFramePr>
        <p:xfrm>
          <a:off x="377205" y="1473201"/>
          <a:ext cx="8642430" cy="3936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2054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Gonorrhea Coinfection with HIV</a:t>
            </a:r>
            <a:br>
              <a:rPr lang="en-US" sz="2800" dirty="0"/>
            </a:br>
            <a:endParaRPr lang="en-US" sz="2800" dirty="0"/>
          </a:p>
        </p:txBody>
      </p:sp>
    </p:spTree>
    <p:extLst>
      <p:ext uri="{BB962C8B-B14F-4D97-AF65-F5344CB8AC3E}">
        <p14:creationId xmlns:p14="http://schemas.microsoft.com/office/powerpoint/2010/main" val="1257270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674369" y="624054"/>
            <a:ext cx="8345266" cy="548640"/>
          </a:xfrm>
        </p:spPr>
        <p:txBody>
          <a:bodyPr/>
          <a:lstStyle/>
          <a:p>
            <a:r>
              <a:rPr lang="en-US" dirty="0"/>
              <a:t>People with Gonorrhea Coinfected with HIV^^ by Gender, 2010-2021</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1000" dirty="0">
                <a:solidFill>
                  <a:srgbClr val="000000"/>
                </a:solidFill>
                <a:latin typeface="Arial Narrow" panose="020B0606020202030204" pitchFamily="34" charset="0"/>
              </a:rPr>
              <a:t> </a:t>
            </a:r>
          </a:p>
          <a:p>
            <a:r>
              <a:rPr lang="en-US" sz="1000" b="0" dirty="0">
                <a:latin typeface="Arial Narrow" panose="020B0606020202030204" pitchFamily="34" charset="0"/>
              </a:rPr>
              <a:t>^^HIV diagnosed prior to OR within 30 days of gonorrhea diagnosis.</a:t>
            </a:r>
          </a:p>
          <a:p>
            <a:r>
              <a:rPr lang="en-US" sz="10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0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p>
          <a:p>
            <a:r>
              <a:rPr lang="en-US" sz="1000" b="0" dirty="0">
                <a:latin typeface="Arial Narrow" panose="020B0606020202030204" pitchFamily="34" charset="0"/>
              </a:rPr>
              <a:t>Data Source: North Carolina Electronic Disease Surveillance System (NC EDSS) (data as of September 2022) and enhanced HIV/AIDS Reporting System (NC EDSS) (data as of September 2022). </a:t>
            </a:r>
          </a:p>
        </p:txBody>
      </p:sp>
      <p:graphicFrame>
        <p:nvGraphicFramePr>
          <p:cNvPr id="5" name="Object 23">
            <a:extLst>
              <a:ext uri="{FF2B5EF4-FFF2-40B4-BE49-F238E27FC236}">
                <a16:creationId xmlns:a16="http://schemas.microsoft.com/office/drawing/2014/main" id="{6D87DAF3-475E-45AF-B724-5DA2E98F33CE}"/>
              </a:ext>
            </a:extLst>
          </p:cNvPr>
          <p:cNvGraphicFramePr>
            <a:graphicFrameLocks/>
          </p:cNvGraphicFramePr>
          <p:nvPr>
            <p:extLst>
              <p:ext uri="{D42A27DB-BD31-4B8C-83A1-F6EECF244321}">
                <p14:modId xmlns:p14="http://schemas.microsoft.com/office/powerpoint/2010/main" val="2037487"/>
              </p:ext>
            </p:extLst>
          </p:nvPr>
        </p:nvGraphicFramePr>
        <p:xfrm>
          <a:off x="342900" y="1472613"/>
          <a:ext cx="8458200" cy="4407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5603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674369" y="624054"/>
            <a:ext cx="8345266" cy="548640"/>
          </a:xfrm>
        </p:spPr>
        <p:txBody>
          <a:bodyPr/>
          <a:lstStyle/>
          <a:p>
            <a:r>
              <a:rPr lang="en-US" sz="2800" dirty="0"/>
              <a:t>People with Gonorrhea Coinfected with HIV^^ by Race/Ethnicity, 2017-2021</a:t>
            </a:r>
          </a:p>
        </p:txBody>
      </p:sp>
      <p:graphicFrame>
        <p:nvGraphicFramePr>
          <p:cNvPr id="7" name="Object 8">
            <a:extLst>
              <a:ext uri="{FF2B5EF4-FFF2-40B4-BE49-F238E27FC236}">
                <a16:creationId xmlns:a16="http://schemas.microsoft.com/office/drawing/2014/main" id="{2BE7601B-1B4C-4136-B9FF-98AB2597841C}"/>
              </a:ext>
            </a:extLst>
          </p:cNvPr>
          <p:cNvGraphicFramePr>
            <a:graphicFrameLocks/>
          </p:cNvGraphicFramePr>
          <p:nvPr>
            <p:extLst>
              <p:ext uri="{D42A27DB-BD31-4B8C-83A1-F6EECF244321}">
                <p14:modId xmlns:p14="http://schemas.microsoft.com/office/powerpoint/2010/main" val="1430597524"/>
              </p:ext>
            </p:extLst>
          </p:nvPr>
        </p:nvGraphicFramePr>
        <p:xfrm>
          <a:off x="485235" y="1639757"/>
          <a:ext cx="8345266" cy="413372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97DABD3-46D9-49D3-8A02-333305EDF91D}"/>
              </a:ext>
            </a:extLst>
          </p:cNvPr>
          <p:cNvSpPr txBox="1"/>
          <p:nvPr/>
        </p:nvSpPr>
        <p:spPr>
          <a:xfrm>
            <a:off x="8105235" y="5067541"/>
            <a:ext cx="5715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Arial"/>
              </a:rPr>
              <a:t>1.0</a:t>
            </a:r>
            <a:r>
              <a:rPr kumimoji="0" lang="en-US" sz="1100" b="1" i="0" u="none" strike="noStrike" kern="1200" cap="none" spc="0" normalizeH="0" baseline="0" noProof="0" dirty="0">
                <a:ln>
                  <a:noFill/>
                </a:ln>
                <a:solidFill>
                  <a:prstClr val="black"/>
                </a:solidFill>
                <a:effectLst/>
                <a:uLnTx/>
                <a:uFillTx/>
                <a:latin typeface="Arial"/>
                <a:ea typeface="+mn-ea"/>
                <a:cs typeface="+mn-cs"/>
              </a:rPr>
              <a:t>%</a:t>
            </a:r>
          </a:p>
        </p:txBody>
      </p:sp>
      <p:sp>
        <p:nvSpPr>
          <p:cNvPr id="9" name="TextBox 8">
            <a:extLst>
              <a:ext uri="{FF2B5EF4-FFF2-40B4-BE49-F238E27FC236}">
                <a16:creationId xmlns:a16="http://schemas.microsoft.com/office/drawing/2014/main" id="{0F8633FE-FBE3-46FE-B1FD-4A731D502181}"/>
              </a:ext>
            </a:extLst>
          </p:cNvPr>
          <p:cNvSpPr txBox="1"/>
          <p:nvPr/>
        </p:nvSpPr>
        <p:spPr>
          <a:xfrm>
            <a:off x="8096163" y="4890740"/>
            <a:ext cx="5715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a:ea typeface="+mn-ea"/>
                <a:cs typeface="+mn-cs"/>
              </a:rPr>
              <a:t>0.8%</a:t>
            </a:r>
          </a:p>
        </p:txBody>
      </p:sp>
      <p:sp>
        <p:nvSpPr>
          <p:cNvPr id="10" name="TextBox 9">
            <a:extLst>
              <a:ext uri="{FF2B5EF4-FFF2-40B4-BE49-F238E27FC236}">
                <a16:creationId xmlns:a16="http://schemas.microsoft.com/office/drawing/2014/main" id="{7E5FCAB3-2750-4D6C-8517-8F2E41A0C2C8}"/>
              </a:ext>
            </a:extLst>
          </p:cNvPr>
          <p:cNvSpPr txBox="1"/>
          <p:nvPr/>
        </p:nvSpPr>
        <p:spPr>
          <a:xfrm>
            <a:off x="8096163" y="4004279"/>
            <a:ext cx="580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Arial"/>
              </a:rPr>
              <a:t>68.4</a:t>
            </a:r>
            <a:r>
              <a:rPr kumimoji="0" lang="en-US" sz="1100" b="1" i="0" u="none" strike="noStrike" kern="1200" cap="none" spc="0" normalizeH="0" baseline="0" noProof="0" dirty="0">
                <a:ln>
                  <a:noFill/>
                </a:ln>
                <a:solidFill>
                  <a:prstClr val="black"/>
                </a:solidFill>
                <a:effectLst/>
                <a:uLnTx/>
                <a:uFillTx/>
                <a:latin typeface="Arial"/>
                <a:ea typeface="+mn-ea"/>
                <a:cs typeface="+mn-cs"/>
              </a:rPr>
              <a:t>%</a:t>
            </a:r>
          </a:p>
        </p:txBody>
      </p:sp>
      <p:sp>
        <p:nvSpPr>
          <p:cNvPr id="11" name="TextBox 10">
            <a:extLst>
              <a:ext uri="{FF2B5EF4-FFF2-40B4-BE49-F238E27FC236}">
                <a16:creationId xmlns:a16="http://schemas.microsoft.com/office/drawing/2014/main" id="{81F5C563-B458-474A-BC6D-2F580BB899D5}"/>
              </a:ext>
            </a:extLst>
          </p:cNvPr>
          <p:cNvSpPr txBox="1"/>
          <p:nvPr/>
        </p:nvSpPr>
        <p:spPr>
          <a:xfrm>
            <a:off x="8096163" y="2821750"/>
            <a:ext cx="73433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a:ea typeface="+mn-ea"/>
                <a:cs typeface="+mn-cs"/>
              </a:rPr>
              <a:t>13.5%</a:t>
            </a:r>
          </a:p>
        </p:txBody>
      </p:sp>
      <p:sp>
        <p:nvSpPr>
          <p:cNvPr id="12" name="TextBox 11">
            <a:extLst>
              <a:ext uri="{FF2B5EF4-FFF2-40B4-BE49-F238E27FC236}">
                <a16:creationId xmlns:a16="http://schemas.microsoft.com/office/drawing/2014/main" id="{BAF9B8B4-FBA5-4CF3-A9A5-811DFFA3B42A}"/>
              </a:ext>
            </a:extLst>
          </p:cNvPr>
          <p:cNvSpPr txBox="1"/>
          <p:nvPr/>
        </p:nvSpPr>
        <p:spPr>
          <a:xfrm>
            <a:off x="8096163" y="2551729"/>
            <a:ext cx="5715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a:ea typeface="+mn-ea"/>
                <a:cs typeface="+mn-cs"/>
              </a:rPr>
              <a:t>1.8%</a:t>
            </a:r>
          </a:p>
        </p:txBody>
      </p:sp>
      <p:sp>
        <p:nvSpPr>
          <p:cNvPr id="13" name="TextBox 12">
            <a:extLst>
              <a:ext uri="{FF2B5EF4-FFF2-40B4-BE49-F238E27FC236}">
                <a16:creationId xmlns:a16="http://schemas.microsoft.com/office/drawing/2014/main" id="{28A075F7-099C-4215-A291-375AABC06C14}"/>
              </a:ext>
            </a:extLst>
          </p:cNvPr>
          <p:cNvSpPr txBox="1"/>
          <p:nvPr/>
        </p:nvSpPr>
        <p:spPr>
          <a:xfrm>
            <a:off x="8105235" y="2379047"/>
            <a:ext cx="5715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Arial"/>
              </a:rPr>
              <a:t>6.0</a:t>
            </a:r>
            <a:r>
              <a:rPr kumimoji="0" lang="en-US" sz="1100" b="1" i="0" u="none" strike="noStrike" kern="1200" cap="none" spc="0" normalizeH="0" baseline="0" noProof="0" dirty="0">
                <a:ln>
                  <a:noFill/>
                </a:ln>
                <a:solidFill>
                  <a:prstClr val="black"/>
                </a:solidFill>
                <a:effectLst/>
                <a:uLnTx/>
                <a:uFillTx/>
                <a:latin typeface="Arial"/>
                <a:ea typeface="+mn-ea"/>
                <a:cs typeface="+mn-cs"/>
              </a:rPr>
              <a:t>%</a:t>
            </a:r>
          </a:p>
        </p:txBody>
      </p:sp>
      <p:sp>
        <p:nvSpPr>
          <p:cNvPr id="14" name="Text Placeholder 3">
            <a:extLst>
              <a:ext uri="{FF2B5EF4-FFF2-40B4-BE49-F238E27FC236}">
                <a16:creationId xmlns:a16="http://schemas.microsoft.com/office/drawing/2014/main" id="{FD98B936-2CF5-4D4A-9426-6BC9A6A208C0}"/>
              </a:ext>
            </a:extLst>
          </p:cNvPr>
          <p:cNvSpPr>
            <a:spLocks noGrp="1"/>
          </p:cNvSpPr>
          <p:nvPr>
            <p:ph type="body" sz="quarter" idx="11"/>
          </p:nvPr>
        </p:nvSpPr>
        <p:spPr>
          <a:xfrm>
            <a:off x="524933" y="6388692"/>
            <a:ext cx="8494702" cy="190966"/>
          </a:xfrm>
        </p:spPr>
        <p:txBody>
          <a:bodyPr/>
          <a:lstStyle/>
          <a:p>
            <a:r>
              <a:rPr lang="en-US" sz="1000" b="0" dirty="0">
                <a:latin typeface="Arial Narrow" panose="020B0606020202030204" pitchFamily="34" charset="0"/>
              </a:rPr>
              <a:t>^^HIV diagnosed prior to OR within 30 days of gonorrhea diagnosis.</a:t>
            </a:r>
          </a:p>
          <a:p>
            <a:r>
              <a:rPr lang="en-US" sz="1000" b="0" dirty="0">
                <a:effectLst/>
                <a:latin typeface="Arial Narrow" panose="020B0606020202030204" pitchFamily="34" charset="0"/>
                <a:ea typeface="Calibri" panose="020F0502020204030204" pitchFamily="34" charset="0"/>
                <a:cs typeface="Times New Roman" panose="02020603050405020304" pitchFamily="18" charset="0"/>
              </a:rPr>
              <a:t>*</a:t>
            </a:r>
            <a:r>
              <a:rPr lang="en-US" sz="1000" b="0" dirty="0">
                <a:effectLst/>
                <a:latin typeface="Arial Narrow" panose="020B0606020202030204" pitchFamily="34" charset="0"/>
                <a:ea typeface="Calibri" panose="020F0502020204030204" pitchFamily="34" charset="0"/>
              </a:rPr>
              <a:t>2020 data should be treated with caution due to reduced availability of testing caused by the COVID-19 pandemic. </a:t>
            </a:r>
            <a:r>
              <a:rPr lang="en-US" sz="1000" b="0" dirty="0">
                <a:latin typeface="Arial Narrow" panose="020B0606020202030204" pitchFamily="34" charset="0"/>
                <a:ea typeface="Calibri" panose="020F0502020204030204" pitchFamily="34" charset="0"/>
                <a:cs typeface="Times New Roman" panose="02020603050405020304" pitchFamily="18" charset="0"/>
              </a:rPr>
              <a:t>Data is italicized for this reason. </a:t>
            </a:r>
            <a:endParaRPr lang="en-US" sz="1000"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000" b="0" dirty="0">
                <a:latin typeface="Arial Narrow" panose="020B0606020202030204" pitchFamily="34" charset="0"/>
              </a:rPr>
              <a:t>Data Source: North Carolina Electronic Disease Surveillance System (NC EDSS) (data as of September 2022) and enhanced HIV/AIDS Reporting System (NC EDSS) (data as of September 2022). </a:t>
            </a:r>
          </a:p>
        </p:txBody>
      </p:sp>
    </p:spTree>
    <p:extLst>
      <p:ext uri="{BB962C8B-B14F-4D97-AF65-F5344CB8AC3E}">
        <p14:creationId xmlns:p14="http://schemas.microsoft.com/office/powerpoint/2010/main" val="247716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6015B2-0FF4-49CB-B5A6-5F4C796FD6A1}"/>
              </a:ext>
            </a:extLst>
          </p:cNvPr>
          <p:cNvSpPr>
            <a:spLocks noGrp="1"/>
          </p:cNvSpPr>
          <p:nvPr>
            <p:ph type="title"/>
          </p:nvPr>
        </p:nvSpPr>
        <p:spPr>
          <a:xfrm>
            <a:off x="154112" y="624054"/>
            <a:ext cx="8846049" cy="548640"/>
          </a:xfrm>
        </p:spPr>
        <p:txBody>
          <a:bodyPr/>
          <a:lstStyle/>
          <a:p>
            <a:r>
              <a:rPr lang="en-US" sz="2800" dirty="0"/>
              <a:t>Hepatitis Coinfection with HIV</a:t>
            </a:r>
            <a:br>
              <a:rPr lang="en-US" sz="2800" dirty="0"/>
            </a:br>
            <a:endParaRPr lang="en-US" sz="2800" dirty="0"/>
          </a:p>
        </p:txBody>
      </p:sp>
    </p:spTree>
    <p:extLst>
      <p:ext uri="{BB962C8B-B14F-4D97-AF65-F5344CB8AC3E}">
        <p14:creationId xmlns:p14="http://schemas.microsoft.com/office/powerpoint/2010/main" val="1744811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3129A6-2C7B-4D17-B9A9-D2D0989A1BF0}"/>
              </a:ext>
            </a:extLst>
          </p:cNvPr>
          <p:cNvSpPr>
            <a:spLocks noGrp="1"/>
          </p:cNvSpPr>
          <p:nvPr>
            <p:ph type="title"/>
          </p:nvPr>
        </p:nvSpPr>
        <p:spPr>
          <a:xfrm>
            <a:off x="684473" y="473671"/>
            <a:ext cx="7843267" cy="548640"/>
          </a:xfrm>
        </p:spPr>
        <p:txBody>
          <a:bodyPr/>
          <a:lstStyle/>
          <a:p>
            <a:r>
              <a:rPr lang="en-US" sz="1800" dirty="0"/>
              <a:t>Conquering the </a:t>
            </a:r>
            <a:r>
              <a:rPr lang="en-US" sz="1800" dirty="0" err="1"/>
              <a:t>Syndemic</a:t>
            </a:r>
            <a:r>
              <a:rPr lang="en-US" sz="1800" dirty="0"/>
              <a:t>: The Impact of HCV, HIV, and Opioid Overdoses in North Carolina</a:t>
            </a:r>
          </a:p>
        </p:txBody>
      </p:sp>
      <p:sp>
        <p:nvSpPr>
          <p:cNvPr id="24" name="Oval 23">
            <a:extLst>
              <a:ext uri="{FF2B5EF4-FFF2-40B4-BE49-F238E27FC236}">
                <a16:creationId xmlns:a16="http://schemas.microsoft.com/office/drawing/2014/main" id="{C531D1F0-38B8-4668-80FC-6950274BDA73}"/>
              </a:ext>
            </a:extLst>
          </p:cNvPr>
          <p:cNvSpPr/>
          <p:nvPr/>
        </p:nvSpPr>
        <p:spPr>
          <a:xfrm>
            <a:off x="2548056" y="844447"/>
            <a:ext cx="4275068" cy="3866167"/>
          </a:xfrm>
          <a:prstGeom prst="ellipse">
            <a:avLst/>
          </a:prstGeom>
          <a:solidFill>
            <a:schemeClr val="accent6">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a:extLst>
              <a:ext uri="{FF2B5EF4-FFF2-40B4-BE49-F238E27FC236}">
                <a16:creationId xmlns:a16="http://schemas.microsoft.com/office/drawing/2014/main" id="{14CB3407-A1BA-493E-9FC1-4C5BD53BA896}"/>
              </a:ext>
            </a:extLst>
          </p:cNvPr>
          <p:cNvSpPr/>
          <p:nvPr/>
        </p:nvSpPr>
        <p:spPr>
          <a:xfrm>
            <a:off x="1094994" y="2332428"/>
            <a:ext cx="4368493" cy="3814821"/>
          </a:xfrm>
          <a:prstGeom prst="ellipse">
            <a:avLst/>
          </a:prstGeom>
          <a:solidFill>
            <a:schemeClr val="accent4">
              <a:lumMod val="7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a:extLst>
              <a:ext uri="{FF2B5EF4-FFF2-40B4-BE49-F238E27FC236}">
                <a16:creationId xmlns:a16="http://schemas.microsoft.com/office/drawing/2014/main" id="{B6541B2F-04F4-4682-9AB9-6D1740E67587}"/>
              </a:ext>
            </a:extLst>
          </p:cNvPr>
          <p:cNvSpPr/>
          <p:nvPr/>
        </p:nvSpPr>
        <p:spPr>
          <a:xfrm>
            <a:off x="3919638" y="2274548"/>
            <a:ext cx="4275387" cy="3866167"/>
          </a:xfrm>
          <a:prstGeom prst="ellipse">
            <a:avLst/>
          </a:prstGeom>
          <a:solidFill>
            <a:schemeClr val="accent5">
              <a:lumMod val="60000"/>
              <a:lumOff val="4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a:extLst>
              <a:ext uri="{FF2B5EF4-FFF2-40B4-BE49-F238E27FC236}">
                <a16:creationId xmlns:a16="http://schemas.microsoft.com/office/drawing/2014/main" id="{941BE9B7-693E-4F1D-8E11-31950468302D}"/>
              </a:ext>
            </a:extLst>
          </p:cNvPr>
          <p:cNvSpPr txBox="1"/>
          <p:nvPr/>
        </p:nvSpPr>
        <p:spPr>
          <a:xfrm>
            <a:off x="3856914" y="1070475"/>
            <a:ext cx="1826087"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 HCV </a:t>
            </a:r>
          </a:p>
        </p:txBody>
      </p:sp>
      <p:sp>
        <p:nvSpPr>
          <p:cNvPr id="28" name="TextBox 27">
            <a:extLst>
              <a:ext uri="{FF2B5EF4-FFF2-40B4-BE49-F238E27FC236}">
                <a16:creationId xmlns:a16="http://schemas.microsoft.com/office/drawing/2014/main" id="{AAF34A29-65F4-49B6-82B9-3FF9410CEA6A}"/>
              </a:ext>
            </a:extLst>
          </p:cNvPr>
          <p:cNvSpPr txBox="1"/>
          <p:nvPr/>
        </p:nvSpPr>
        <p:spPr>
          <a:xfrm>
            <a:off x="1575811" y="1419923"/>
            <a:ext cx="6060593" cy="907941"/>
          </a:xfrm>
          <a:prstGeom prst="rect">
            <a:avLst/>
          </a:prstGeom>
          <a:noFill/>
        </p:spPr>
        <p:txBody>
          <a:bodyPr wrap="square" rtlCol="0">
            <a:spAutoFit/>
          </a:bodyPr>
          <a:lstStyle/>
          <a:p>
            <a:pPr marL="73152" indent="-73152" algn="ctr">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Reported acute HCV, 2021</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100 </a:t>
            </a:r>
          </a:p>
          <a:p>
            <a:pPr marL="73152" indent="-73152" algn="ctr">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Estimated people living with chronic HCV in U.S., 2016</a:t>
            </a:r>
            <a:r>
              <a:rPr lang="en-US" sz="1400" baseline="30000" dirty="0">
                <a:solidFill>
                  <a:prstClr val="black"/>
                </a:solidFill>
                <a:latin typeface="Arial" panose="020B0604020202020204" pitchFamily="34" charset="0"/>
                <a:cs typeface="Arial" panose="020B0604020202020204" pitchFamily="34" charset="0"/>
              </a:rPr>
              <a:t>2</a:t>
            </a:r>
            <a:r>
              <a:rPr lang="en-US" sz="1400" dirty="0">
                <a:solidFill>
                  <a:prstClr val="black"/>
                </a:solidFill>
                <a:latin typeface="Arial" panose="020B0604020202020204" pitchFamily="34" charset="0"/>
                <a:cs typeface="Arial" panose="020B0604020202020204" pitchFamily="34" charset="0"/>
              </a:rPr>
              <a:t> =  2.4 million </a:t>
            </a:r>
            <a:r>
              <a:rPr lang="en-US" sz="1100" dirty="0">
                <a:solidFill>
                  <a:prstClr val="black"/>
                </a:solidFill>
                <a:latin typeface="Arial" panose="020B0604020202020204" pitchFamily="34" charset="0"/>
                <a:cs typeface="Arial" panose="020B0604020202020204" pitchFamily="34" charset="0"/>
              </a:rPr>
              <a:t>(Trends in mortality and curative treatment indicate the prevalence is lower today.)</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Average lifetime treatment cost of chronic HCV</a:t>
            </a:r>
            <a:r>
              <a:rPr lang="en-US" sz="1400" baseline="300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 = $100,000/person</a:t>
            </a:r>
          </a:p>
        </p:txBody>
      </p:sp>
      <p:sp>
        <p:nvSpPr>
          <p:cNvPr id="29" name="TextBox 28">
            <a:extLst>
              <a:ext uri="{FF2B5EF4-FFF2-40B4-BE49-F238E27FC236}">
                <a16:creationId xmlns:a16="http://schemas.microsoft.com/office/drawing/2014/main" id="{C9FB96FA-5E33-4278-8C75-CBDCFBFEBA57}"/>
              </a:ext>
            </a:extLst>
          </p:cNvPr>
          <p:cNvSpPr txBox="1"/>
          <p:nvPr/>
        </p:nvSpPr>
        <p:spPr>
          <a:xfrm>
            <a:off x="76296" y="6140715"/>
            <a:ext cx="9067704" cy="369332"/>
          </a:xfrm>
          <a:prstGeom prst="rect">
            <a:avLst/>
          </a:prstGeom>
          <a:noFill/>
        </p:spPr>
        <p:txBody>
          <a:bodyPr wrap="square" rtlCol="0">
            <a:spAutoFit/>
          </a:bodyPr>
          <a:lstStyle/>
          <a:p>
            <a:r>
              <a:rPr lang="en-US" sz="600" baseline="30000" dirty="0">
                <a:solidFill>
                  <a:prstClr val="black"/>
                </a:solidFill>
                <a:latin typeface="Arial Narrow" panose="020B0606020202030204" pitchFamily="34" charset="0"/>
                <a:cs typeface="Arial" panose="020B0604020202020204" pitchFamily="34" charset="0"/>
              </a:rPr>
              <a:t>1</a:t>
            </a:r>
            <a:r>
              <a:rPr lang="en-US" sz="600" dirty="0">
                <a:solidFill>
                  <a:prstClr val="black"/>
                </a:solidFill>
                <a:latin typeface="Arial Narrow" panose="020B0606020202030204" pitchFamily="34" charset="0"/>
                <a:cs typeface="Arial" panose="020B0604020202020204" pitchFamily="34" charset="0"/>
              </a:rPr>
              <a:t>NC HIV/STD/Hepatitis Annual Surveillance Report, 2021; </a:t>
            </a:r>
            <a:r>
              <a:rPr lang="en-US" sz="600" baseline="30000" dirty="0">
                <a:solidFill>
                  <a:prstClr val="black"/>
                </a:solidFill>
                <a:latin typeface="Arial Narrow" panose="020B0606020202030204" pitchFamily="34" charset="0"/>
                <a:cs typeface="Arial" panose="020B0604020202020204" pitchFamily="34" charset="0"/>
              </a:rPr>
              <a:t>2</a:t>
            </a:r>
            <a:r>
              <a:rPr lang="en-US" sz="600" dirty="0">
                <a:solidFill>
                  <a:prstClr val="black"/>
                </a:solidFill>
                <a:latin typeface="Arial Narrow" panose="020B0606020202030204" pitchFamily="34" charset="0"/>
                <a:cs typeface="Arial" panose="020B0604020202020204" pitchFamily="34" charset="0"/>
              </a:rPr>
              <a:t>CDC Surveillance for Viral Hepatitis (</a:t>
            </a:r>
            <a:r>
              <a:rPr lang="en-US" sz="600" dirty="0">
                <a:hlinkClick r:id="rId2"/>
              </a:rPr>
              <a:t>https://www.cdc.gov/hepatitis/hcv/hcvfaq.htm#Ref01</a:t>
            </a:r>
            <a:r>
              <a:rPr lang="en-US" sz="600" dirty="0"/>
              <a:t>)</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3</a:t>
            </a:r>
            <a:r>
              <a:rPr lang="en-US" sz="600" dirty="0">
                <a:solidFill>
                  <a:prstClr val="black"/>
                </a:solidFill>
                <a:latin typeface="Arial Narrow" panose="020B0606020202030204" pitchFamily="34" charset="0"/>
                <a:cs typeface="Arial" panose="020B0604020202020204" pitchFamily="34" charset="0"/>
              </a:rPr>
              <a:t>In the absence of liver transplant (C. Everett Koop Institute, Dartmouth </a:t>
            </a:r>
            <a:r>
              <a:rPr lang="en-US" sz="600" dirty="0">
                <a:solidFill>
                  <a:prstClr val="black"/>
                </a:solidFill>
                <a:latin typeface="Arial Narrow" panose="020B0606020202030204" pitchFamily="34" charset="0"/>
                <a:cs typeface="Arial" panose="020B0604020202020204" pitchFamily="34" charset="0"/>
                <a:hlinkClick r:id="rId3"/>
              </a:rPr>
              <a:t>http://www.epidemic.org/thefacts/theepidemic/USHealthCareCosts/</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4</a:t>
            </a:r>
            <a:r>
              <a:rPr lang="en-US" sz="600" dirty="0">
                <a:solidFill>
                  <a:prstClr val="black"/>
                </a:solidFill>
                <a:latin typeface="Arial Narrow" panose="020B0606020202030204" pitchFamily="34" charset="0"/>
                <a:cs typeface="Arial" panose="020B0604020202020204" pitchFamily="34" charset="0"/>
              </a:rPr>
              <a:t>Based on estimates from  NC Ryan White </a:t>
            </a:r>
            <a:r>
              <a:rPr lang="en-US" sz="600" dirty="0" err="1">
                <a:solidFill>
                  <a:prstClr val="black"/>
                </a:solidFill>
                <a:latin typeface="Arial Narrow" panose="020B0606020202030204" pitchFamily="34" charset="0"/>
                <a:cs typeface="Arial" panose="020B0604020202020204" pitchFamily="34" charset="0"/>
              </a:rPr>
              <a:t>CAREWare</a:t>
            </a:r>
            <a:r>
              <a:rPr lang="en-US" sz="600" dirty="0">
                <a:solidFill>
                  <a:prstClr val="black"/>
                </a:solidFill>
                <a:latin typeface="Arial Narrow" panose="020B0606020202030204" pitchFamily="34" charset="0"/>
                <a:cs typeface="Arial" panose="020B0604020202020204" pitchFamily="34" charset="0"/>
              </a:rPr>
              <a:t> and the Medical Monitoring Project in NC;</a:t>
            </a:r>
            <a:r>
              <a:rPr lang="en-US" sz="600" baseline="30000" dirty="0">
                <a:solidFill>
                  <a:prstClr val="black"/>
                </a:solidFill>
                <a:latin typeface="Arial Narrow" panose="020B0606020202030204" pitchFamily="34" charset="0"/>
                <a:cs typeface="Arial" panose="020B0604020202020204" pitchFamily="34" charset="0"/>
              </a:rPr>
              <a:t>5</a:t>
            </a:r>
            <a:r>
              <a:rPr lang="en-US" sz="600" dirty="0">
                <a:solidFill>
                  <a:prstClr val="black"/>
                </a:solidFill>
                <a:latin typeface="Arial Narrow" panose="020B0606020202030204" pitchFamily="34" charset="0"/>
                <a:cs typeface="Arial" panose="020B0604020202020204" pitchFamily="34" charset="0"/>
              </a:rPr>
              <a:t>People Coinfected with HIV and Viral Hepatitis </a:t>
            </a:r>
            <a:r>
              <a:rPr lang="en-US" sz="600" dirty="0">
                <a:solidFill>
                  <a:prstClr val="black"/>
                </a:solidFill>
                <a:latin typeface="Arial Narrow" panose="020B0606020202030204" pitchFamily="34" charset="0"/>
                <a:cs typeface="Arial" panose="020B0604020202020204" pitchFamily="34" charset="0"/>
                <a:hlinkClick r:id="rId4"/>
              </a:rPr>
              <a:t>https://www.cdc.gov/hepatitis/populations/hiv.htm</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6 </a:t>
            </a:r>
            <a:r>
              <a:rPr lang="en-US" sz="600" dirty="0">
                <a:solidFill>
                  <a:prstClr val="black"/>
                </a:solidFill>
                <a:latin typeface="Arial Narrow" panose="020B0606020202030204" pitchFamily="34" charset="0"/>
                <a:cs typeface="Arial" panose="020B0604020202020204" pitchFamily="34" charset="0"/>
              </a:rPr>
              <a:t>Opioid and Substance Use Action Plan Data Dashboard https://www.ncdhhs.gov/about/department-initiatives/opioid-epidemic/opioid-action-plan-data-dashboard; </a:t>
            </a:r>
            <a:r>
              <a:rPr lang="en-US" sz="600" baseline="30000" dirty="0">
                <a:solidFill>
                  <a:prstClr val="black"/>
                </a:solidFill>
                <a:latin typeface="Arial Narrow" panose="020B0606020202030204" pitchFamily="34" charset="0"/>
                <a:cs typeface="Arial" panose="020B0604020202020204" pitchFamily="34" charset="0"/>
              </a:rPr>
              <a:t>7</a:t>
            </a:r>
            <a:r>
              <a:rPr lang="en-US" sz="600" dirty="0">
                <a:solidFill>
                  <a:prstClr val="black"/>
                </a:solidFill>
                <a:latin typeface="Arial Narrow" panose="020B0606020202030204" pitchFamily="34" charset="0"/>
                <a:cs typeface="Arial" panose="020B0604020202020204" pitchFamily="34" charset="0"/>
                <a:hlinkClick r:id="rId5"/>
              </a:rPr>
              <a:t>https://www.drugabuse.gov/drug-topics/opioids/opioid-summaries-by-state/north-carolina-opioid-involved-deaths-related-harms</a:t>
            </a:r>
            <a:r>
              <a:rPr lang="en-US" sz="600" dirty="0">
                <a:solidFill>
                  <a:prstClr val="black"/>
                </a:solidFill>
                <a:latin typeface="Arial Narrow" panose="020B0606020202030204" pitchFamily="34" charset="0"/>
                <a:cs typeface="Arial" panose="020B0604020202020204" pitchFamily="34" charset="0"/>
              </a:rPr>
              <a:t>.  </a:t>
            </a:r>
            <a:r>
              <a:rPr lang="en-US" sz="600" baseline="30000" dirty="0">
                <a:solidFill>
                  <a:prstClr val="black"/>
                </a:solidFill>
                <a:latin typeface="Arial Narrow" panose="020B0606020202030204" pitchFamily="34" charset="0"/>
                <a:cs typeface="Arial" panose="020B0604020202020204" pitchFamily="34" charset="0"/>
              </a:rPr>
              <a:t>8</a:t>
            </a:r>
            <a:r>
              <a:rPr lang="en-US" sz="600" dirty="0">
                <a:solidFill>
                  <a:prstClr val="black"/>
                </a:solidFill>
                <a:latin typeface="Arial Narrow" panose="020B0606020202030204" pitchFamily="34" charset="0"/>
                <a:cs typeface="Arial" panose="020B0604020202020204" pitchFamily="34" charset="0"/>
              </a:rPr>
              <a:t>HIV Cost-effectiveness, CDC: </a:t>
            </a:r>
            <a:r>
              <a:rPr lang="en-US" sz="600" dirty="0">
                <a:solidFill>
                  <a:prstClr val="black"/>
                </a:solidFill>
                <a:latin typeface="Arial Narrow" panose="020B0606020202030204" pitchFamily="34" charset="0"/>
                <a:cs typeface="Arial" panose="020B0604020202020204" pitchFamily="34" charset="0"/>
                <a:hlinkClick r:id="rId6"/>
              </a:rPr>
              <a:t>https://www.cdc.gov/hiv/programresources/guidance/costeffectiveness/index.html</a:t>
            </a:r>
            <a:r>
              <a:rPr lang="en-US" sz="600" dirty="0">
                <a:solidFill>
                  <a:prstClr val="black"/>
                </a:solidFill>
                <a:latin typeface="Arial Narrow" panose="020B0606020202030204" pitchFamily="34" charset="0"/>
                <a:cs typeface="Arial" panose="020B0604020202020204" pitchFamily="34" charset="0"/>
              </a:rPr>
              <a:t>). </a:t>
            </a:r>
          </a:p>
        </p:txBody>
      </p:sp>
      <p:sp>
        <p:nvSpPr>
          <p:cNvPr id="30" name="TextBox 29">
            <a:extLst>
              <a:ext uri="{FF2B5EF4-FFF2-40B4-BE49-F238E27FC236}">
                <a16:creationId xmlns:a16="http://schemas.microsoft.com/office/drawing/2014/main" id="{5A56F0E1-629A-4BB8-8FDB-941C3C7D83D2}"/>
              </a:ext>
            </a:extLst>
          </p:cNvPr>
          <p:cNvSpPr txBox="1"/>
          <p:nvPr/>
        </p:nvSpPr>
        <p:spPr>
          <a:xfrm>
            <a:off x="762692" y="4546330"/>
            <a:ext cx="4011503" cy="1169551"/>
          </a:xfrm>
          <a:prstGeom prst="rect">
            <a:avLst/>
          </a:prstGeom>
          <a:noFill/>
        </p:spPr>
        <p:txBody>
          <a:bodyPr wrap="square" rtlCol="0">
            <a:spAutoFit/>
          </a:bodyPr>
          <a:lstStyle/>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Drug overdose deaths in NC, 2020</a:t>
            </a:r>
            <a:r>
              <a:rPr lang="en-US" sz="1400" baseline="300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 3,801 (36.2 per 100,000)</a:t>
            </a:r>
          </a:p>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Heroin deaths, 2018</a:t>
            </a:r>
            <a:r>
              <a:rPr lang="en-US" sz="1400" baseline="300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 = 619 (6.3 per 100,000)</a:t>
            </a:r>
          </a:p>
          <a:p>
            <a:pPr marL="73152" indent="-73152">
              <a:buFont typeface="Arial" panose="020B0604020202020204" pitchFamily="34" charset="0"/>
              <a:buChar char="•"/>
            </a:pPr>
            <a:r>
              <a:rPr lang="en-US" sz="1400" dirty="0">
                <a:latin typeface="Arial" panose="020B0604020202020204" pitchFamily="34" charset="0"/>
                <a:cs typeface="Arial" panose="020B0604020202020204" pitchFamily="34" charset="0"/>
              </a:rPr>
              <a:t>CDC estimates the cost of drug overdose deaths in NC, 2016</a:t>
            </a:r>
            <a:r>
              <a:rPr lang="en-US" sz="1400" baseline="300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 = $1.3 billion</a:t>
            </a:r>
          </a:p>
        </p:txBody>
      </p:sp>
      <p:sp>
        <p:nvSpPr>
          <p:cNvPr id="31" name="TextBox 30">
            <a:extLst>
              <a:ext uri="{FF2B5EF4-FFF2-40B4-BE49-F238E27FC236}">
                <a16:creationId xmlns:a16="http://schemas.microsoft.com/office/drawing/2014/main" id="{8AA34F1D-5443-4735-BFE1-A5FB2BBAAF26}"/>
              </a:ext>
            </a:extLst>
          </p:cNvPr>
          <p:cNvSpPr txBox="1"/>
          <p:nvPr/>
        </p:nvSpPr>
        <p:spPr>
          <a:xfrm>
            <a:off x="4938044" y="4579010"/>
            <a:ext cx="4403913" cy="954107"/>
          </a:xfrm>
          <a:prstGeom prst="rect">
            <a:avLst/>
          </a:prstGeom>
          <a:noFill/>
        </p:spPr>
        <p:txBody>
          <a:bodyPr wrap="square" rtlCol="0">
            <a:spAutoFit/>
          </a:bodyPr>
          <a:lstStyle/>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Newly reported HIV, 2021</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a:t>
            </a:r>
            <a:r>
              <a:rPr lang="en-US" sz="1400" i="1" dirty="0">
                <a:solidFill>
                  <a:prstClr val="black"/>
                </a:solidFill>
                <a:latin typeface="Arial" panose="020B0604020202020204" pitchFamily="34" charset="0"/>
                <a:cs typeface="Arial" panose="020B0604020202020204" pitchFamily="34" charset="0"/>
              </a:rPr>
              <a:t>1,400</a:t>
            </a:r>
          </a:p>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People living with HIV, 2021</a:t>
            </a:r>
            <a:r>
              <a:rPr lang="en-US" sz="1400" baseline="30000" dirty="0">
                <a:solidFill>
                  <a:prstClr val="black"/>
                </a:solidFill>
                <a:latin typeface="Arial" panose="020B0604020202020204" pitchFamily="34" charset="0"/>
                <a:cs typeface="Arial" panose="020B0604020202020204" pitchFamily="34" charset="0"/>
              </a:rPr>
              <a:t>1</a:t>
            </a:r>
            <a:r>
              <a:rPr lang="en-US" sz="1400" dirty="0">
                <a:solidFill>
                  <a:prstClr val="black"/>
                </a:solidFill>
                <a:latin typeface="Arial" panose="020B0604020202020204" pitchFamily="34" charset="0"/>
                <a:cs typeface="Arial" panose="020B0604020202020204" pitchFamily="34" charset="0"/>
              </a:rPr>
              <a:t> = </a:t>
            </a:r>
            <a:r>
              <a:rPr lang="en-US" sz="1400" i="1" dirty="0">
                <a:solidFill>
                  <a:prstClr val="black"/>
                </a:solidFill>
                <a:latin typeface="Arial" panose="020B0604020202020204" pitchFamily="34" charset="0"/>
                <a:cs typeface="Arial" panose="020B0604020202020204" pitchFamily="34" charset="0"/>
              </a:rPr>
              <a:t>35,632</a:t>
            </a:r>
          </a:p>
          <a:p>
            <a:pPr marL="73152" indent="-73152">
              <a:buFont typeface="Arial" panose="020B0604020202020204" pitchFamily="34" charset="0"/>
              <a:buChar char="•"/>
            </a:pPr>
            <a:r>
              <a:rPr lang="en-US" sz="1400" dirty="0">
                <a:solidFill>
                  <a:prstClr val="black"/>
                </a:solidFill>
                <a:latin typeface="Arial" panose="020B0604020202020204" pitchFamily="34" charset="0"/>
                <a:cs typeface="Arial" panose="020B0604020202020204" pitchFamily="34" charset="0"/>
              </a:rPr>
              <a:t>Average lifetime treatment cost of HIV</a:t>
            </a:r>
            <a:r>
              <a:rPr lang="en-US" sz="1400" baseline="30000" dirty="0">
                <a:solidFill>
                  <a:prstClr val="black"/>
                </a:solidFill>
                <a:latin typeface="Arial" panose="020B0604020202020204" pitchFamily="34" charset="0"/>
                <a:cs typeface="Arial" panose="020B0604020202020204" pitchFamily="34" charset="0"/>
              </a:rPr>
              <a:t>8</a:t>
            </a:r>
            <a:r>
              <a:rPr lang="en-US" sz="1400" dirty="0">
                <a:solidFill>
                  <a:prstClr val="black"/>
                </a:solidFill>
                <a:latin typeface="Arial" panose="020B0604020202020204" pitchFamily="34" charset="0"/>
                <a:cs typeface="Arial" panose="020B0604020202020204" pitchFamily="34" charset="0"/>
              </a:rPr>
              <a:t> = &gt;$370,000/person </a:t>
            </a:r>
          </a:p>
        </p:txBody>
      </p:sp>
      <p:sp>
        <p:nvSpPr>
          <p:cNvPr id="32" name="TextBox 31">
            <a:extLst>
              <a:ext uri="{FF2B5EF4-FFF2-40B4-BE49-F238E27FC236}">
                <a16:creationId xmlns:a16="http://schemas.microsoft.com/office/drawing/2014/main" id="{2A6440BF-1D03-4F13-AE40-332D04E64E38}"/>
              </a:ext>
            </a:extLst>
          </p:cNvPr>
          <p:cNvSpPr txBox="1"/>
          <p:nvPr/>
        </p:nvSpPr>
        <p:spPr>
          <a:xfrm>
            <a:off x="1471353" y="4241372"/>
            <a:ext cx="2311766"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Opioid Overdoses</a:t>
            </a:r>
          </a:p>
        </p:txBody>
      </p:sp>
      <p:sp>
        <p:nvSpPr>
          <p:cNvPr id="33" name="TextBox 32">
            <a:extLst>
              <a:ext uri="{FF2B5EF4-FFF2-40B4-BE49-F238E27FC236}">
                <a16:creationId xmlns:a16="http://schemas.microsoft.com/office/drawing/2014/main" id="{7D60A502-7AD5-483A-A940-0D8A5CDA5C94}"/>
              </a:ext>
            </a:extLst>
          </p:cNvPr>
          <p:cNvSpPr txBox="1"/>
          <p:nvPr/>
        </p:nvSpPr>
        <p:spPr>
          <a:xfrm>
            <a:off x="5619942" y="4271232"/>
            <a:ext cx="2419614" cy="338554"/>
          </a:xfrm>
          <a:prstGeom prst="rect">
            <a:avLst/>
          </a:prstGeom>
          <a:noFill/>
          <a:ln>
            <a:noFill/>
          </a:ln>
        </p:spPr>
        <p:txBody>
          <a:bodyPr wrap="square" rtlCol="0">
            <a:spAutoFit/>
          </a:bodyPr>
          <a:lstStyle/>
          <a:p>
            <a:pPr algn="ctr"/>
            <a:r>
              <a:rPr lang="en-US" sz="1600" b="1" dirty="0">
                <a:solidFill>
                  <a:prstClr val="black"/>
                </a:solidFill>
                <a:latin typeface="Arial" panose="020B0604020202020204" pitchFamily="34" charset="0"/>
                <a:cs typeface="Arial" panose="020B0604020202020204" pitchFamily="34" charset="0"/>
              </a:rPr>
              <a:t>HIV Infections</a:t>
            </a:r>
          </a:p>
        </p:txBody>
      </p:sp>
      <p:sp>
        <p:nvSpPr>
          <p:cNvPr id="34" name="Bent Arrow 6">
            <a:extLst>
              <a:ext uri="{FF2B5EF4-FFF2-40B4-BE49-F238E27FC236}">
                <a16:creationId xmlns:a16="http://schemas.microsoft.com/office/drawing/2014/main" id="{1F061CCC-2798-4DAA-AECA-1E39851E38FA}"/>
              </a:ext>
            </a:extLst>
          </p:cNvPr>
          <p:cNvSpPr/>
          <p:nvPr/>
        </p:nvSpPr>
        <p:spPr>
          <a:xfrm rot="10800000">
            <a:off x="7636404" y="4656476"/>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 name="Bent Arrow 17">
            <a:extLst>
              <a:ext uri="{FF2B5EF4-FFF2-40B4-BE49-F238E27FC236}">
                <a16:creationId xmlns:a16="http://schemas.microsoft.com/office/drawing/2014/main" id="{46C58800-D4F8-4BE1-976F-114FC8B9A692}"/>
              </a:ext>
            </a:extLst>
          </p:cNvPr>
          <p:cNvSpPr/>
          <p:nvPr/>
        </p:nvSpPr>
        <p:spPr>
          <a:xfrm>
            <a:off x="320103" y="1070475"/>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6" name="Bent Arrow 18">
            <a:extLst>
              <a:ext uri="{FF2B5EF4-FFF2-40B4-BE49-F238E27FC236}">
                <a16:creationId xmlns:a16="http://schemas.microsoft.com/office/drawing/2014/main" id="{909CBEAA-2108-4BA5-B4C3-F0A07DEC7BE3}"/>
              </a:ext>
            </a:extLst>
          </p:cNvPr>
          <p:cNvSpPr/>
          <p:nvPr/>
        </p:nvSpPr>
        <p:spPr>
          <a:xfrm rot="16200000">
            <a:off x="232070" y="4733572"/>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7" name="Bent Arrow 19">
            <a:extLst>
              <a:ext uri="{FF2B5EF4-FFF2-40B4-BE49-F238E27FC236}">
                <a16:creationId xmlns:a16="http://schemas.microsoft.com/office/drawing/2014/main" id="{E94A1BCB-61DC-4E52-9935-68D8318C0135}"/>
              </a:ext>
            </a:extLst>
          </p:cNvPr>
          <p:cNvSpPr/>
          <p:nvPr/>
        </p:nvSpPr>
        <p:spPr>
          <a:xfrm rot="5400000">
            <a:off x="7737751" y="1079904"/>
            <a:ext cx="1198071" cy="1179212"/>
          </a:xfrm>
          <a:prstGeom prst="bentArrow">
            <a:avLst>
              <a:gd name="adj1" fmla="val 8334"/>
              <a:gd name="adj2" fmla="val 12953"/>
              <a:gd name="adj3" fmla="val 24306"/>
              <a:gd name="adj4" fmla="val 437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8" name="TextBox 37">
            <a:extLst>
              <a:ext uri="{FF2B5EF4-FFF2-40B4-BE49-F238E27FC236}">
                <a16:creationId xmlns:a16="http://schemas.microsoft.com/office/drawing/2014/main" id="{4BD5784C-A690-4985-A963-367C502AD9B7}"/>
              </a:ext>
            </a:extLst>
          </p:cNvPr>
          <p:cNvSpPr txBox="1"/>
          <p:nvPr/>
        </p:nvSpPr>
        <p:spPr>
          <a:xfrm>
            <a:off x="194202" y="2982268"/>
            <a:ext cx="9144000" cy="1313180"/>
          </a:xfrm>
          <a:prstGeom prst="rect">
            <a:avLst/>
          </a:prstGeom>
          <a:noFill/>
        </p:spPr>
        <p:txBody>
          <a:bodyPr wrap="square" rtlCol="0">
            <a:spAutoFit/>
          </a:bodyPr>
          <a:lstStyle/>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Estimate 7-13% of HIV-infected people in NC are co-infected with HCV (CDC estimates 21%)</a:t>
            </a:r>
            <a:r>
              <a:rPr lang="en-US" sz="1400" baseline="30000" dirty="0">
                <a:latin typeface="Arial" panose="020B0604020202020204" pitchFamily="34" charset="0"/>
                <a:cs typeface="Arial" panose="020B0604020202020204" pitchFamily="34" charset="0"/>
              </a:rPr>
              <a:t>4,5</a:t>
            </a:r>
            <a:endParaRPr lang="en-US" sz="1400" dirty="0">
              <a:latin typeface="Arial" panose="020B0604020202020204" pitchFamily="34" charset="0"/>
              <a:cs typeface="Arial" panose="020B0604020202020204" pitchFamily="34" charset="0"/>
            </a:endParaRP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At least 7% of people diagnosed with HIV in NC in 2021 were exposed through injection drug use</a:t>
            </a:r>
            <a:r>
              <a:rPr lang="en-US" sz="1400" baseline="30000" dirty="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An estimated 62%‒80% of HIV-infected people who inject drugs are co-infected with HCV</a:t>
            </a:r>
            <a:r>
              <a:rPr lang="en-US" sz="1400" baseline="30000" dirty="0">
                <a:latin typeface="Arial" panose="020B0604020202020204" pitchFamily="34" charset="0"/>
                <a:cs typeface="Arial" panose="020B0604020202020204" pitchFamily="34" charset="0"/>
              </a:rPr>
              <a:t>5</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Around 53% of people with acute HCV in 2021 reported injection drug use</a:t>
            </a:r>
            <a:r>
              <a:rPr lang="en-US" sz="1400" baseline="30000" dirty="0">
                <a:latin typeface="Arial" panose="020B0604020202020204" pitchFamily="34" charset="0"/>
                <a:cs typeface="Arial" panose="020B0604020202020204" pitchFamily="34" charset="0"/>
              </a:rPr>
              <a:t>1</a:t>
            </a:r>
          </a:p>
          <a:p>
            <a:pPr marL="73152" indent="-73152" algn="ctr">
              <a:buFont typeface="Arial" panose="020B0604020202020204" pitchFamily="34" charset="0"/>
              <a:buChar char="•"/>
            </a:pPr>
            <a:r>
              <a:rPr lang="en-US" sz="1400" dirty="0">
                <a:latin typeface="Arial" panose="020B0604020202020204" pitchFamily="34" charset="0"/>
                <a:cs typeface="Arial" panose="020B0604020202020204" pitchFamily="34" charset="0"/>
              </a:rPr>
              <a:t>Based on surveillance data, 17% of people coinfected with HIV/HCV achieved SVR through 2021</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a:t>
            </a:r>
          </a:p>
          <a:p>
            <a:pPr marL="73152" indent="-73152" algn="ctr">
              <a:buFont typeface="Arial" panose="020B0604020202020204" pitchFamily="34" charset="0"/>
              <a:buChar char="•"/>
            </a:pPr>
            <a:endParaRPr lang="en-US" sz="1400" baseline="300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FAD38E5-55A6-453B-81A7-264910FAF386}"/>
              </a:ext>
            </a:extLst>
          </p:cNvPr>
          <p:cNvSpPr txBox="1"/>
          <p:nvPr/>
        </p:nvSpPr>
        <p:spPr>
          <a:xfrm>
            <a:off x="3783119" y="2674492"/>
            <a:ext cx="1826087" cy="369332"/>
          </a:xfrm>
          <a:prstGeom prst="rect">
            <a:avLst/>
          </a:prstGeom>
          <a:noFill/>
          <a:ln>
            <a:noFill/>
          </a:ln>
        </p:spPr>
        <p:txBody>
          <a:bodyPr wrap="square" rtlCol="0">
            <a:spAutoFit/>
          </a:bodyPr>
          <a:lstStyle/>
          <a:p>
            <a:pPr algn="ctr"/>
            <a:r>
              <a:rPr lang="en-US" sz="1400" b="1" dirty="0">
                <a:solidFill>
                  <a:prstClr val="black"/>
                </a:solidFill>
                <a:latin typeface="Arial" panose="020B0604020202020204" pitchFamily="34" charset="0"/>
                <a:cs typeface="Arial" panose="020B0604020202020204" pitchFamily="34" charset="0"/>
              </a:rPr>
              <a:t> </a:t>
            </a:r>
            <a:r>
              <a:rPr lang="en-US" b="1" dirty="0" err="1">
                <a:solidFill>
                  <a:prstClr val="black"/>
                </a:solidFill>
                <a:latin typeface="Arial" panose="020B0604020202020204" pitchFamily="34" charset="0"/>
                <a:cs typeface="Arial" panose="020B0604020202020204" pitchFamily="34" charset="0"/>
              </a:rPr>
              <a:t>Syndemic</a:t>
            </a:r>
            <a:endParaRPr lang="en-US"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823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54E0D-A148-4D49-8E99-1C4AE5B60696}"/>
              </a:ext>
            </a:extLst>
          </p:cNvPr>
          <p:cNvSpPr>
            <a:spLocks noGrp="1"/>
          </p:cNvSpPr>
          <p:nvPr>
            <p:ph type="title"/>
          </p:nvPr>
        </p:nvSpPr>
        <p:spPr>
          <a:xfrm>
            <a:off x="354842" y="624054"/>
            <a:ext cx="8789159" cy="548640"/>
          </a:xfrm>
        </p:spPr>
        <p:txBody>
          <a:bodyPr/>
          <a:lstStyle/>
          <a:p>
            <a:r>
              <a:rPr lang="en-US" sz="3000" dirty="0"/>
              <a:t>2021 HIV/Hepatitis B/Hepatitis C Coinfection</a:t>
            </a:r>
          </a:p>
        </p:txBody>
      </p:sp>
      <p:sp>
        <p:nvSpPr>
          <p:cNvPr id="4" name="Text Placeholder 3">
            <a:extLst>
              <a:ext uri="{FF2B5EF4-FFF2-40B4-BE49-F238E27FC236}">
                <a16:creationId xmlns:a16="http://schemas.microsoft.com/office/drawing/2014/main" id="{5BA86432-000A-4258-904A-DF83AEDA7DCE}"/>
              </a:ext>
            </a:extLst>
          </p:cNvPr>
          <p:cNvSpPr>
            <a:spLocks noGrp="1"/>
          </p:cNvSpPr>
          <p:nvPr>
            <p:ph type="body" sz="quarter" idx="10"/>
          </p:nvPr>
        </p:nvSpPr>
        <p:spPr>
          <a:xfrm>
            <a:off x="78581" y="6200502"/>
            <a:ext cx="9496641" cy="412038"/>
          </a:xfrm>
        </p:spPr>
        <p:txBody>
          <a:bodyPr/>
          <a:lstStyle/>
          <a:p>
            <a:pPr marL="0" indent="0">
              <a:spcBef>
                <a:spcPts val="0"/>
              </a:spcBef>
              <a:buNone/>
            </a:pPr>
            <a:r>
              <a:rPr lang="en-US" sz="900" dirty="0">
                <a:solidFill>
                  <a:srgbClr val="000000"/>
                </a:solidFill>
                <a:latin typeface="Arial Narrow" panose="020B0606020202030204" pitchFamily="34" charset="0"/>
              </a:rPr>
              <a:t>. </a:t>
            </a:r>
          </a:p>
          <a:p>
            <a:pPr marL="0" indent="0">
              <a:spcBef>
                <a:spcPts val="0"/>
              </a:spcBef>
              <a:buNone/>
            </a:pPr>
            <a:r>
              <a:rPr lang="en-US" sz="900" b="0" dirty="0">
                <a:latin typeface="Arial Narrow" panose="020B0606020202030204" pitchFamily="34" charset="0"/>
              </a:rPr>
              <a:t>Data Source: North Carolina Electronic Disease Surveillance System (NC EDSS) (data as of October 1, 2022) and enhanced HIV/AIDS Reporting System (NC EDSS) (data as of October 1, 2022).</a:t>
            </a:r>
          </a:p>
        </p:txBody>
      </p:sp>
      <p:sp>
        <p:nvSpPr>
          <p:cNvPr id="10" name="Oval 9">
            <a:extLst>
              <a:ext uri="{FF2B5EF4-FFF2-40B4-BE49-F238E27FC236}">
                <a16:creationId xmlns:a16="http://schemas.microsoft.com/office/drawing/2014/main" id="{97B9EB80-3AF5-4E36-B990-EEE2A6D1B874}"/>
              </a:ext>
            </a:extLst>
          </p:cNvPr>
          <p:cNvSpPr/>
          <p:nvPr/>
        </p:nvSpPr>
        <p:spPr>
          <a:xfrm>
            <a:off x="2698251" y="1113819"/>
            <a:ext cx="3747497" cy="3652835"/>
          </a:xfrm>
          <a:prstGeom prst="ellipse">
            <a:avLst/>
          </a:prstGeom>
          <a:solidFill>
            <a:srgbClr val="92D05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Oval 10">
            <a:extLst>
              <a:ext uri="{FF2B5EF4-FFF2-40B4-BE49-F238E27FC236}">
                <a16:creationId xmlns:a16="http://schemas.microsoft.com/office/drawing/2014/main" id="{425563D5-7E08-4D6E-B460-F673DC14EDF4}"/>
              </a:ext>
            </a:extLst>
          </p:cNvPr>
          <p:cNvSpPr/>
          <p:nvPr/>
        </p:nvSpPr>
        <p:spPr>
          <a:xfrm>
            <a:off x="1348924" y="2606542"/>
            <a:ext cx="3747497" cy="3652835"/>
          </a:xfrm>
          <a:prstGeom prst="ellipse">
            <a:avLst/>
          </a:prstGeom>
          <a:solidFill>
            <a:srgbClr val="7030A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2" name="Oval 11">
            <a:extLst>
              <a:ext uri="{FF2B5EF4-FFF2-40B4-BE49-F238E27FC236}">
                <a16:creationId xmlns:a16="http://schemas.microsoft.com/office/drawing/2014/main" id="{70C7C2F8-C322-4B08-8783-EC771169D921}"/>
              </a:ext>
            </a:extLst>
          </p:cNvPr>
          <p:cNvSpPr/>
          <p:nvPr/>
        </p:nvSpPr>
        <p:spPr>
          <a:xfrm>
            <a:off x="3994160" y="2611028"/>
            <a:ext cx="3747496" cy="3652835"/>
          </a:xfrm>
          <a:prstGeom prst="ellipse">
            <a:avLst/>
          </a:prstGeom>
          <a:solidFill>
            <a:srgbClr val="00B0F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 name="TextBox 12">
            <a:extLst>
              <a:ext uri="{FF2B5EF4-FFF2-40B4-BE49-F238E27FC236}">
                <a16:creationId xmlns:a16="http://schemas.microsoft.com/office/drawing/2014/main" id="{A4E63C5C-0444-42BF-8C22-F1C3468398FC}"/>
              </a:ext>
            </a:extLst>
          </p:cNvPr>
          <p:cNvSpPr txBox="1"/>
          <p:nvPr/>
        </p:nvSpPr>
        <p:spPr>
          <a:xfrm>
            <a:off x="3569712" y="1614509"/>
            <a:ext cx="2004573"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 HCV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 = 78,121</a:t>
            </a:r>
          </a:p>
        </p:txBody>
      </p:sp>
      <p:sp>
        <p:nvSpPr>
          <p:cNvPr id="14" name="TextBox 13">
            <a:extLst>
              <a:ext uri="{FF2B5EF4-FFF2-40B4-BE49-F238E27FC236}">
                <a16:creationId xmlns:a16="http://schemas.microsoft.com/office/drawing/2014/main" id="{7E1F0196-32FF-4784-B9E4-D22DABE28D0A}"/>
              </a:ext>
            </a:extLst>
          </p:cNvPr>
          <p:cNvSpPr txBox="1"/>
          <p:nvPr/>
        </p:nvSpPr>
        <p:spPr>
          <a:xfrm>
            <a:off x="1654613" y="4460628"/>
            <a:ext cx="1897165"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HBV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N=24,850</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474B4E0E-890D-4FAF-8F02-9B4816D58C63}"/>
              </a:ext>
            </a:extLst>
          </p:cNvPr>
          <p:cNvSpPr txBox="1"/>
          <p:nvPr/>
        </p:nvSpPr>
        <p:spPr>
          <a:xfrm>
            <a:off x="5412944" y="4460628"/>
            <a:ext cx="1929650"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HIV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ndara" panose="020E0502030303020204" pitchFamily="34" charset="0"/>
                <a:ea typeface="+mn-ea"/>
                <a:cs typeface="Arial" panose="020B0604020202020204" pitchFamily="34" charset="0"/>
              </a:rPr>
              <a:t>N=33,193</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981671A2-8DAC-4642-8586-8A4E52E7CA6F}"/>
              </a:ext>
            </a:extLst>
          </p:cNvPr>
          <p:cNvSpPr txBox="1"/>
          <p:nvPr/>
        </p:nvSpPr>
        <p:spPr>
          <a:xfrm>
            <a:off x="2890046" y="3195024"/>
            <a:ext cx="13007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N=1,277</a:t>
            </a:r>
          </a:p>
        </p:txBody>
      </p:sp>
      <p:sp>
        <p:nvSpPr>
          <p:cNvPr id="17" name="TextBox 16">
            <a:extLst>
              <a:ext uri="{FF2B5EF4-FFF2-40B4-BE49-F238E27FC236}">
                <a16:creationId xmlns:a16="http://schemas.microsoft.com/office/drawing/2014/main" id="{F7AA314D-AD59-4AD4-B785-79B4A21C02F6}"/>
              </a:ext>
            </a:extLst>
          </p:cNvPr>
          <p:cNvSpPr txBox="1"/>
          <p:nvPr/>
        </p:nvSpPr>
        <p:spPr>
          <a:xfrm>
            <a:off x="5019113" y="3195024"/>
            <a:ext cx="130074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N=1,254</a:t>
            </a:r>
          </a:p>
        </p:txBody>
      </p:sp>
      <p:sp>
        <p:nvSpPr>
          <p:cNvPr id="18" name="TextBox 17">
            <a:extLst>
              <a:ext uri="{FF2B5EF4-FFF2-40B4-BE49-F238E27FC236}">
                <a16:creationId xmlns:a16="http://schemas.microsoft.com/office/drawing/2014/main" id="{D8252433-65E4-4EE0-8E72-7746005460CF}"/>
              </a:ext>
            </a:extLst>
          </p:cNvPr>
          <p:cNvSpPr txBox="1"/>
          <p:nvPr/>
        </p:nvSpPr>
        <p:spPr>
          <a:xfrm>
            <a:off x="3925813" y="4796750"/>
            <a:ext cx="129236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N=1,130</a:t>
            </a:r>
          </a:p>
        </p:txBody>
      </p:sp>
      <p:sp>
        <p:nvSpPr>
          <p:cNvPr id="19" name="TextBox 18">
            <a:extLst>
              <a:ext uri="{FF2B5EF4-FFF2-40B4-BE49-F238E27FC236}">
                <a16:creationId xmlns:a16="http://schemas.microsoft.com/office/drawing/2014/main" id="{A9CB2986-D7F4-4F02-8DFB-2364E0E1789F}"/>
              </a:ext>
            </a:extLst>
          </p:cNvPr>
          <p:cNvSpPr txBox="1"/>
          <p:nvPr/>
        </p:nvSpPr>
        <p:spPr>
          <a:xfrm>
            <a:off x="4022524" y="3912736"/>
            <a:ext cx="113477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rPr>
              <a:t>N=</a:t>
            </a:r>
            <a:r>
              <a:rPr lang="en-US" sz="1600" b="1" dirty="0">
                <a:solidFill>
                  <a:srgbClr val="000000"/>
                </a:solidFill>
                <a:latin typeface="Candara" panose="020E0502030303020204" pitchFamily="34" charset="0"/>
                <a:cs typeface="Arial" panose="020B0604020202020204" pitchFamily="34" charset="0"/>
              </a:rPr>
              <a:t>55</a:t>
            </a:r>
            <a:endParaRPr kumimoji="0" lang="en-US" sz="1600" b="1" i="0" u="none" strike="noStrike" kern="120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endParaRPr>
          </a:p>
        </p:txBody>
      </p:sp>
    </p:spTree>
    <p:extLst>
      <p:ext uri="{BB962C8B-B14F-4D97-AF65-F5344CB8AC3E}">
        <p14:creationId xmlns:p14="http://schemas.microsoft.com/office/powerpoint/2010/main" val="41604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7D917-9067-4536-8CD6-86CB778AD5A2}"/>
              </a:ext>
            </a:extLst>
          </p:cNvPr>
          <p:cNvSpPr>
            <a:spLocks noGrp="1"/>
          </p:cNvSpPr>
          <p:nvPr>
            <p:ph type="title"/>
          </p:nvPr>
        </p:nvSpPr>
        <p:spPr/>
        <p:txBody>
          <a:bodyPr/>
          <a:lstStyle/>
          <a:p>
            <a:r>
              <a:rPr lang="en-US" dirty="0"/>
              <a:t>North Carolina HIV Continuum of Care</a:t>
            </a:r>
            <a:br>
              <a:rPr lang="en-US" dirty="0"/>
            </a:br>
            <a:endParaRPr lang="en-US" dirty="0"/>
          </a:p>
        </p:txBody>
      </p:sp>
    </p:spTree>
    <p:extLst>
      <p:ext uri="{BB962C8B-B14F-4D97-AF65-F5344CB8AC3E}">
        <p14:creationId xmlns:p14="http://schemas.microsoft.com/office/powerpoint/2010/main" val="161152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3" y="676808"/>
            <a:ext cx="8345266" cy="548640"/>
          </a:xfrm>
        </p:spPr>
        <p:txBody>
          <a:bodyPr/>
          <a:lstStyle/>
          <a:p>
            <a:r>
              <a:rPr lang="en-US" sz="2800" dirty="0"/>
              <a:t>Age Distribution of People Diagnosed with HIV and Living in NC* by Gender** in 2021</a:t>
            </a:r>
          </a:p>
        </p:txBody>
      </p:sp>
      <p:graphicFrame>
        <p:nvGraphicFramePr>
          <p:cNvPr id="5" name="Content Placeholder 3">
            <a:extLst>
              <a:ext uri="{FF2B5EF4-FFF2-40B4-BE49-F238E27FC236}">
                <a16:creationId xmlns:a16="http://schemas.microsoft.com/office/drawing/2014/main" id="{9AE09269-01BB-41FC-9F2E-400228351CD0}"/>
              </a:ext>
            </a:extLst>
          </p:cNvPr>
          <p:cNvGraphicFramePr>
            <a:graphicFrameLocks/>
          </p:cNvGraphicFramePr>
          <p:nvPr>
            <p:extLst>
              <p:ext uri="{D42A27DB-BD31-4B8C-83A1-F6EECF244321}">
                <p14:modId xmlns:p14="http://schemas.microsoft.com/office/powerpoint/2010/main" val="2380768702"/>
              </p:ext>
            </p:extLst>
          </p:nvPr>
        </p:nvGraphicFramePr>
        <p:xfrm>
          <a:off x="139763" y="1779463"/>
          <a:ext cx="8534400" cy="402498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F148BB9A-F06C-43DC-8D0B-6E45DC7D794F}"/>
              </a:ext>
            </a:extLst>
          </p:cNvPr>
          <p:cNvSpPr>
            <a:spLocks noGrp="1"/>
          </p:cNvSpPr>
          <p:nvPr>
            <p:ph type="body" sz="quarter" idx="11"/>
          </p:nvPr>
        </p:nvSpPr>
        <p:spPr>
          <a:xfrm>
            <a:off x="524933" y="6388692"/>
            <a:ext cx="8494702" cy="190966"/>
          </a:xfrm>
        </p:spPr>
        <p:txBody>
          <a:bodyPr/>
          <a:lstStyle/>
          <a:p>
            <a:r>
              <a:rPr lang="en-US" sz="90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*Based on most recent address or age in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as of December 31 of the given year. </a:t>
            </a:r>
          </a:p>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 </a:t>
            </a:r>
          </a:p>
        </p:txBody>
      </p:sp>
    </p:spTree>
    <p:extLst>
      <p:ext uri="{BB962C8B-B14F-4D97-AF65-F5344CB8AC3E}">
        <p14:creationId xmlns:p14="http://schemas.microsoft.com/office/powerpoint/2010/main" val="36147304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0D85D4-63A8-42A4-911A-5C16DB1E31E8}"/>
              </a:ext>
            </a:extLst>
          </p:cNvPr>
          <p:cNvSpPr>
            <a:spLocks noGrp="1"/>
          </p:cNvSpPr>
          <p:nvPr>
            <p:ph type="title"/>
          </p:nvPr>
        </p:nvSpPr>
        <p:spPr/>
        <p:txBody>
          <a:bodyPr/>
          <a:lstStyle/>
          <a:p>
            <a:r>
              <a:rPr lang="en-US" dirty="0"/>
              <a:t>North Carolina HIV Continuum of Care 2021*</a:t>
            </a:r>
          </a:p>
        </p:txBody>
      </p:sp>
      <p:sp>
        <p:nvSpPr>
          <p:cNvPr id="7" name="Text Placeholder 6">
            <a:extLst>
              <a:ext uri="{FF2B5EF4-FFF2-40B4-BE49-F238E27FC236}">
                <a16:creationId xmlns:a16="http://schemas.microsoft.com/office/drawing/2014/main" id="{3448C737-2721-45D5-B5A6-0CD86F15A547}"/>
              </a:ext>
            </a:extLst>
          </p:cNvPr>
          <p:cNvSpPr>
            <a:spLocks noGrp="1"/>
          </p:cNvSpPr>
          <p:nvPr>
            <p:ph type="body" sz="quarter" idx="10"/>
          </p:nvPr>
        </p:nvSpPr>
        <p:spPr>
          <a:xfrm>
            <a:off x="437312" y="5111750"/>
            <a:ext cx="8269375" cy="330200"/>
          </a:xfrm>
        </p:spPr>
        <p:txBody>
          <a:bodyPr/>
          <a:lstStyle/>
          <a:p>
            <a:pPr marL="0" indent="0">
              <a:buNone/>
            </a:pPr>
            <a:r>
              <a:rPr lang="en-US" sz="900" b="0" dirty="0">
                <a:latin typeface="Arial Narrow" panose="020B0606020202030204" pitchFamily="34" charset="0"/>
              </a:rPr>
              <a:t>*Note: Data are preliminary (do not include vital records or national death matches).</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900" b="0" dirty="0">
                <a:solidFill>
                  <a:srgbClr val="000000"/>
                </a:solidFill>
                <a:latin typeface="Arial Narrow" panose="020B0606020202030204" pitchFamily="34" charset="0"/>
              </a:rPr>
              <a:t> </a:t>
            </a:r>
            <a:endParaRPr lang="en-US" sz="900" b="0" dirty="0">
              <a:latin typeface="Arial Narrow" panose="020B0606020202030204" pitchFamily="34" charset="0"/>
            </a:endParaRPr>
          </a:p>
          <a:p>
            <a:pPr marL="0" indent="0">
              <a:buNone/>
            </a:pPr>
            <a:r>
              <a:rPr lang="en-US" sz="900" b="0" dirty="0">
                <a:latin typeface="Arial Narrow" panose="020B0606020202030204" pitchFamily="34" charset="0"/>
              </a:rPr>
              <a:t>**At least 1 care marker (CD4 or VL test, HMAP dispense, or Medicaid claim) in the given calendar year. </a:t>
            </a:r>
          </a:p>
          <a:p>
            <a:pPr marL="0" indent="0">
              <a:buNone/>
            </a:pPr>
            <a:r>
              <a:rPr lang="en-US" sz="900" b="0" dirty="0">
                <a:latin typeface="Arial Narrow" panose="020B0606020202030204" pitchFamily="34" charset="0"/>
              </a:rPr>
              <a:t>***Retained in care is defined as being virally suppressed within 12 months or having 2 or more care markers (CD4 or VL test, HMAP dispense, or Medicaid claim) at least 90 days apart in the given calendar year. </a:t>
            </a:r>
          </a:p>
          <a:p>
            <a:pPr marL="0" indent="0">
              <a:buNone/>
            </a:pPr>
            <a:r>
              <a:rPr lang="en-US" sz="900" b="0" dirty="0">
                <a:latin typeface="Arial Narrow" panose="020B0606020202030204" pitchFamily="34" charset="0"/>
              </a:rPr>
              <a:t>^Virally suppressed is defined as the last viral load during the given calendar year &lt;200 copies/ml.  </a:t>
            </a:r>
          </a:p>
          <a:p>
            <a:pPr marL="0" indent="0">
              <a:buNone/>
            </a:pPr>
            <a:r>
              <a:rPr lang="en-US" sz="900" b="0" dirty="0">
                <a:latin typeface="Arial Narrow" panose="020B0606020202030204" pitchFamily="34" charset="0"/>
              </a:rPr>
              <a:t>Legend: People ≥ 13 years of age and diagnosed and living through December 31 of each calendar year. Data includes labs and services from </a:t>
            </a:r>
            <a:r>
              <a:rPr lang="en-US" sz="900" b="0" dirty="0" err="1">
                <a:latin typeface="Arial Narrow" panose="020B0606020202030204" pitchFamily="34" charset="0"/>
              </a:rPr>
              <a:t>CAREWare</a:t>
            </a:r>
            <a:r>
              <a:rPr lang="en-US" sz="900" b="0" dirty="0">
                <a:latin typeface="Arial Narrow" panose="020B0606020202030204" pitchFamily="34" charset="0"/>
              </a:rPr>
              <a:t> (all Ryan White services excluding Part A), HIV Medication Assistance Program (HMAP), and Medicaid data sources. The estimated number of people living in North Carolina in 2020 was 38,900 (based on CD4 model from CDC July 2021). </a:t>
            </a:r>
          </a:p>
          <a:p>
            <a:pPr marL="0" indent="0" defTabSz="914400">
              <a:buNone/>
              <a:defRPr/>
            </a:pPr>
            <a:r>
              <a:rPr lang="en-US" sz="900" b="0" dirty="0">
                <a:latin typeface="Arial Narrow" panose="020B0606020202030204" pitchFamily="34" charset="0"/>
              </a:rPr>
              <a:t>Data Sources: enhanced HIV/AIDS Reporting System (</a:t>
            </a:r>
            <a:r>
              <a:rPr lang="en-US" sz="900" b="0" dirty="0" err="1">
                <a:latin typeface="Arial Narrow" panose="020B0606020202030204" pitchFamily="34" charset="0"/>
              </a:rPr>
              <a:t>eHARS</a:t>
            </a:r>
            <a:r>
              <a:rPr lang="en-US" sz="900" b="0" dirty="0">
                <a:latin typeface="Arial Narrow" panose="020B0606020202030204" pitchFamily="34" charset="0"/>
              </a:rPr>
              <a:t>) (June 2022) and NC ECHO (July 2022).</a:t>
            </a:r>
            <a:endParaRPr lang="en-US" sz="900" b="0" dirty="0"/>
          </a:p>
        </p:txBody>
      </p:sp>
      <p:graphicFrame>
        <p:nvGraphicFramePr>
          <p:cNvPr id="9" name="Content Placeholder 8">
            <a:extLst>
              <a:ext uri="{FF2B5EF4-FFF2-40B4-BE49-F238E27FC236}">
                <a16:creationId xmlns:a16="http://schemas.microsoft.com/office/drawing/2014/main" id="{E2B6D407-2CE7-401E-A09B-D37B1D1A8E94}"/>
              </a:ext>
            </a:extLst>
          </p:cNvPr>
          <p:cNvGraphicFramePr>
            <a:graphicFrameLocks noGrp="1"/>
          </p:cNvGraphicFramePr>
          <p:nvPr>
            <p:ph sz="quarter" idx="14"/>
            <p:extLst>
              <p:ext uri="{D42A27DB-BD31-4B8C-83A1-F6EECF244321}">
                <p14:modId xmlns:p14="http://schemas.microsoft.com/office/powerpoint/2010/main" val="913660837"/>
              </p:ext>
            </p:extLst>
          </p:nvPr>
        </p:nvGraphicFramePr>
        <p:xfrm>
          <a:off x="622998" y="1496090"/>
          <a:ext cx="7894638" cy="3695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7344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7D917-9067-4536-8CD6-86CB778AD5A2}"/>
              </a:ext>
            </a:extLst>
          </p:cNvPr>
          <p:cNvSpPr>
            <a:spLocks noGrp="1"/>
          </p:cNvSpPr>
          <p:nvPr>
            <p:ph type="title"/>
          </p:nvPr>
        </p:nvSpPr>
        <p:spPr/>
        <p:txBody>
          <a:bodyPr/>
          <a:lstStyle/>
          <a:p>
            <a:r>
              <a:rPr lang="en-US" dirty="0"/>
              <a:t>Upside Down HIV Continuum of Care 2021*</a:t>
            </a:r>
          </a:p>
        </p:txBody>
      </p:sp>
      <p:sp>
        <p:nvSpPr>
          <p:cNvPr id="8" name="Text Placeholder 6">
            <a:extLst>
              <a:ext uri="{FF2B5EF4-FFF2-40B4-BE49-F238E27FC236}">
                <a16:creationId xmlns:a16="http://schemas.microsoft.com/office/drawing/2014/main" id="{BE08B368-FF6C-49DE-922E-B4A58677A775}"/>
              </a:ext>
            </a:extLst>
          </p:cNvPr>
          <p:cNvSpPr>
            <a:spLocks noGrp="1"/>
          </p:cNvSpPr>
          <p:nvPr>
            <p:ph type="body" sz="quarter" idx="11"/>
          </p:nvPr>
        </p:nvSpPr>
        <p:spPr>
          <a:xfrm>
            <a:off x="522287" y="6251575"/>
            <a:ext cx="8269375" cy="330200"/>
          </a:xfrm>
        </p:spPr>
        <p:txBody>
          <a:bodyPr/>
          <a:lstStyle/>
          <a:p>
            <a:r>
              <a:rPr lang="en-US" sz="900" b="0" dirty="0">
                <a:latin typeface="Arial Narrow" panose="020B0606020202030204" pitchFamily="34" charset="0"/>
              </a:rPr>
              <a:t>*Note: Data are preliminary (do not include vital records or national death matches).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900" b="0" dirty="0">
                <a:solidFill>
                  <a:srgbClr val="000000"/>
                </a:solidFill>
                <a:latin typeface="Arial Narrow" panose="020B0606020202030204" pitchFamily="34" charset="0"/>
              </a:rPr>
              <a:t> </a:t>
            </a:r>
            <a:endParaRPr lang="en-US" sz="900" b="0" dirty="0">
              <a:latin typeface="Arial Narrow" panose="020B0606020202030204" pitchFamily="34" charset="0"/>
            </a:endParaRPr>
          </a:p>
          <a:p>
            <a:r>
              <a:rPr lang="en-US" sz="900" b="0" dirty="0">
                <a:latin typeface="Arial Narrow" panose="020B0606020202030204" pitchFamily="34" charset="0"/>
              </a:rPr>
              <a:t>**No care visit (CD4 or VL test, HMAP dispense, or Medicaid claim) in the given calendar year. </a:t>
            </a:r>
          </a:p>
          <a:p>
            <a:r>
              <a:rPr lang="en-US" sz="900" b="0" dirty="0">
                <a:latin typeface="Arial Narrow" panose="020B0606020202030204" pitchFamily="34" charset="0"/>
              </a:rPr>
              <a:t>***Not retained in care is defined as being virally suppressed within 12 months or having 2 or more care markers (CD4 or VL test, HMAP dispense, or Medicaid claim) at least 90 days apart in the given calendar year. </a:t>
            </a:r>
          </a:p>
          <a:p>
            <a:r>
              <a:rPr lang="en-US" sz="900" b="0" dirty="0">
                <a:latin typeface="Arial Narrow" panose="020B0606020202030204" pitchFamily="34" charset="0"/>
              </a:rPr>
              <a:t>^Not virally suppressed is defined as the last viral load during the given calendar year &lt;200 copies/ml.  </a:t>
            </a:r>
          </a:p>
          <a:p>
            <a:r>
              <a:rPr lang="en-US" sz="900" b="0" dirty="0">
                <a:latin typeface="Arial Narrow" panose="020B0606020202030204" pitchFamily="34" charset="0"/>
              </a:rPr>
              <a:t>Legend: People ≥ 13 years of age and living through December 31 of each calendar year. Data includes labs and services from </a:t>
            </a:r>
            <a:r>
              <a:rPr lang="en-US" sz="900" b="0" dirty="0" err="1">
                <a:latin typeface="Arial Narrow" panose="020B0606020202030204" pitchFamily="34" charset="0"/>
              </a:rPr>
              <a:t>CAREWare</a:t>
            </a:r>
            <a:r>
              <a:rPr lang="en-US" sz="900" b="0" dirty="0">
                <a:latin typeface="Arial Narrow" panose="020B0606020202030204" pitchFamily="34" charset="0"/>
              </a:rPr>
              <a:t> (all Ryan White services excluding Part A), HIV Medication Assistance Program (HMAP), and Medicaid data sources. The estimated number of people living in North Carolina in 2020 was 38,900 (based on CD4 model from CDC July 2021). </a:t>
            </a:r>
          </a:p>
          <a:p>
            <a:pPr marL="0" indent="0" defTabSz="914400">
              <a:buNone/>
              <a:defRPr/>
            </a:pPr>
            <a:r>
              <a:rPr lang="en-US" sz="900" b="0" dirty="0">
                <a:latin typeface="Arial Narrow" panose="020B0606020202030204" pitchFamily="34" charset="0"/>
              </a:rPr>
              <a:t>Data Sources: enhanced HIV/AIDS Reporting System (</a:t>
            </a:r>
            <a:r>
              <a:rPr lang="en-US" sz="900" b="0" dirty="0" err="1">
                <a:latin typeface="Arial Narrow" panose="020B0606020202030204" pitchFamily="34" charset="0"/>
              </a:rPr>
              <a:t>eHARS</a:t>
            </a:r>
            <a:r>
              <a:rPr lang="en-US" sz="900" b="0" dirty="0">
                <a:latin typeface="Arial Narrow" panose="020B0606020202030204" pitchFamily="34" charset="0"/>
              </a:rPr>
              <a:t>) (June 2022) and NC ECHO (July 2022).</a:t>
            </a:r>
            <a:endParaRPr lang="en-US" sz="900" b="0" dirty="0"/>
          </a:p>
        </p:txBody>
      </p:sp>
      <p:graphicFrame>
        <p:nvGraphicFramePr>
          <p:cNvPr id="12" name="Chart 11">
            <a:extLst>
              <a:ext uri="{FF2B5EF4-FFF2-40B4-BE49-F238E27FC236}">
                <a16:creationId xmlns:a16="http://schemas.microsoft.com/office/drawing/2014/main" id="{83358F00-CA0C-4169-84F0-693C98778C0C}"/>
              </a:ext>
            </a:extLst>
          </p:cNvPr>
          <p:cNvGraphicFramePr/>
          <p:nvPr>
            <p:extLst>
              <p:ext uri="{D42A27DB-BD31-4B8C-83A1-F6EECF244321}">
                <p14:modId xmlns:p14="http://schemas.microsoft.com/office/powerpoint/2010/main" val="3608345552"/>
              </p:ext>
            </p:extLst>
          </p:nvPr>
        </p:nvGraphicFramePr>
        <p:xfrm>
          <a:off x="278871" y="1542135"/>
          <a:ext cx="8238067" cy="4127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7379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3D0D3-BB5E-4F56-B7FA-7382A01DEACD}"/>
              </a:ext>
            </a:extLst>
          </p:cNvPr>
          <p:cNvSpPr>
            <a:spLocks noGrp="1"/>
          </p:cNvSpPr>
          <p:nvPr>
            <p:ph type="title"/>
          </p:nvPr>
        </p:nvSpPr>
        <p:spPr/>
        <p:txBody>
          <a:bodyPr/>
          <a:lstStyle/>
          <a:p>
            <a:r>
              <a:rPr lang="en-US" dirty="0"/>
              <a:t>HIV Continuum of Care: North Carolina and the United States^, 2021*</a:t>
            </a:r>
          </a:p>
        </p:txBody>
      </p:sp>
      <p:graphicFrame>
        <p:nvGraphicFramePr>
          <p:cNvPr id="7" name="Content Placeholder 8">
            <a:extLst>
              <a:ext uri="{FF2B5EF4-FFF2-40B4-BE49-F238E27FC236}">
                <a16:creationId xmlns:a16="http://schemas.microsoft.com/office/drawing/2014/main" id="{A86B31B1-4854-44B1-888A-A22777B741E6}"/>
              </a:ext>
            </a:extLst>
          </p:cNvPr>
          <p:cNvGraphicFramePr>
            <a:graphicFrameLocks noGrp="1"/>
          </p:cNvGraphicFramePr>
          <p:nvPr>
            <p:ph sz="quarter" idx="14"/>
            <p:extLst>
              <p:ext uri="{D42A27DB-BD31-4B8C-83A1-F6EECF244321}">
                <p14:modId xmlns:p14="http://schemas.microsoft.com/office/powerpoint/2010/main" val="2247706491"/>
              </p:ext>
            </p:extLst>
          </p:nvPr>
        </p:nvGraphicFramePr>
        <p:xfrm>
          <a:off x="571500" y="1581151"/>
          <a:ext cx="7894638" cy="34480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6">
            <a:extLst>
              <a:ext uri="{FF2B5EF4-FFF2-40B4-BE49-F238E27FC236}">
                <a16:creationId xmlns:a16="http://schemas.microsoft.com/office/drawing/2014/main" id="{FA69C465-38D8-4848-B6A9-7CE60E934356}"/>
              </a:ext>
            </a:extLst>
          </p:cNvPr>
          <p:cNvSpPr txBox="1">
            <a:spLocks/>
          </p:cNvSpPr>
          <p:nvPr/>
        </p:nvSpPr>
        <p:spPr>
          <a:xfrm>
            <a:off x="522287" y="6251575"/>
            <a:ext cx="826937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2099B5C0-F1C5-47B9-8640-537A009DECAE}"/>
              </a:ext>
            </a:extLst>
          </p:cNvPr>
          <p:cNvSpPr txBox="1">
            <a:spLocks/>
          </p:cNvSpPr>
          <p:nvPr/>
        </p:nvSpPr>
        <p:spPr>
          <a:xfrm>
            <a:off x="571500" y="6251575"/>
            <a:ext cx="826937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Note: Data are preliminary (do not include vital records or national death matches).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^Most recent CDC continuum is data from 2016 of jurisdictions with complete lab reporting (</a:t>
            </a: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hlinkClick r:id="rId3"/>
              </a:rPr>
              <a:t>https://www.cdc.gov/hiv/pdf/library/factsheets/cdc-hiv-national-hiv-care-outcomes.pdf</a:t>
            </a: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**At least 1 care marker (CD4 or VL test, HMAP dispense, or Medicaid claim) in the given calendar year.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***Retained in care is defined as being virally suppressed within 12 months or having 2 or more care markers (CD4 or VL test, HMAP dispense, or Medicaid claim) at least 90 days apart in the given calendar year.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^Virally suppressed is defined as the last viral load during the given calendar year &lt;200 copies/ml.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Legend: People ≥ 13 years of age and diagnosed and living through December 31 of each calendar year. Data includes labs and services from </a:t>
            </a:r>
            <a:r>
              <a:rPr kumimoji="0" lang="en-US" sz="900" b="0" i="0" u="none" strike="noStrike" kern="1200" cap="none" spc="0" normalizeH="0" baseline="0" noProof="0" dirty="0" err="1">
                <a:ln>
                  <a:noFill/>
                </a:ln>
                <a:solidFill>
                  <a:prstClr val="black"/>
                </a:solidFill>
                <a:effectLst/>
                <a:uLnTx/>
                <a:uFillTx/>
                <a:latin typeface="Arial Narrow" panose="020B0606020202030204" pitchFamily="34" charset="0"/>
                <a:cs typeface="Arial" panose="020B0604020202020204" pitchFamily="34" charset="0"/>
              </a:rPr>
              <a:t>CAREWare</a:t>
            </a:r>
            <a:r>
              <a:rPr kumimoji="0" lang="en-US" sz="9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 (all Ryan White services excluding Part A), HIV Medication Assistance Program (HMAP), and Medicaid data sources. The estimated number of people living in North Carolina in 2020 was 38,900 (based on CD4 model from CDC July 2021). </a:t>
            </a:r>
          </a:p>
          <a:p>
            <a:pPr marL="0" indent="0" defTabSz="914400">
              <a:buNone/>
              <a:defRPr/>
            </a:pPr>
            <a:r>
              <a:rPr lang="en-US" sz="900" b="0" dirty="0">
                <a:latin typeface="Arial Narrow" panose="020B0606020202030204" pitchFamily="34" charset="0"/>
              </a:rPr>
              <a:t>Data Sources: enhanced HIV/AIDS Reporting System (</a:t>
            </a:r>
            <a:r>
              <a:rPr lang="en-US" sz="900" b="0" dirty="0" err="1">
                <a:latin typeface="Arial Narrow" panose="020B0606020202030204" pitchFamily="34" charset="0"/>
              </a:rPr>
              <a:t>eHARS</a:t>
            </a:r>
            <a:r>
              <a:rPr lang="en-US" sz="900" b="0" dirty="0">
                <a:latin typeface="Arial Narrow" panose="020B0606020202030204" pitchFamily="34" charset="0"/>
              </a:rPr>
              <a:t>) (June, 2022) and NC ECHO (July 2022).</a:t>
            </a:r>
            <a:endParaRPr lang="en-US" sz="900" b="0" dirty="0"/>
          </a:p>
        </p:txBody>
      </p:sp>
    </p:spTree>
    <p:extLst>
      <p:ext uri="{BB962C8B-B14F-4D97-AF65-F5344CB8AC3E}">
        <p14:creationId xmlns:p14="http://schemas.microsoft.com/office/powerpoint/2010/main" val="518029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8163-8133-42B9-940A-094F4959A0CF}"/>
              </a:ext>
            </a:extLst>
          </p:cNvPr>
          <p:cNvSpPr>
            <a:spLocks noGrp="1"/>
          </p:cNvSpPr>
          <p:nvPr>
            <p:ph type="title"/>
          </p:nvPr>
        </p:nvSpPr>
        <p:spPr/>
        <p:txBody>
          <a:bodyPr/>
          <a:lstStyle/>
          <a:p>
            <a:r>
              <a:rPr lang="en-US" dirty="0"/>
              <a:t>2021* North Carolina Newly Diagnosed HIV Continuum of Care</a:t>
            </a:r>
          </a:p>
        </p:txBody>
      </p:sp>
      <p:sp>
        <p:nvSpPr>
          <p:cNvPr id="3" name="Text Placeholder 2">
            <a:extLst>
              <a:ext uri="{FF2B5EF4-FFF2-40B4-BE49-F238E27FC236}">
                <a16:creationId xmlns:a16="http://schemas.microsoft.com/office/drawing/2014/main" id="{407D0F1A-6B29-406A-9CA5-C88995AC2918}"/>
              </a:ext>
            </a:extLst>
          </p:cNvPr>
          <p:cNvSpPr>
            <a:spLocks noGrp="1"/>
          </p:cNvSpPr>
          <p:nvPr>
            <p:ph type="body" sz="quarter" idx="11"/>
          </p:nvPr>
        </p:nvSpPr>
        <p:spPr>
          <a:xfrm>
            <a:off x="575997" y="6391962"/>
            <a:ext cx="7992005" cy="330200"/>
          </a:xfrm>
        </p:spPr>
        <p:txBody>
          <a:bodyPr/>
          <a:lstStyle/>
          <a:p>
            <a:r>
              <a:rPr lang="en-US" sz="1200" b="0" dirty="0">
                <a:latin typeface="Arial Narrow" panose="020B0606020202030204" pitchFamily="34" charset="0"/>
              </a:rPr>
              <a:t>^^Virally suppressed is defined as the last viral load during the given calendar year  being &lt;200 copies/ml.  </a:t>
            </a:r>
          </a:p>
          <a:p>
            <a:r>
              <a:rPr lang="en-US" sz="1200" b="0" dirty="0">
                <a:latin typeface="Arial Narrow" panose="020B0606020202030204" pitchFamily="34" charset="0"/>
              </a:rPr>
              <a:t>Legend: Newly diagnosed people with HIV in 2020. Data includes labs and services from </a:t>
            </a:r>
            <a:r>
              <a:rPr lang="en-US" sz="1200" b="0" dirty="0" err="1">
                <a:latin typeface="Arial Narrow" panose="020B0606020202030204" pitchFamily="34" charset="0"/>
              </a:rPr>
              <a:t>CAREWare</a:t>
            </a:r>
            <a:r>
              <a:rPr lang="en-US" sz="1200" b="0" dirty="0">
                <a:latin typeface="Arial Narrow" panose="020B0606020202030204" pitchFamily="34" charset="0"/>
              </a:rPr>
              <a:t> (all Ryan White services excluding Part A), HIV Medication Assistance Program (HMAP), and Medicaid data sources. </a:t>
            </a:r>
          </a:p>
          <a:p>
            <a:pPr marL="0" indent="0" defTabSz="914400">
              <a:buNone/>
              <a:defRPr/>
            </a:pPr>
            <a:r>
              <a:rPr lang="en-US" sz="1200" b="0" dirty="0">
                <a:latin typeface="Arial Narrow" panose="020B0606020202030204" pitchFamily="34" charset="0"/>
              </a:rPr>
              <a:t>Data Sources: enhanced HIV/AIDS Reporting System (</a:t>
            </a:r>
            <a:r>
              <a:rPr lang="en-US" sz="1200" b="0" dirty="0" err="1">
                <a:latin typeface="Arial Narrow" panose="020B0606020202030204" pitchFamily="34" charset="0"/>
              </a:rPr>
              <a:t>eHARS</a:t>
            </a:r>
            <a:r>
              <a:rPr lang="en-US" sz="1200" b="0" dirty="0">
                <a:latin typeface="Arial Narrow" panose="020B0606020202030204" pitchFamily="34" charset="0"/>
              </a:rPr>
              <a:t>) (June, 2022) and NC ECHO (July 2022).</a:t>
            </a:r>
            <a:endParaRPr lang="en-US" sz="1200" b="0" dirty="0"/>
          </a:p>
          <a:p>
            <a:endParaRPr lang="en-US" b="0" dirty="0"/>
          </a:p>
        </p:txBody>
      </p:sp>
      <p:graphicFrame>
        <p:nvGraphicFramePr>
          <p:cNvPr id="5" name="Chart 4">
            <a:extLst>
              <a:ext uri="{FF2B5EF4-FFF2-40B4-BE49-F238E27FC236}">
                <a16:creationId xmlns:a16="http://schemas.microsoft.com/office/drawing/2014/main" id="{671E52A3-CDA0-4264-A09F-CF637CB557B8}"/>
              </a:ext>
            </a:extLst>
          </p:cNvPr>
          <p:cNvGraphicFramePr/>
          <p:nvPr>
            <p:extLst>
              <p:ext uri="{D42A27DB-BD31-4B8C-83A1-F6EECF244321}">
                <p14:modId xmlns:p14="http://schemas.microsoft.com/office/powerpoint/2010/main" val="166355536"/>
              </p:ext>
            </p:extLst>
          </p:nvPr>
        </p:nvGraphicFramePr>
        <p:xfrm>
          <a:off x="128947" y="1543792"/>
          <a:ext cx="8753796" cy="38473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590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DE65-D820-49A7-938D-4E5572B36F6F}"/>
              </a:ext>
            </a:extLst>
          </p:cNvPr>
          <p:cNvSpPr>
            <a:spLocks noGrp="1"/>
          </p:cNvSpPr>
          <p:nvPr>
            <p:ph type="title"/>
          </p:nvPr>
        </p:nvSpPr>
        <p:spPr/>
        <p:txBody>
          <a:bodyPr/>
          <a:lstStyle/>
          <a:p>
            <a:r>
              <a:rPr lang="en-US" dirty="0"/>
              <a:t>90-90-90 Status in 2021: North Carolina</a:t>
            </a:r>
          </a:p>
        </p:txBody>
      </p:sp>
      <p:sp>
        <p:nvSpPr>
          <p:cNvPr id="3" name="Text Placeholder 2">
            <a:extLst>
              <a:ext uri="{FF2B5EF4-FFF2-40B4-BE49-F238E27FC236}">
                <a16:creationId xmlns:a16="http://schemas.microsoft.com/office/drawing/2014/main" id="{2367EE58-2197-4BA2-BE82-D329F3DD9EBD}"/>
              </a:ext>
            </a:extLst>
          </p:cNvPr>
          <p:cNvSpPr>
            <a:spLocks noGrp="1"/>
          </p:cNvSpPr>
          <p:nvPr>
            <p:ph type="body" sz="quarter" idx="11"/>
          </p:nvPr>
        </p:nvSpPr>
        <p:spPr>
          <a:xfrm>
            <a:off x="438625" y="6249458"/>
            <a:ext cx="8197375" cy="330200"/>
          </a:xfrm>
        </p:spPr>
        <p:txBody>
          <a:bodyPr/>
          <a:lstStyle/>
          <a:p>
            <a:pPr marL="0" indent="0" defTabSz="914400">
              <a:buNone/>
              <a:defRPr/>
            </a:pPr>
            <a:r>
              <a:rPr lang="en-US" sz="1000" b="0" dirty="0">
                <a:latin typeface="Arial Narrow" panose="020B0606020202030204" pitchFamily="34" charset="0"/>
              </a:rPr>
              <a:t>*People ≥ 13 years of age and diagnosed in and living through December 31 of each calendar year. Data includes labs and services from </a:t>
            </a:r>
            <a:r>
              <a:rPr lang="en-US" sz="1000" b="0" dirty="0" err="1">
                <a:latin typeface="Arial Narrow" panose="020B0606020202030204" pitchFamily="34" charset="0"/>
              </a:rPr>
              <a:t>CAREWare</a:t>
            </a:r>
            <a:r>
              <a:rPr lang="en-US" sz="1000" b="0" dirty="0">
                <a:latin typeface="Arial Narrow" panose="020B0606020202030204" pitchFamily="34" charset="0"/>
              </a:rPr>
              <a:t> (all Ryan White services excluding Part A), HIV Medication Assistance Program (HMAP), and Medicaid data sources. Data are preliminary (do not include vital records or national death matches). </a:t>
            </a:r>
          </a:p>
          <a:p>
            <a:pPr marL="0" indent="0" defTabSz="914400">
              <a:buNone/>
              <a:defRPr/>
            </a:pPr>
            <a:r>
              <a:rPr lang="en-US" sz="1000" b="0" dirty="0">
                <a:latin typeface="Arial Narrow" panose="020B0606020202030204" pitchFamily="34" charset="0"/>
              </a:rPr>
              <a:t>“*received ARTs is based on the number of people with a viral load in a given year (assumes viral load test implies receipt of ARTs)</a:t>
            </a:r>
          </a:p>
          <a:p>
            <a:pPr marL="0" indent="0" defTabSz="914400">
              <a:buNone/>
              <a:defRPr/>
            </a:pPr>
            <a:r>
              <a:rPr lang="en-US" sz="1000" b="0" dirty="0">
                <a:latin typeface="Arial Narrow" panose="020B0606020202030204" pitchFamily="34" charset="0"/>
              </a:rPr>
              <a:t>^Among persons with at least one care visit in 2021. Virally suppressed is defined as having last viral load test during the given calendar year &lt;200 copies/ml. </a:t>
            </a:r>
          </a:p>
          <a:p>
            <a:pPr marL="0" indent="0" defTabSz="914400">
              <a:buNone/>
              <a:defRPr/>
            </a:pPr>
            <a:r>
              <a:rPr lang="en-US" sz="1000" b="0" dirty="0">
                <a:latin typeface="Arial Narrow" panose="020B0606020202030204" pitchFamily="34" charset="0"/>
              </a:rPr>
              <a:t>Data Sources: enhanced HIV/AIDS Reporting System (eHARS) (June 2022) and NC ECHO (July 2022).</a:t>
            </a:r>
          </a:p>
          <a:p>
            <a:pPr marL="0" indent="0" defTabSz="914400">
              <a:buNone/>
              <a:defRPr/>
            </a:pPr>
            <a:r>
              <a:rPr lang="en-US" sz="1000" b="0" dirty="0">
                <a:latin typeface="Arial Narrow" panose="020B0606020202030204" pitchFamily="34" charset="0"/>
              </a:rPr>
              <a:t>NOTE: The proportion of people virally suppressed among those in care was originally miscalculated and has been corrected.</a:t>
            </a:r>
          </a:p>
        </p:txBody>
      </p:sp>
      <p:graphicFrame>
        <p:nvGraphicFramePr>
          <p:cNvPr id="5" name="Content Placeholder 6">
            <a:extLst>
              <a:ext uri="{FF2B5EF4-FFF2-40B4-BE49-F238E27FC236}">
                <a16:creationId xmlns:a16="http://schemas.microsoft.com/office/drawing/2014/main" id="{E5138374-F5CA-464D-A967-6AE92F94424B}"/>
              </a:ext>
            </a:extLst>
          </p:cNvPr>
          <p:cNvGraphicFramePr>
            <a:graphicFrameLocks/>
          </p:cNvGraphicFramePr>
          <p:nvPr>
            <p:extLst>
              <p:ext uri="{D42A27DB-BD31-4B8C-83A1-F6EECF244321}">
                <p14:modId xmlns:p14="http://schemas.microsoft.com/office/powerpoint/2010/main" val="2844079396"/>
              </p:ext>
            </p:extLst>
          </p:nvPr>
        </p:nvGraphicFramePr>
        <p:xfrm>
          <a:off x="438625" y="1097950"/>
          <a:ext cx="8078313" cy="4544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965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Estimated HIV Incidence in NC, 2009-2021^</a:t>
            </a:r>
          </a:p>
        </p:txBody>
      </p:sp>
      <p:sp>
        <p:nvSpPr>
          <p:cNvPr id="4" name="Text Placeholder 3">
            <a:extLst>
              <a:ext uri="{FF2B5EF4-FFF2-40B4-BE49-F238E27FC236}">
                <a16:creationId xmlns:a16="http://schemas.microsoft.com/office/drawing/2014/main" id="{99C9BF21-1ADC-495E-A87B-B0265D141AC3}"/>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Estimated incidence using CDC’s “CD4 Model” SAS code from August 2021. </a:t>
            </a:r>
          </a:p>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Data is italicized for this reason. </a:t>
            </a:r>
            <a:r>
              <a:rPr lang="en-US" sz="900" b="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a:t>
            </a:r>
          </a:p>
        </p:txBody>
      </p:sp>
      <p:graphicFrame>
        <p:nvGraphicFramePr>
          <p:cNvPr id="5" name="Content Placeholder 6">
            <a:extLst>
              <a:ext uri="{FF2B5EF4-FFF2-40B4-BE49-F238E27FC236}">
                <a16:creationId xmlns:a16="http://schemas.microsoft.com/office/drawing/2014/main" id="{F622AC3F-2697-4D24-881D-84D70E7BA221}"/>
              </a:ext>
            </a:extLst>
          </p:cNvPr>
          <p:cNvGraphicFramePr>
            <a:graphicFrameLocks/>
          </p:cNvGraphicFramePr>
          <p:nvPr>
            <p:extLst>
              <p:ext uri="{D42A27DB-BD31-4B8C-83A1-F6EECF244321}">
                <p14:modId xmlns:p14="http://schemas.microsoft.com/office/powerpoint/2010/main" val="4097516367"/>
              </p:ext>
            </p:extLst>
          </p:nvPr>
        </p:nvGraphicFramePr>
        <p:xfrm>
          <a:off x="628650" y="1560113"/>
          <a:ext cx="7886700" cy="4493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615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among Adult and Adolescents (13 years and older) by Gender*, 2000-2021</a:t>
            </a:r>
          </a:p>
        </p:txBody>
      </p:sp>
      <p:graphicFrame>
        <p:nvGraphicFramePr>
          <p:cNvPr id="6" name="Content Placeholder 3">
            <a:extLst>
              <a:ext uri="{FF2B5EF4-FFF2-40B4-BE49-F238E27FC236}">
                <a16:creationId xmlns:a16="http://schemas.microsoft.com/office/drawing/2014/main" id="{3F347FA7-4213-453E-85F5-0D480133B6C4}"/>
              </a:ext>
            </a:extLst>
          </p:cNvPr>
          <p:cNvGraphicFramePr>
            <a:graphicFrameLocks/>
          </p:cNvGraphicFramePr>
          <p:nvPr>
            <p:extLst>
              <p:ext uri="{D42A27DB-BD31-4B8C-83A1-F6EECF244321}">
                <p14:modId xmlns:p14="http://schemas.microsoft.com/office/powerpoint/2010/main" val="3283805401"/>
              </p:ext>
            </p:extLst>
          </p:nvPr>
        </p:nvGraphicFramePr>
        <p:xfrm>
          <a:off x="394548" y="1881555"/>
          <a:ext cx="8354904" cy="40163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58B7AFEF-6B0D-4031-AACA-027BFBD3EBEC}"/>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a:t>
            </a:r>
          </a:p>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September 2022).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941864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3" y="604888"/>
            <a:ext cx="8619067" cy="548640"/>
          </a:xfrm>
        </p:spPr>
        <p:txBody>
          <a:bodyPr/>
          <a:lstStyle/>
          <a:p>
            <a:r>
              <a:rPr lang="en-US" dirty="0"/>
              <a:t>Gender Distribution* of Newly Diagnosed HIV among Adult/Adolescent (13 years and older), 2021</a:t>
            </a:r>
          </a:p>
        </p:txBody>
      </p:sp>
      <p:graphicFrame>
        <p:nvGraphicFramePr>
          <p:cNvPr id="5" name="Chart Placeholder 3">
            <a:extLst>
              <a:ext uri="{FF2B5EF4-FFF2-40B4-BE49-F238E27FC236}">
                <a16:creationId xmlns:a16="http://schemas.microsoft.com/office/drawing/2014/main" id="{37392490-314D-4C0D-BDF9-90EB10A0BAB2}"/>
              </a:ext>
            </a:extLst>
          </p:cNvPr>
          <p:cNvGraphicFramePr>
            <a:graphicFrameLocks/>
          </p:cNvGraphicFramePr>
          <p:nvPr>
            <p:extLst>
              <p:ext uri="{D42A27DB-BD31-4B8C-83A1-F6EECF244321}">
                <p14:modId xmlns:p14="http://schemas.microsoft.com/office/powerpoint/2010/main" val="2346155190"/>
              </p:ext>
            </p:extLst>
          </p:nvPr>
        </p:nvGraphicFramePr>
        <p:xfrm>
          <a:off x="833613" y="1939531"/>
          <a:ext cx="7638576" cy="39537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4B225D2A-3984-4AE6-8813-334380E51FE3}"/>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September 2022).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287033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sz="2400" dirty="0"/>
              <a:t>Gender Distribution* of Newly Diagnosed HIV among Adult/Adolescent (13 years and older), 2017-2021</a:t>
            </a:r>
          </a:p>
        </p:txBody>
      </p:sp>
      <p:sp>
        <p:nvSpPr>
          <p:cNvPr id="7" name="Text Placeholder 3">
            <a:extLst>
              <a:ext uri="{FF2B5EF4-FFF2-40B4-BE49-F238E27FC236}">
                <a16:creationId xmlns:a16="http://schemas.microsoft.com/office/drawing/2014/main" id="{4B225D2A-3984-4AE6-8813-334380E51FE3}"/>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Data is italicized for this reason. </a:t>
            </a:r>
            <a:r>
              <a:rPr lang="en-US" sz="900" b="0" dirty="0">
                <a:solidFill>
                  <a:srgbClr val="000000"/>
                </a:solidFill>
                <a:latin typeface="Arial Narrow" panose="020B0606020202030204" pitchFamily="34" charset="0"/>
              </a:rPr>
              <a:t> </a:t>
            </a:r>
          </a:p>
          <a:p>
            <a:r>
              <a:rPr lang="en-US" sz="900" b="0" dirty="0">
                <a:solidFill>
                  <a:srgbClr val="000000"/>
                </a:solidFill>
                <a:latin typeface="Arial Narrow" panose="020B0606020202030204" pitchFamily="34" charset="0"/>
              </a:rPr>
              <a:t>*</a:t>
            </a:r>
            <a:r>
              <a:rPr lang="en-US" sz="900" b="0" dirty="0">
                <a:effectLst/>
                <a:latin typeface="Arial Narrow" panose="020B0606020202030204" pitchFamily="34" charset="0"/>
                <a:ea typeface="Calibri" panose="020F0502020204030204" pitchFamily="34" charset="0"/>
                <a:cs typeface="Times New Roman" panose="02020603050405020304" pitchFamily="18" charset="0"/>
              </a:rPr>
              <a:t>Transgender status is based on self-report; for exposure category, transgender people are classified by their recorded binary gender. Due to historical and current stigma, the total number of transgender people is likely to be an underestimation. This variable was not routinely captured until 2015 in our surveillance system. </a:t>
            </a:r>
            <a:endParaRPr lang="en-US" sz="900" b="0" dirty="0">
              <a:solidFill>
                <a:srgbClr val="000000"/>
              </a:solidFill>
              <a:latin typeface="Arial Narrow" panose="020B0606020202030204" pitchFamily="34" charset="0"/>
            </a:endParaRPr>
          </a:p>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September 2022)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of September 2022). </a:t>
            </a:r>
            <a:endParaRPr lang="en-US" sz="900" b="0" dirty="0">
              <a:solidFill>
                <a:srgbClr val="000000"/>
              </a:solidFill>
              <a:latin typeface="Arial Narrow" panose="020B0606020202030204" pitchFamily="34" charset="0"/>
            </a:endParaRPr>
          </a:p>
        </p:txBody>
      </p:sp>
      <p:graphicFrame>
        <p:nvGraphicFramePr>
          <p:cNvPr id="6" name="Chart 5">
            <a:extLst>
              <a:ext uri="{FF2B5EF4-FFF2-40B4-BE49-F238E27FC236}">
                <a16:creationId xmlns:a16="http://schemas.microsoft.com/office/drawing/2014/main" id="{6B23005C-A5B4-4195-8301-D6AFE659F28B}"/>
              </a:ext>
            </a:extLst>
          </p:cNvPr>
          <p:cNvGraphicFramePr/>
          <p:nvPr>
            <p:extLst>
              <p:ext uri="{D42A27DB-BD31-4B8C-83A1-F6EECF244321}">
                <p14:modId xmlns:p14="http://schemas.microsoft.com/office/powerpoint/2010/main" val="4010900554"/>
              </p:ext>
            </p:extLst>
          </p:nvPr>
        </p:nvGraphicFramePr>
        <p:xfrm>
          <a:off x="524931" y="1746608"/>
          <a:ext cx="7940975" cy="4119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11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F818A8-73F5-451B-BB48-FABC00364C4E}"/>
              </a:ext>
            </a:extLst>
          </p:cNvPr>
          <p:cNvSpPr>
            <a:spLocks noGrp="1"/>
          </p:cNvSpPr>
          <p:nvPr>
            <p:ph type="title"/>
          </p:nvPr>
        </p:nvSpPr>
        <p:spPr>
          <a:xfrm>
            <a:off x="524932" y="676808"/>
            <a:ext cx="8619067" cy="548640"/>
          </a:xfrm>
        </p:spPr>
        <p:txBody>
          <a:bodyPr/>
          <a:lstStyle/>
          <a:p>
            <a:r>
              <a:rPr lang="en-US" dirty="0"/>
              <a:t>Newly Diagnosed HIV Rates among Adult/Adolescent (13 years and older) by Gender, 2017-2021</a:t>
            </a:r>
          </a:p>
        </p:txBody>
      </p:sp>
      <p:graphicFrame>
        <p:nvGraphicFramePr>
          <p:cNvPr id="6" name="Content Placeholder 3">
            <a:extLst>
              <a:ext uri="{FF2B5EF4-FFF2-40B4-BE49-F238E27FC236}">
                <a16:creationId xmlns:a16="http://schemas.microsoft.com/office/drawing/2014/main" id="{4C2D1F26-A0F9-444E-A635-8A116DA902CC}"/>
              </a:ext>
            </a:extLst>
          </p:cNvPr>
          <p:cNvGraphicFramePr>
            <a:graphicFrameLocks/>
          </p:cNvGraphicFramePr>
          <p:nvPr>
            <p:extLst>
              <p:ext uri="{D42A27DB-BD31-4B8C-83A1-F6EECF244321}">
                <p14:modId xmlns:p14="http://schemas.microsoft.com/office/powerpoint/2010/main" val="386879881"/>
              </p:ext>
            </p:extLst>
          </p:nvPr>
        </p:nvGraphicFramePr>
        <p:xfrm>
          <a:off x="524931" y="1951463"/>
          <a:ext cx="8494701" cy="422972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a:extLst>
              <a:ext uri="{FF2B5EF4-FFF2-40B4-BE49-F238E27FC236}">
                <a16:creationId xmlns:a16="http://schemas.microsoft.com/office/drawing/2014/main" id="{70E22708-D77B-439F-861A-C400140DAAB7}"/>
              </a:ext>
            </a:extLst>
          </p:cNvPr>
          <p:cNvSpPr>
            <a:spLocks noGrp="1"/>
          </p:cNvSpPr>
          <p:nvPr>
            <p:ph type="body" sz="quarter" idx="11"/>
          </p:nvPr>
        </p:nvSpPr>
        <p:spPr>
          <a:xfrm>
            <a:off x="524933" y="6388692"/>
            <a:ext cx="8494702" cy="190966"/>
          </a:xfrm>
        </p:spPr>
        <p:txBody>
          <a:bodyPr/>
          <a:lstStyle/>
          <a:p>
            <a:r>
              <a:rPr lang="en-US" sz="900" b="0" dirty="0">
                <a:solidFill>
                  <a:srgbClr val="000000"/>
                </a:solidFill>
                <a:latin typeface="Arial Narrow" panose="020B0606020202030204" pitchFamily="34" charset="0"/>
              </a:rPr>
              <a:t>^</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Note: 2020 data should be treated with caution due to reduced availability  of testing caused by the COVID-19 pandemic. </a:t>
            </a:r>
          </a:p>
          <a:p>
            <a:r>
              <a:rPr lang="en-US" sz="900" b="0" dirty="0">
                <a:solidFill>
                  <a:srgbClr val="000000"/>
                </a:solidFill>
                <a:latin typeface="Arial Narrow" panose="020B0606020202030204" pitchFamily="34" charset="0"/>
              </a:rPr>
              <a:t>Data Source: enhanced HIV/AIDS Reporting System (</a:t>
            </a:r>
            <a:r>
              <a:rPr lang="en-US" sz="900" b="0" dirty="0" err="1">
                <a:solidFill>
                  <a:srgbClr val="000000"/>
                </a:solidFill>
                <a:latin typeface="Arial Narrow" panose="020B0606020202030204" pitchFamily="34" charset="0"/>
              </a:rPr>
              <a:t>eHARS</a:t>
            </a:r>
            <a:r>
              <a:rPr lang="en-US" sz="900" b="0" dirty="0">
                <a:solidFill>
                  <a:srgbClr val="000000"/>
                </a:solidFill>
                <a:latin typeface="Arial Narrow" panose="020B0606020202030204" pitchFamily="34" charset="0"/>
              </a:rPr>
              <a:t>) (data as of September 2022) and </a:t>
            </a:r>
            <a:r>
              <a:rPr lang="en-US" sz="900" b="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North Carolina Engagement in Care Database for HIV Outreach (NC ECHO) (data as September 2022). </a:t>
            </a:r>
            <a:endParaRPr lang="en-US" sz="900" b="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562661237"/>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9149</TotalTime>
  <Words>4666</Words>
  <Application>Microsoft Office PowerPoint</Application>
  <PresentationFormat>On-screen Show (4:3)</PresentationFormat>
  <Paragraphs>304</Paragraphs>
  <Slides>44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Arial Narrow</vt:lpstr>
      <vt:lpstr>Calibri</vt:lpstr>
      <vt:lpstr>Candara</vt:lpstr>
      <vt:lpstr>Corbel</vt:lpstr>
      <vt:lpstr>Franklin Gothic Demi Cond</vt:lpstr>
      <vt:lpstr>Franklin Gothic Medium</vt:lpstr>
      <vt:lpstr>Franklin Gothic Medium Cond</vt:lpstr>
      <vt:lpstr>Gotham Bold</vt:lpstr>
      <vt:lpstr>Gotham Light</vt:lpstr>
      <vt:lpstr>Helvetica</vt:lpstr>
      <vt:lpstr>3_Office Theme</vt:lpstr>
      <vt:lpstr>PowerPoint Presentation</vt:lpstr>
      <vt:lpstr>HIV in North Carolina</vt:lpstr>
      <vt:lpstr>North Carolina HIV Rates by Year of Diagnosis, 2000-2021 </vt:lpstr>
      <vt:lpstr>Age Distribution of People Diagnosed with HIV and Living in NC* by Gender** in 2021</vt:lpstr>
      <vt:lpstr>Estimated HIV Incidence in NC, 2009-2021^</vt:lpstr>
      <vt:lpstr>Newly Diagnosed HIV among Adult and Adolescents (13 years and older) by Gender*, 2000-2021</vt:lpstr>
      <vt:lpstr>Gender Distribution* of Newly Diagnosed HIV among Adult/Adolescent (13 years and older), 2021</vt:lpstr>
      <vt:lpstr>Gender Distribution* of Newly Diagnosed HIV among Adult/Adolescent (13 years and older), 2017-2021</vt:lpstr>
      <vt:lpstr>Newly Diagnosed HIV Rates among Adult/Adolescent (13 years and older) by Gender, 2017-2021</vt:lpstr>
      <vt:lpstr>Age Distribution of Newly Diagnosed HIV among Adult/Adolescent (13 years and older) by Gender, 2007</vt:lpstr>
      <vt:lpstr>Age Distribution of Newly Diagnosed HIV among Adult/Adolescent (13 years and older) by Gender, 2012</vt:lpstr>
      <vt:lpstr>Age Distribution of Newly Diagnosed HIV among Adult/Adolescent (13 years and older) by Gender*, 2021</vt:lpstr>
      <vt:lpstr>PowerPoint Presentation</vt:lpstr>
      <vt:lpstr>PowerPoint Presentation</vt:lpstr>
      <vt:lpstr>PowerPoint Presentation</vt:lpstr>
      <vt:lpstr>Newly Diagnosed HIV Rates among Adult/Adolescent (13 years and older) by Race/Ethnicity, 2017-2021</vt:lpstr>
      <vt:lpstr>Newly Diagnosed HIV Rates by County 2020^</vt:lpstr>
      <vt:lpstr>Newly Diagnosed HIV Rates by County 2021^</vt:lpstr>
      <vt:lpstr>HIV Exposure (Hierarchical Risk)</vt:lpstr>
      <vt:lpstr>Newly Diagnosed HIV Hierarchical Risk^^ among Adults and Adolescents in NC 2017-2021</vt:lpstr>
      <vt:lpstr>Newly Diagnosed HIV Hierarchical Risk^^ (Redistributed*) among Adults and Adolescents in NC, 2021</vt:lpstr>
      <vt:lpstr>Proportion of Newly Diagnosed HIV Hierarchical Risk^^ (Redistributed*) among Adults and Adolescents in NC, 2017-2021</vt:lpstr>
      <vt:lpstr>Estimated HIV Infection Rates among Newly Diagnosed Adult and Adolescents (13 years and older) Gay and Bisexual Men and Other Men who have Sex with Other Men^ in North Carolina 2021</vt:lpstr>
      <vt:lpstr>Estimated HIV Infection Rates among Newly Diagnosed Adult and Adolescents (13 years and older) Heterosexual Men^ in North Carolina 2021</vt:lpstr>
      <vt:lpstr>HIV Infection Rates among Newly Diagnosed Adult and Adolescents (13 years and older) Heterosexual Women^ in North Carolina 2021</vt:lpstr>
      <vt:lpstr>Late Diagnosis of HIV (HIV and AIDS within 6 months)</vt:lpstr>
      <vt:lpstr>Rate of Late Diagnoses of HIV by Gender, 2010-2021</vt:lpstr>
      <vt:lpstr>Proportion of Late Diagnosed HIV by Gender and Race/Ethnicity, 2021</vt:lpstr>
      <vt:lpstr>HIV Comorbidities </vt:lpstr>
      <vt:lpstr>Syphilis Coinfection with HIV </vt:lpstr>
      <vt:lpstr>People with Early Syphilis* Coinfected with HIV** by Gender, 2000-2021</vt:lpstr>
      <vt:lpstr>People with Early Syphilis* Coinfected with HIV** by Race/Ethnicity, 2017-2021</vt:lpstr>
      <vt:lpstr>Gonorrhea Coinfection with HIV </vt:lpstr>
      <vt:lpstr>People with Gonorrhea Coinfected with HIV^^ by Gender, 2010-2021</vt:lpstr>
      <vt:lpstr>People with Gonorrhea Coinfected with HIV^^ by Race/Ethnicity, 2017-2021</vt:lpstr>
      <vt:lpstr>Hepatitis Coinfection with HIV </vt:lpstr>
      <vt:lpstr>Conquering the Syndemic: The Impact of HCV, HIV, and Opioid Overdoses in North Carolina</vt:lpstr>
      <vt:lpstr>2021 HIV/Hepatitis B/Hepatitis C Coinfection</vt:lpstr>
      <vt:lpstr>North Carolina HIV Continuum of Care </vt:lpstr>
      <vt:lpstr>North Carolina HIV Continuum of Care 2021*</vt:lpstr>
      <vt:lpstr>Upside Down HIV Continuum of Care 2021*</vt:lpstr>
      <vt:lpstr>HIV Continuum of Care: North Carolina and the United States^, 2021*</vt:lpstr>
      <vt:lpstr>2021* North Carolina Newly Diagnosed HIV Continuum of Care</vt:lpstr>
      <vt:lpstr>90-90-90 Status in 2021: North Carolina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Swankie, Taylor A</cp:lastModifiedBy>
  <cp:revision>607</cp:revision>
  <cp:lastPrinted>2018-03-22T13:26:44Z</cp:lastPrinted>
  <dcterms:created xsi:type="dcterms:W3CDTF">2015-07-07T20:02:11Z</dcterms:created>
  <dcterms:modified xsi:type="dcterms:W3CDTF">2023-03-15T14:55:46Z</dcterms:modified>
</cp:coreProperties>
</file>