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8.xml" ContentType="application/vnd.openxmlformats-officedocument.drawingml.chart+xml"/>
  <Override PartName="/ppt/theme/themeOverride5.xml" ContentType="application/vnd.openxmlformats-officedocument.themeOverride+xml"/>
  <Override PartName="/ppt/notesSlides/notesSlide4.xml" ContentType="application/vnd.openxmlformats-officedocument.presentationml.notesSlide+xml"/>
  <Override PartName="/ppt/charts/chart9.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3.xml" ContentType="application/vnd.openxmlformats-officedocument.drawingml.chart+xml"/>
  <Override PartName="/ppt/theme/themeOverride10.xml" ContentType="application/vnd.openxmlformats-officedocument.themeOverride+xml"/>
  <Override PartName="/ppt/notesSlides/notesSlide9.xml" ContentType="application/vnd.openxmlformats-officedocument.presentationml.notesSlide+xml"/>
  <Override PartName="/ppt/charts/chart14.xml" ContentType="application/vnd.openxmlformats-officedocument.drawingml.chart+xml"/>
  <Override PartName="/ppt/theme/themeOverride11.xml" ContentType="application/vnd.openxmlformats-officedocument.themeOverride+xml"/>
  <Override PartName="/ppt/notesSlides/notesSlide10.xml" ContentType="application/vnd.openxmlformats-officedocument.presentationml.notesSlide+xml"/>
  <Override PartName="/ppt/charts/chart15.xml" ContentType="application/vnd.openxmlformats-officedocument.drawingml.chart+xml"/>
  <Override PartName="/ppt/theme/themeOverride12.xml" ContentType="application/vnd.openxmlformats-officedocument.themeOverride+xml"/>
  <Override PartName="/ppt/charts/chart16.xml" ContentType="application/vnd.openxmlformats-officedocument.drawingml.chart+xml"/>
  <Override PartName="/ppt/theme/themeOverride13.xml" ContentType="application/vnd.openxmlformats-officedocument.themeOverride+xml"/>
  <Override PartName="/ppt/charts/chart17.xml" ContentType="application/vnd.openxmlformats-officedocument.drawingml.chart+xml"/>
  <Override PartName="/ppt/theme/themeOverride14.xml" ContentType="application/vnd.openxmlformats-officedocument.themeOverride+xml"/>
  <Override PartName="/ppt/charts/chart18.xml" ContentType="application/vnd.openxmlformats-officedocument.drawingml.chart+xml"/>
  <Override PartName="/ppt/theme/themeOverride15.xml" ContentType="application/vnd.openxmlformats-officedocument.themeOverride+xml"/>
  <Override PartName="/ppt/charts/chart19.xml" ContentType="application/vnd.openxmlformats-officedocument.drawingml.chart+xml"/>
  <Override PartName="/ppt/theme/themeOverride16.xml" ContentType="application/vnd.openxmlformats-officedocument.themeOverride+xml"/>
  <Override PartName="/ppt/charts/chart20.xml" ContentType="application/vnd.openxmlformats-officedocument.drawingml.chart+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27"/>
  </p:notesMasterIdLst>
  <p:sldIdLst>
    <p:sldId id="458" r:id="rId2"/>
    <p:sldId id="499" r:id="rId3"/>
    <p:sldId id="542" r:id="rId4"/>
    <p:sldId id="459" r:id="rId5"/>
    <p:sldId id="498" r:id="rId6"/>
    <p:sldId id="539" r:id="rId7"/>
    <p:sldId id="500" r:id="rId8"/>
    <p:sldId id="541" r:id="rId9"/>
    <p:sldId id="506" r:id="rId10"/>
    <p:sldId id="502" r:id="rId11"/>
    <p:sldId id="507" r:id="rId12"/>
    <p:sldId id="503" r:id="rId13"/>
    <p:sldId id="538" r:id="rId14"/>
    <p:sldId id="504" r:id="rId15"/>
    <p:sldId id="505" r:id="rId16"/>
    <p:sldId id="508" r:id="rId17"/>
    <p:sldId id="509" r:id="rId18"/>
    <p:sldId id="510" r:id="rId19"/>
    <p:sldId id="511" r:id="rId20"/>
    <p:sldId id="513" r:id="rId21"/>
    <p:sldId id="516" r:id="rId22"/>
    <p:sldId id="517" r:id="rId23"/>
    <p:sldId id="518" r:id="rId24"/>
    <p:sldId id="519" r:id="rId25"/>
    <p:sldId id="52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46C0A"/>
    <a:srgbClr val="F7AB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5380" autoAdjust="0"/>
  </p:normalViewPr>
  <p:slideViewPr>
    <p:cSldViewPr snapToGrid="0">
      <p:cViewPr varScale="1">
        <p:scale>
          <a:sx n="89" d="100"/>
          <a:sy n="89" d="100"/>
        </p:scale>
        <p:origin x="90"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0.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7.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2204820727684269"/>
          <c:y val="8.958484884386593E-2"/>
          <c:w val="0.85323219918611093"/>
          <c:h val="0.82459060212308666"/>
        </c:manualLayout>
      </c:layout>
      <c:barChart>
        <c:barDir val="col"/>
        <c:grouping val="clustered"/>
        <c:varyColors val="0"/>
        <c:ser>
          <c:idx val="0"/>
          <c:order val="0"/>
          <c:tx>
            <c:strRef>
              <c:f>Sheet1!$B$2</c:f>
              <c:strCache>
                <c:ptCount val="1"/>
                <c:pt idx="0">
                  <c:v>2010</c:v>
                </c:pt>
              </c:strCache>
            </c:strRef>
          </c:tx>
          <c:spPr>
            <a:solidFill>
              <a:schemeClr val="accent1">
                <a:tint val="40000"/>
              </a:schemeClr>
            </a:solidFill>
            <a:ln>
              <a:noFill/>
            </a:ln>
            <a:effectLst/>
          </c:spPr>
          <c:invertIfNegative val="0"/>
          <c:dPt>
            <c:idx val="1"/>
            <c:invertIfNegative val="0"/>
            <c:bubble3D val="0"/>
            <c:spPr>
              <a:solidFill>
                <a:schemeClr val="accent1">
                  <a:tint val="40000"/>
                </a:schemeClr>
              </a:solidFill>
              <a:ln>
                <a:noFill/>
              </a:ln>
              <a:effectLst/>
            </c:spPr>
            <c:extLst>
              <c:ext xmlns:c16="http://schemas.microsoft.com/office/drawing/2014/chart" uri="{C3380CC4-5D6E-409C-BE32-E72D297353CC}">
                <c16:uniqueId val="{00000001-4854-4B30-8974-77497D8D765D}"/>
              </c:ext>
            </c:extLst>
          </c:dPt>
          <c:dPt>
            <c:idx val="2"/>
            <c:invertIfNegative val="0"/>
            <c:bubble3D val="0"/>
            <c:spPr>
              <a:solidFill>
                <a:schemeClr val="accent1">
                  <a:tint val="40000"/>
                </a:schemeClr>
              </a:solidFill>
              <a:ln>
                <a:noFill/>
              </a:ln>
              <a:effectLst/>
            </c:spPr>
            <c:extLst>
              <c:ext xmlns:c16="http://schemas.microsoft.com/office/drawing/2014/chart" uri="{C3380CC4-5D6E-409C-BE32-E72D297353CC}">
                <c16:uniqueId val="{00000003-4854-4B30-8974-77497D8D765D}"/>
              </c:ext>
            </c:extLst>
          </c:dPt>
          <c:dPt>
            <c:idx val="3"/>
            <c:invertIfNegative val="0"/>
            <c:bubble3D val="0"/>
            <c:spPr>
              <a:solidFill>
                <a:schemeClr val="accent1">
                  <a:tint val="40000"/>
                </a:schemeClr>
              </a:solidFill>
              <a:ln>
                <a:noFill/>
              </a:ln>
              <a:effectLst/>
            </c:spPr>
            <c:extLst>
              <c:ext xmlns:c16="http://schemas.microsoft.com/office/drawing/2014/chart" uri="{C3380CC4-5D6E-409C-BE32-E72D297353CC}">
                <c16:uniqueId val="{00000005-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Sheet1!$B$3:$B$6</c:f>
              <c:numCache>
                <c:formatCode>0%</c:formatCode>
                <c:ptCount val="4"/>
                <c:pt idx="0">
                  <c:v>0.83533920124543437</c:v>
                </c:pt>
                <c:pt idx="1">
                  <c:v>0.41821374811841444</c:v>
                </c:pt>
                <c:pt idx="2">
                  <c:v>0.27671851480180631</c:v>
                </c:pt>
                <c:pt idx="3">
                  <c:v>0.27313454232671491</c:v>
                </c:pt>
              </c:numCache>
            </c:numRef>
          </c:val>
          <c:extLst>
            <c:ext xmlns:c16="http://schemas.microsoft.com/office/drawing/2014/chart" uri="{C3380CC4-5D6E-409C-BE32-E72D297353CC}">
              <c16:uniqueId val="{00000006-4854-4B30-8974-77497D8D765D}"/>
            </c:ext>
          </c:extLst>
        </c:ser>
        <c:ser>
          <c:idx val="1"/>
          <c:order val="1"/>
          <c:tx>
            <c:strRef>
              <c:f>Sheet1!$C$2</c:f>
              <c:strCache>
                <c:ptCount val="1"/>
                <c:pt idx="0">
                  <c:v>2011</c:v>
                </c:pt>
              </c:strCache>
            </c:strRef>
          </c:tx>
          <c:spPr>
            <a:solidFill>
              <a:schemeClr val="accent1">
                <a:tint val="50000"/>
              </a:schemeClr>
            </a:solidFill>
            <a:ln>
              <a:noFill/>
            </a:ln>
            <a:effectLst/>
          </c:spPr>
          <c:invertIfNegative val="0"/>
          <c:dPt>
            <c:idx val="1"/>
            <c:invertIfNegative val="0"/>
            <c:bubble3D val="0"/>
            <c:spPr>
              <a:solidFill>
                <a:schemeClr val="accent1">
                  <a:tint val="50000"/>
                </a:schemeClr>
              </a:solidFill>
              <a:ln>
                <a:noFill/>
              </a:ln>
              <a:effectLst/>
            </c:spPr>
            <c:extLst>
              <c:ext xmlns:c16="http://schemas.microsoft.com/office/drawing/2014/chart" uri="{C3380CC4-5D6E-409C-BE32-E72D297353CC}">
                <c16:uniqueId val="{00000008-4854-4B30-8974-77497D8D765D}"/>
              </c:ext>
            </c:extLst>
          </c:dPt>
          <c:dPt>
            <c:idx val="2"/>
            <c:invertIfNegative val="0"/>
            <c:bubble3D val="0"/>
            <c:spPr>
              <a:solidFill>
                <a:schemeClr val="accent1">
                  <a:tint val="50000"/>
                </a:schemeClr>
              </a:solidFill>
              <a:ln>
                <a:noFill/>
              </a:ln>
              <a:effectLst/>
            </c:spPr>
            <c:extLst>
              <c:ext xmlns:c16="http://schemas.microsoft.com/office/drawing/2014/chart" uri="{C3380CC4-5D6E-409C-BE32-E72D297353CC}">
                <c16:uniqueId val="{0000000A-4854-4B30-8974-77497D8D765D}"/>
              </c:ext>
            </c:extLst>
          </c:dPt>
          <c:dPt>
            <c:idx val="3"/>
            <c:invertIfNegative val="0"/>
            <c:bubble3D val="0"/>
            <c:spPr>
              <a:solidFill>
                <a:schemeClr val="accent1">
                  <a:tint val="50000"/>
                </a:schemeClr>
              </a:solidFill>
              <a:ln>
                <a:noFill/>
              </a:ln>
              <a:effectLst/>
            </c:spPr>
            <c:extLst>
              <c:ext xmlns:c16="http://schemas.microsoft.com/office/drawing/2014/chart" uri="{C3380CC4-5D6E-409C-BE32-E72D297353CC}">
                <c16:uniqueId val="{0000000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Sheet1!$C$3:$C$6</c:f>
              <c:numCache>
                <c:formatCode>0%</c:formatCode>
                <c:ptCount val="4"/>
                <c:pt idx="0">
                  <c:v>0.83773289675755558</c:v>
                </c:pt>
                <c:pt idx="1">
                  <c:v>0.45602019992390441</c:v>
                </c:pt>
                <c:pt idx="2">
                  <c:v>0.31496662170108264</c:v>
                </c:pt>
                <c:pt idx="3">
                  <c:v>0.31074677458406835</c:v>
                </c:pt>
              </c:numCache>
            </c:numRef>
          </c:val>
          <c:extLst>
            <c:ext xmlns:c16="http://schemas.microsoft.com/office/drawing/2014/chart" uri="{C3380CC4-5D6E-409C-BE32-E72D297353CC}">
              <c16:uniqueId val="{0000000D-4854-4B30-8974-77497D8D765D}"/>
            </c:ext>
          </c:extLst>
        </c:ser>
        <c:ser>
          <c:idx val="2"/>
          <c:order val="2"/>
          <c:tx>
            <c:strRef>
              <c:f>Sheet1!$D$2</c:f>
              <c:strCache>
                <c:ptCount val="1"/>
                <c:pt idx="0">
                  <c:v>2012</c:v>
                </c:pt>
              </c:strCache>
            </c:strRef>
          </c:tx>
          <c:spPr>
            <a:solidFill>
              <a:schemeClr val="accent1">
                <a:tint val="60000"/>
              </a:schemeClr>
            </a:solidFill>
            <a:ln>
              <a:noFill/>
            </a:ln>
            <a:effectLst/>
          </c:spPr>
          <c:invertIfNegative val="0"/>
          <c:dPt>
            <c:idx val="1"/>
            <c:invertIfNegative val="0"/>
            <c:bubble3D val="0"/>
            <c:spPr>
              <a:solidFill>
                <a:schemeClr val="accent1">
                  <a:tint val="60000"/>
                </a:schemeClr>
              </a:solidFill>
              <a:ln>
                <a:noFill/>
              </a:ln>
              <a:effectLst/>
            </c:spPr>
            <c:extLst>
              <c:ext xmlns:c16="http://schemas.microsoft.com/office/drawing/2014/chart" uri="{C3380CC4-5D6E-409C-BE32-E72D297353CC}">
                <c16:uniqueId val="{0000000F-4854-4B30-8974-77497D8D765D}"/>
              </c:ext>
            </c:extLst>
          </c:dPt>
          <c:dPt>
            <c:idx val="2"/>
            <c:invertIfNegative val="0"/>
            <c:bubble3D val="0"/>
            <c:spPr>
              <a:solidFill>
                <a:schemeClr val="accent1">
                  <a:tint val="60000"/>
                </a:schemeClr>
              </a:solidFill>
              <a:ln>
                <a:noFill/>
              </a:ln>
              <a:effectLst/>
            </c:spPr>
            <c:extLst>
              <c:ext xmlns:c16="http://schemas.microsoft.com/office/drawing/2014/chart" uri="{C3380CC4-5D6E-409C-BE32-E72D297353CC}">
                <c16:uniqueId val="{00000011-4854-4B30-8974-77497D8D765D}"/>
              </c:ext>
            </c:extLst>
          </c:dPt>
          <c:dPt>
            <c:idx val="3"/>
            <c:invertIfNegative val="0"/>
            <c:bubble3D val="0"/>
            <c:spPr>
              <a:solidFill>
                <a:schemeClr val="accent1">
                  <a:tint val="60000"/>
                </a:schemeClr>
              </a:solidFill>
              <a:ln>
                <a:noFill/>
              </a:ln>
              <a:effectLst/>
            </c:spPr>
            <c:extLst>
              <c:ext xmlns:c16="http://schemas.microsoft.com/office/drawing/2014/chart" uri="{C3380CC4-5D6E-409C-BE32-E72D297353CC}">
                <c16:uniqueId val="{0000001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Sheet1!$D$3:$D$6</c:f>
              <c:numCache>
                <c:formatCode>0%</c:formatCode>
                <c:ptCount val="4"/>
                <c:pt idx="0">
                  <c:v>0.8374166059314907</c:v>
                </c:pt>
                <c:pt idx="1">
                  <c:v>0.48955613577023499</c:v>
                </c:pt>
                <c:pt idx="2">
                  <c:v>0.33008636272343844</c:v>
                </c:pt>
                <c:pt idx="3">
                  <c:v>0.34632121577291292</c:v>
                </c:pt>
              </c:numCache>
            </c:numRef>
          </c:val>
          <c:extLst>
            <c:ext xmlns:c16="http://schemas.microsoft.com/office/drawing/2014/chart" uri="{C3380CC4-5D6E-409C-BE32-E72D297353CC}">
              <c16:uniqueId val="{00000014-4854-4B30-8974-77497D8D765D}"/>
            </c:ext>
          </c:extLst>
        </c:ser>
        <c:ser>
          <c:idx val="3"/>
          <c:order val="3"/>
          <c:tx>
            <c:strRef>
              <c:f>Sheet1!$E$2</c:f>
              <c:strCache>
                <c:ptCount val="1"/>
                <c:pt idx="0">
                  <c:v>2013</c:v>
                </c:pt>
              </c:strCache>
            </c:strRef>
          </c:tx>
          <c:spPr>
            <a:solidFill>
              <a:schemeClr val="accent1">
                <a:tint val="70000"/>
              </a:schemeClr>
            </a:solidFill>
            <a:ln>
              <a:noFill/>
            </a:ln>
            <a:effectLst/>
          </c:spPr>
          <c:invertIfNegative val="0"/>
          <c:dPt>
            <c:idx val="0"/>
            <c:invertIfNegative val="0"/>
            <c:bubble3D val="0"/>
            <c:spPr>
              <a:solidFill>
                <a:schemeClr val="accent1">
                  <a:tint val="70000"/>
                </a:schemeClr>
              </a:solidFill>
              <a:ln>
                <a:noFill/>
              </a:ln>
              <a:effectLst/>
            </c:spPr>
            <c:extLst>
              <c:ext xmlns:c16="http://schemas.microsoft.com/office/drawing/2014/chart" uri="{C3380CC4-5D6E-409C-BE32-E72D297353CC}">
                <c16:uniqueId val="{00000013-441D-43AA-BD30-C162A0E4C724}"/>
              </c:ext>
            </c:extLst>
          </c:dPt>
          <c:dPt>
            <c:idx val="1"/>
            <c:invertIfNegative val="0"/>
            <c:bubble3D val="0"/>
            <c:spPr>
              <a:solidFill>
                <a:schemeClr val="accent1">
                  <a:tint val="70000"/>
                </a:schemeClr>
              </a:solidFill>
              <a:ln>
                <a:noFill/>
              </a:ln>
              <a:effectLst/>
            </c:spPr>
            <c:extLst>
              <c:ext xmlns:c16="http://schemas.microsoft.com/office/drawing/2014/chart" uri="{C3380CC4-5D6E-409C-BE32-E72D297353CC}">
                <c16:uniqueId val="{00000016-4854-4B30-8974-77497D8D765D}"/>
              </c:ext>
            </c:extLst>
          </c:dPt>
          <c:dPt>
            <c:idx val="2"/>
            <c:invertIfNegative val="0"/>
            <c:bubble3D val="0"/>
            <c:spPr>
              <a:solidFill>
                <a:schemeClr val="accent1">
                  <a:tint val="70000"/>
                </a:schemeClr>
              </a:solidFill>
              <a:ln>
                <a:noFill/>
              </a:ln>
              <a:effectLst/>
            </c:spPr>
            <c:extLst>
              <c:ext xmlns:c16="http://schemas.microsoft.com/office/drawing/2014/chart" uri="{C3380CC4-5D6E-409C-BE32-E72D297353CC}">
                <c16:uniqueId val="{00000018-4854-4B30-8974-77497D8D765D}"/>
              </c:ext>
            </c:extLst>
          </c:dPt>
          <c:dPt>
            <c:idx val="3"/>
            <c:invertIfNegative val="0"/>
            <c:bubble3D val="0"/>
            <c:spPr>
              <a:solidFill>
                <a:schemeClr val="accent1">
                  <a:tint val="70000"/>
                </a:schemeClr>
              </a:solidFill>
              <a:ln>
                <a:noFill/>
              </a:ln>
              <a:effectLst/>
            </c:spPr>
            <c:extLst>
              <c:ext xmlns:c16="http://schemas.microsoft.com/office/drawing/2014/chart" uri="{C3380CC4-5D6E-409C-BE32-E72D297353CC}">
                <c16:uniqueId val="{0000001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Sheet1!$E$3:$E$6</c:f>
              <c:numCache>
                <c:formatCode>0%</c:formatCode>
                <c:ptCount val="4"/>
                <c:pt idx="0">
                  <c:v>0.84085171770387446</c:v>
                </c:pt>
                <c:pt idx="1">
                  <c:v>0.50349171126484793</c:v>
                </c:pt>
                <c:pt idx="2">
                  <c:v>0.3350737501631641</c:v>
                </c:pt>
                <c:pt idx="3">
                  <c:v>0.36708654222686332</c:v>
                </c:pt>
              </c:numCache>
            </c:numRef>
          </c:val>
          <c:extLst>
            <c:ext xmlns:c16="http://schemas.microsoft.com/office/drawing/2014/chart" uri="{C3380CC4-5D6E-409C-BE32-E72D297353CC}">
              <c16:uniqueId val="{0000001B-4854-4B30-8974-77497D8D765D}"/>
            </c:ext>
          </c:extLst>
        </c:ser>
        <c:ser>
          <c:idx val="4"/>
          <c:order val="4"/>
          <c:tx>
            <c:strRef>
              <c:f>Sheet1!$F$2</c:f>
              <c:strCache>
                <c:ptCount val="1"/>
                <c:pt idx="0">
                  <c:v>2014</c:v>
                </c:pt>
              </c:strCache>
            </c:strRef>
          </c:tx>
          <c:spPr>
            <a:solidFill>
              <a:schemeClr val="accent1">
                <a:tint val="80000"/>
              </a:schemeClr>
            </a:solidFill>
            <a:ln>
              <a:noFill/>
            </a:ln>
            <a:effectLst/>
          </c:spPr>
          <c:invertIfNegative val="0"/>
          <c:dPt>
            <c:idx val="0"/>
            <c:invertIfNegative val="0"/>
            <c:bubble3D val="0"/>
            <c:spPr>
              <a:solidFill>
                <a:schemeClr val="accent1">
                  <a:tint val="80000"/>
                </a:schemeClr>
              </a:solidFill>
              <a:ln>
                <a:noFill/>
              </a:ln>
              <a:effectLst/>
            </c:spPr>
            <c:extLst>
              <c:ext xmlns:c16="http://schemas.microsoft.com/office/drawing/2014/chart" uri="{C3380CC4-5D6E-409C-BE32-E72D297353CC}">
                <c16:uniqueId val="{0000001D-4854-4B30-8974-77497D8D765D}"/>
              </c:ext>
            </c:extLst>
          </c:dPt>
          <c:dPt>
            <c:idx val="1"/>
            <c:invertIfNegative val="0"/>
            <c:bubble3D val="0"/>
            <c:spPr>
              <a:solidFill>
                <a:schemeClr val="accent1">
                  <a:tint val="80000"/>
                </a:schemeClr>
              </a:solidFill>
              <a:ln>
                <a:noFill/>
              </a:ln>
              <a:effectLst/>
            </c:spPr>
            <c:extLst>
              <c:ext xmlns:c16="http://schemas.microsoft.com/office/drawing/2014/chart" uri="{C3380CC4-5D6E-409C-BE32-E72D297353CC}">
                <c16:uniqueId val="{0000001F-4854-4B30-8974-77497D8D765D}"/>
              </c:ext>
            </c:extLst>
          </c:dPt>
          <c:dPt>
            <c:idx val="2"/>
            <c:invertIfNegative val="0"/>
            <c:bubble3D val="0"/>
            <c:spPr>
              <a:solidFill>
                <a:schemeClr val="accent1">
                  <a:tint val="80000"/>
                </a:schemeClr>
              </a:solidFill>
              <a:ln>
                <a:noFill/>
              </a:ln>
              <a:effectLst/>
            </c:spPr>
            <c:extLst>
              <c:ext xmlns:c16="http://schemas.microsoft.com/office/drawing/2014/chart" uri="{C3380CC4-5D6E-409C-BE32-E72D297353CC}">
                <c16:uniqueId val="{00000021-4854-4B30-8974-77497D8D765D}"/>
              </c:ext>
            </c:extLst>
          </c:dPt>
          <c:dPt>
            <c:idx val="3"/>
            <c:invertIfNegative val="0"/>
            <c:bubble3D val="0"/>
            <c:spPr>
              <a:solidFill>
                <a:schemeClr val="accent1">
                  <a:tint val="80000"/>
                </a:schemeClr>
              </a:solidFill>
              <a:ln>
                <a:noFill/>
              </a:ln>
              <a:effectLst/>
            </c:spPr>
            <c:extLst>
              <c:ext xmlns:c16="http://schemas.microsoft.com/office/drawing/2014/chart" uri="{C3380CC4-5D6E-409C-BE32-E72D297353CC}">
                <c16:uniqueId val="{0000002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Sheet1!$F$3:$F$6</c:f>
              <c:numCache>
                <c:formatCode>0%</c:formatCode>
                <c:ptCount val="4"/>
                <c:pt idx="0">
                  <c:v>0.85080193957478556</c:v>
                </c:pt>
                <c:pt idx="1">
                  <c:v>0.57740965741842554</c:v>
                </c:pt>
                <c:pt idx="2">
                  <c:v>0.39490824826204046</c:v>
                </c:pt>
                <c:pt idx="3">
                  <c:v>0.44532473226028685</c:v>
                </c:pt>
              </c:numCache>
            </c:numRef>
          </c:val>
          <c:extLst>
            <c:ext xmlns:c16="http://schemas.microsoft.com/office/drawing/2014/chart" uri="{C3380CC4-5D6E-409C-BE32-E72D297353CC}">
              <c16:uniqueId val="{00000024-4854-4B30-8974-77497D8D765D}"/>
            </c:ext>
          </c:extLst>
        </c:ser>
        <c:ser>
          <c:idx val="5"/>
          <c:order val="5"/>
          <c:tx>
            <c:strRef>
              <c:f>Sheet1!$G$2</c:f>
              <c:strCache>
                <c:ptCount val="1"/>
                <c:pt idx="0">
                  <c:v>2015</c:v>
                </c:pt>
              </c:strCache>
            </c:strRef>
          </c:tx>
          <c:spPr>
            <a:solidFill>
              <a:schemeClr val="accent1">
                <a:tint val="90000"/>
              </a:schemeClr>
            </a:solidFill>
            <a:ln>
              <a:noFill/>
            </a:ln>
            <a:effectLst/>
          </c:spPr>
          <c:invertIfNegative val="0"/>
          <c:dPt>
            <c:idx val="1"/>
            <c:invertIfNegative val="0"/>
            <c:bubble3D val="0"/>
            <c:spPr>
              <a:solidFill>
                <a:schemeClr val="accent1">
                  <a:tint val="90000"/>
                </a:schemeClr>
              </a:solidFill>
              <a:ln>
                <a:noFill/>
              </a:ln>
              <a:effectLst/>
            </c:spPr>
            <c:extLst>
              <c:ext xmlns:c16="http://schemas.microsoft.com/office/drawing/2014/chart" uri="{C3380CC4-5D6E-409C-BE32-E72D297353CC}">
                <c16:uniqueId val="{00000028-4854-4B30-8974-77497D8D765D}"/>
              </c:ext>
            </c:extLst>
          </c:dPt>
          <c:dPt>
            <c:idx val="2"/>
            <c:invertIfNegative val="0"/>
            <c:bubble3D val="0"/>
            <c:spPr>
              <a:solidFill>
                <a:schemeClr val="accent1">
                  <a:tint val="90000"/>
                </a:schemeClr>
              </a:solidFill>
              <a:ln>
                <a:noFill/>
              </a:ln>
              <a:effectLst/>
            </c:spPr>
            <c:extLst>
              <c:ext xmlns:c16="http://schemas.microsoft.com/office/drawing/2014/chart" uri="{C3380CC4-5D6E-409C-BE32-E72D297353CC}">
                <c16:uniqueId val="{0000002A-4854-4B30-8974-77497D8D765D}"/>
              </c:ext>
            </c:extLst>
          </c:dPt>
          <c:dPt>
            <c:idx val="3"/>
            <c:invertIfNegative val="0"/>
            <c:bubble3D val="0"/>
            <c:spPr>
              <a:solidFill>
                <a:schemeClr val="accent1">
                  <a:tint val="90000"/>
                </a:schemeClr>
              </a:solidFill>
              <a:ln>
                <a:noFill/>
              </a:ln>
              <a:effectLst/>
            </c:spPr>
            <c:extLst>
              <c:ext xmlns:c16="http://schemas.microsoft.com/office/drawing/2014/chart" uri="{C3380CC4-5D6E-409C-BE32-E72D297353CC}">
                <c16:uniqueId val="{0000002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Sheet1!$G$3:$G$6</c:f>
              <c:numCache>
                <c:formatCode>0%</c:formatCode>
                <c:ptCount val="4"/>
                <c:pt idx="0">
                  <c:v>0.85132085490508425</c:v>
                </c:pt>
                <c:pt idx="1">
                  <c:v>0.71230313425853731</c:v>
                </c:pt>
                <c:pt idx="2">
                  <c:v>0.66096990488071106</c:v>
                </c:pt>
                <c:pt idx="3">
                  <c:v>0.56815842819273354</c:v>
                </c:pt>
              </c:numCache>
            </c:numRef>
          </c:val>
          <c:extLst>
            <c:ext xmlns:c16="http://schemas.microsoft.com/office/drawing/2014/chart" uri="{C3380CC4-5D6E-409C-BE32-E72D297353CC}">
              <c16:uniqueId val="{0000002D-4854-4B30-8974-77497D8D765D}"/>
            </c:ext>
          </c:extLst>
        </c:ser>
        <c:ser>
          <c:idx val="6"/>
          <c:order val="6"/>
          <c:tx>
            <c:strRef>
              <c:f>Sheet1!$H$2</c:f>
              <c:strCache>
                <c:ptCount val="1"/>
                <c:pt idx="0">
                  <c:v>2016</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2F-4854-4B30-8974-77497D8D765D}"/>
              </c:ext>
            </c:extLst>
          </c:dPt>
          <c:dPt>
            <c:idx val="2"/>
            <c:invertIfNegative val="0"/>
            <c:bubble3D val="0"/>
            <c:spPr>
              <a:solidFill>
                <a:schemeClr val="accent1"/>
              </a:solidFill>
              <a:ln>
                <a:noFill/>
              </a:ln>
              <a:effectLst/>
            </c:spPr>
            <c:extLst>
              <c:ext xmlns:c16="http://schemas.microsoft.com/office/drawing/2014/chart" uri="{C3380CC4-5D6E-409C-BE32-E72D297353CC}">
                <c16:uniqueId val="{00000031-4854-4B30-8974-77497D8D765D}"/>
              </c:ext>
            </c:extLst>
          </c:dPt>
          <c:dPt>
            <c:idx val="3"/>
            <c:invertIfNegative val="0"/>
            <c:bubble3D val="0"/>
            <c:spPr>
              <a:solidFill>
                <a:schemeClr val="accent1"/>
              </a:solidFill>
              <a:ln>
                <a:noFill/>
              </a:ln>
              <a:effectLst/>
            </c:spPr>
            <c:extLst>
              <c:ext xmlns:c16="http://schemas.microsoft.com/office/drawing/2014/chart" uri="{C3380CC4-5D6E-409C-BE32-E72D297353CC}">
                <c16:uniqueId val="{0000003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Sheet1!$H$3:$H$6</c:f>
              <c:numCache>
                <c:formatCode>0%</c:formatCode>
                <c:ptCount val="4"/>
                <c:pt idx="0">
                  <c:v>0.85247629083245524</c:v>
                </c:pt>
                <c:pt idx="1">
                  <c:v>0.71152657601977753</c:v>
                </c:pt>
                <c:pt idx="2">
                  <c:v>0.66637824474660079</c:v>
                </c:pt>
                <c:pt idx="3">
                  <c:v>0.57880098887515452</c:v>
                </c:pt>
              </c:numCache>
            </c:numRef>
          </c:val>
          <c:extLst>
            <c:ext xmlns:c16="http://schemas.microsoft.com/office/drawing/2014/chart" uri="{C3380CC4-5D6E-409C-BE32-E72D297353CC}">
              <c16:uniqueId val="{00000034-4854-4B30-8974-77497D8D765D}"/>
            </c:ext>
          </c:extLst>
        </c:ser>
        <c:ser>
          <c:idx val="7"/>
          <c:order val="7"/>
          <c:tx>
            <c:strRef>
              <c:f>Sheet1!$I$2</c:f>
              <c:strCache>
                <c:ptCount val="1"/>
                <c:pt idx="0">
                  <c:v>2017</c:v>
                </c:pt>
              </c:strCache>
            </c:strRef>
          </c:tx>
          <c:spPr>
            <a:solidFill>
              <a:schemeClr val="accent1">
                <a:shade val="90000"/>
              </a:schemeClr>
            </a:solidFill>
            <a:ln>
              <a:noFill/>
            </a:ln>
            <a:effectLst/>
          </c:spPr>
          <c:invertIfNegative val="0"/>
          <c:dPt>
            <c:idx val="0"/>
            <c:invertIfNegative val="0"/>
            <c:bubble3D val="0"/>
            <c:extLst>
              <c:ext xmlns:c16="http://schemas.microsoft.com/office/drawing/2014/chart" uri="{C3380CC4-5D6E-409C-BE32-E72D297353CC}">
                <c16:uniqueId val="{0000002E-441D-43AA-BD30-C162A0E4C724}"/>
              </c:ext>
            </c:extLst>
          </c:dPt>
          <c:dPt>
            <c:idx val="1"/>
            <c:invertIfNegative val="0"/>
            <c:bubble3D val="0"/>
            <c:spPr>
              <a:solidFill>
                <a:schemeClr val="accent1">
                  <a:shade val="90000"/>
                </a:schemeClr>
              </a:solidFill>
              <a:ln>
                <a:noFill/>
              </a:ln>
              <a:effectLst/>
            </c:spPr>
            <c:extLst>
              <c:ext xmlns:c16="http://schemas.microsoft.com/office/drawing/2014/chart" uri="{C3380CC4-5D6E-409C-BE32-E72D297353CC}">
                <c16:uniqueId val="{00000036-4854-4B30-8974-77497D8D765D}"/>
              </c:ext>
            </c:extLst>
          </c:dPt>
          <c:dPt>
            <c:idx val="2"/>
            <c:invertIfNegative val="0"/>
            <c:bubble3D val="0"/>
            <c:spPr>
              <a:solidFill>
                <a:schemeClr val="accent1">
                  <a:shade val="90000"/>
                </a:schemeClr>
              </a:solidFill>
              <a:ln>
                <a:noFill/>
              </a:ln>
              <a:effectLst/>
            </c:spPr>
            <c:extLst>
              <c:ext xmlns:c16="http://schemas.microsoft.com/office/drawing/2014/chart" uri="{C3380CC4-5D6E-409C-BE32-E72D297353CC}">
                <c16:uniqueId val="{00000038-4854-4B30-8974-77497D8D765D}"/>
              </c:ext>
            </c:extLst>
          </c:dPt>
          <c:dPt>
            <c:idx val="3"/>
            <c:invertIfNegative val="0"/>
            <c:bubble3D val="0"/>
            <c:spPr>
              <a:solidFill>
                <a:schemeClr val="accent1">
                  <a:shade val="90000"/>
                </a:schemeClr>
              </a:solidFill>
              <a:ln>
                <a:noFill/>
              </a:ln>
              <a:effectLst/>
            </c:spPr>
            <c:extLst>
              <c:ext xmlns:c16="http://schemas.microsoft.com/office/drawing/2014/chart" uri="{C3380CC4-5D6E-409C-BE32-E72D297353CC}">
                <c16:uniqueId val="{0000003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Sheet1!$I$3:$I$6</c:f>
              <c:numCache>
                <c:formatCode>0%</c:formatCode>
                <c:ptCount val="4"/>
                <c:pt idx="0">
                  <c:v>0.8603458344971181</c:v>
                </c:pt>
                <c:pt idx="1">
                  <c:v>0.70153174158132392</c:v>
                </c:pt>
                <c:pt idx="2">
                  <c:v>0.65298232151816549</c:v>
                </c:pt>
                <c:pt idx="3">
                  <c:v>0.58899743234070179</c:v>
                </c:pt>
              </c:numCache>
            </c:numRef>
          </c:val>
          <c:extLst>
            <c:ext xmlns:c16="http://schemas.microsoft.com/office/drawing/2014/chart" uri="{C3380CC4-5D6E-409C-BE32-E72D297353CC}">
              <c16:uniqueId val="{0000003B-4854-4B30-8974-77497D8D765D}"/>
            </c:ext>
          </c:extLst>
        </c:ser>
        <c:ser>
          <c:idx val="8"/>
          <c:order val="8"/>
          <c:tx>
            <c:strRef>
              <c:f>Sheet1!$J$2</c:f>
              <c:strCache>
                <c:ptCount val="1"/>
                <c:pt idx="0">
                  <c:v>2018</c:v>
                </c:pt>
              </c:strCache>
            </c:strRef>
          </c:tx>
          <c:spPr>
            <a:solidFill>
              <a:schemeClr val="accent1">
                <a:shade val="80000"/>
              </a:schemeClr>
            </a:solidFill>
            <a:ln>
              <a:noFill/>
            </a:ln>
            <a:effectLst/>
          </c:spPr>
          <c:invertIfNegative val="0"/>
          <c:dPt>
            <c:idx val="1"/>
            <c:invertIfNegative val="0"/>
            <c:bubble3D val="0"/>
            <c:spPr>
              <a:solidFill>
                <a:schemeClr val="accent1">
                  <a:shade val="80000"/>
                </a:schemeClr>
              </a:solidFill>
              <a:ln>
                <a:noFill/>
              </a:ln>
              <a:effectLst/>
            </c:spPr>
            <c:extLst>
              <c:ext xmlns:c16="http://schemas.microsoft.com/office/drawing/2014/chart" uri="{C3380CC4-5D6E-409C-BE32-E72D297353CC}">
                <c16:uniqueId val="{0000003E-4854-4B30-8974-77497D8D765D}"/>
              </c:ext>
            </c:extLst>
          </c:dPt>
          <c:dPt>
            <c:idx val="2"/>
            <c:invertIfNegative val="0"/>
            <c:bubble3D val="0"/>
            <c:spPr>
              <a:solidFill>
                <a:schemeClr val="accent1">
                  <a:shade val="80000"/>
                </a:schemeClr>
              </a:solidFill>
              <a:ln>
                <a:noFill/>
              </a:ln>
              <a:effectLst/>
            </c:spPr>
            <c:extLst>
              <c:ext xmlns:c16="http://schemas.microsoft.com/office/drawing/2014/chart" uri="{C3380CC4-5D6E-409C-BE32-E72D297353CC}">
                <c16:uniqueId val="{00000040-4854-4B30-8974-77497D8D765D}"/>
              </c:ext>
            </c:extLst>
          </c:dPt>
          <c:dPt>
            <c:idx val="3"/>
            <c:invertIfNegative val="0"/>
            <c:bubble3D val="0"/>
            <c:spPr>
              <a:solidFill>
                <a:schemeClr val="accent1">
                  <a:shade val="80000"/>
                </a:schemeClr>
              </a:solidFill>
              <a:ln>
                <a:noFill/>
              </a:ln>
              <a:effectLst/>
            </c:spPr>
            <c:extLst>
              <c:ext xmlns:c16="http://schemas.microsoft.com/office/drawing/2014/chart" uri="{C3380CC4-5D6E-409C-BE32-E72D297353CC}">
                <c16:uniqueId val="{00000042-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Sheet1!$J$3:$J$6</c:f>
              <c:numCache>
                <c:formatCode>0%</c:formatCode>
                <c:ptCount val="4"/>
                <c:pt idx="0">
                  <c:v>0.8630338013011789</c:v>
                </c:pt>
                <c:pt idx="1">
                  <c:v>0.73159326645128375</c:v>
                </c:pt>
                <c:pt idx="2">
                  <c:v>0.67582043870090125</c:v>
                </c:pt>
                <c:pt idx="3">
                  <c:v>0.61848891911806381</c:v>
                </c:pt>
              </c:numCache>
            </c:numRef>
          </c:val>
          <c:extLst>
            <c:ext xmlns:c16="http://schemas.microsoft.com/office/drawing/2014/chart" uri="{C3380CC4-5D6E-409C-BE32-E72D297353CC}">
              <c16:uniqueId val="{00000043-4854-4B30-8974-77497D8D765D}"/>
            </c:ext>
          </c:extLst>
        </c:ser>
        <c:ser>
          <c:idx val="9"/>
          <c:order val="9"/>
          <c:tx>
            <c:strRef>
              <c:f>Sheet1!$K$2</c:f>
              <c:strCache>
                <c:ptCount val="1"/>
                <c:pt idx="0">
                  <c:v>2019</c:v>
                </c:pt>
              </c:strCache>
            </c:strRef>
          </c:tx>
          <c:spPr>
            <a:solidFill>
              <a:schemeClr val="accent1">
                <a:shade val="70000"/>
              </a:schemeClr>
            </a:solidFill>
            <a:ln>
              <a:noFill/>
            </a:ln>
            <a:effectLst/>
          </c:spPr>
          <c:invertIfNegative val="0"/>
          <c:dPt>
            <c:idx val="1"/>
            <c:invertIfNegative val="0"/>
            <c:bubble3D val="0"/>
            <c:spPr>
              <a:solidFill>
                <a:schemeClr val="accent1">
                  <a:shade val="70000"/>
                </a:schemeClr>
              </a:solidFill>
              <a:ln>
                <a:noFill/>
              </a:ln>
              <a:effectLst/>
            </c:spPr>
            <c:extLst>
              <c:ext xmlns:c16="http://schemas.microsoft.com/office/drawing/2014/chart" uri="{C3380CC4-5D6E-409C-BE32-E72D297353CC}">
                <c16:uniqueId val="{00000045-4854-4B30-8974-77497D8D765D}"/>
              </c:ext>
            </c:extLst>
          </c:dPt>
          <c:dPt>
            <c:idx val="2"/>
            <c:invertIfNegative val="0"/>
            <c:bubble3D val="0"/>
            <c:spPr>
              <a:solidFill>
                <a:schemeClr val="accent1">
                  <a:shade val="70000"/>
                </a:schemeClr>
              </a:solidFill>
              <a:ln>
                <a:noFill/>
              </a:ln>
              <a:effectLst/>
            </c:spPr>
            <c:extLst>
              <c:ext xmlns:c16="http://schemas.microsoft.com/office/drawing/2014/chart" uri="{C3380CC4-5D6E-409C-BE32-E72D297353CC}">
                <c16:uniqueId val="{00000047-4854-4B30-8974-77497D8D765D}"/>
              </c:ext>
            </c:extLst>
          </c:dPt>
          <c:dPt>
            <c:idx val="3"/>
            <c:invertIfNegative val="0"/>
            <c:bubble3D val="0"/>
            <c:extLst>
              <c:ext xmlns:c16="http://schemas.microsoft.com/office/drawing/2014/chart" uri="{C3380CC4-5D6E-409C-BE32-E72D297353CC}">
                <c16:uniqueId val="{00000049-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Sheet1!$K$3:$K$6</c:f>
              <c:numCache>
                <c:formatCode>0%</c:formatCode>
                <c:ptCount val="4"/>
                <c:pt idx="0">
                  <c:v>0.86001399860013994</c:v>
                </c:pt>
                <c:pt idx="1">
                  <c:v>0.79046041158004887</c:v>
                </c:pt>
                <c:pt idx="2">
                  <c:v>0.73599000116265556</c:v>
                </c:pt>
                <c:pt idx="3">
                  <c:v>0.67704336705034296</c:v>
                </c:pt>
              </c:numCache>
            </c:numRef>
          </c:val>
          <c:extLst>
            <c:ext xmlns:c16="http://schemas.microsoft.com/office/drawing/2014/chart" uri="{C3380CC4-5D6E-409C-BE32-E72D297353CC}">
              <c16:uniqueId val="{0000004A-4854-4B30-8974-77497D8D765D}"/>
            </c:ext>
          </c:extLst>
        </c:ser>
        <c:ser>
          <c:idx val="10"/>
          <c:order val="10"/>
          <c:tx>
            <c:strRef>
              <c:f>Sheet1!$L$2</c:f>
              <c:strCache>
                <c:ptCount val="1"/>
                <c:pt idx="0">
                  <c:v>2020</c:v>
                </c:pt>
              </c:strCache>
            </c:strRef>
          </c:tx>
          <c:spPr>
            <a:pattFill prst="pct75">
              <a:fgClr>
                <a:schemeClr val="accent1"/>
              </a:fgClr>
              <a:bgClr>
                <a:schemeClr val="bg1"/>
              </a:bgClr>
            </a:pattFill>
            <a:ln>
              <a:noFill/>
            </a:ln>
            <a:effectLst/>
          </c:spPr>
          <c:invertIfNegative val="0"/>
          <c:dPt>
            <c:idx val="0"/>
            <c:invertIfNegative val="0"/>
            <c:bubble3D val="0"/>
            <c:extLst>
              <c:ext xmlns:c16="http://schemas.microsoft.com/office/drawing/2014/chart" uri="{C3380CC4-5D6E-409C-BE32-E72D297353CC}">
                <c16:uniqueId val="{00000040-441D-43AA-BD30-C162A0E4C724}"/>
              </c:ext>
            </c:extLst>
          </c:dPt>
          <c:dPt>
            <c:idx val="1"/>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C-4854-4B30-8974-77497D8D765D}"/>
              </c:ext>
            </c:extLst>
          </c:dPt>
          <c:dPt>
            <c:idx val="2"/>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E-4854-4B30-8974-77497D8D765D}"/>
              </c:ext>
            </c:extLst>
          </c:dPt>
          <c:dPt>
            <c:idx val="3"/>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50-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Sheet1!$L$3:$L$6</c:f>
              <c:numCache>
                <c:formatCode>0%</c:formatCode>
                <c:ptCount val="4"/>
                <c:pt idx="0">
                  <c:v>0.86601493685333597</c:v>
                </c:pt>
                <c:pt idx="1">
                  <c:v>0.77408818726183992</c:v>
                </c:pt>
                <c:pt idx="2">
                  <c:v>0.72068303584219118</c:v>
                </c:pt>
                <c:pt idx="3">
                  <c:v>0.65928430220897916</c:v>
                </c:pt>
              </c:numCache>
            </c:numRef>
          </c:val>
          <c:extLst>
            <c:ext xmlns:c16="http://schemas.microsoft.com/office/drawing/2014/chart" uri="{C3380CC4-5D6E-409C-BE32-E72D297353CC}">
              <c16:uniqueId val="{00000051-4854-4B30-8974-77497D8D765D}"/>
            </c:ext>
          </c:extLst>
        </c:ser>
        <c:ser>
          <c:idx val="11"/>
          <c:order val="11"/>
          <c:tx>
            <c:strRef>
              <c:f>Sheet1!$M$2</c:f>
              <c:strCache>
                <c:ptCount val="1"/>
                <c:pt idx="0">
                  <c:v>2021</c:v>
                </c:pt>
              </c:strCache>
            </c:strRef>
          </c:tx>
          <c:spPr>
            <a:solidFill>
              <a:schemeClr val="accent1">
                <a:shade val="50000"/>
              </a:schemeClr>
            </a:solidFill>
            <a:ln>
              <a:noFill/>
            </a:ln>
            <a:effectLst/>
          </c:spPr>
          <c:invertIfNegative val="0"/>
          <c:dPt>
            <c:idx val="1"/>
            <c:invertIfNegative val="0"/>
            <c:bubble3D val="0"/>
            <c:spPr>
              <a:solidFill>
                <a:schemeClr val="accent1">
                  <a:shade val="50000"/>
                </a:schemeClr>
              </a:solidFill>
              <a:ln>
                <a:noFill/>
              </a:ln>
              <a:effectLst/>
            </c:spPr>
            <c:extLst>
              <c:ext xmlns:c16="http://schemas.microsoft.com/office/drawing/2014/chart" uri="{C3380CC4-5D6E-409C-BE32-E72D297353CC}">
                <c16:uniqueId val="{00000049-B9D1-4F46-BE72-0DFAF295F7B4}"/>
              </c:ext>
            </c:extLst>
          </c:dPt>
          <c:dPt>
            <c:idx val="2"/>
            <c:invertIfNegative val="0"/>
            <c:bubble3D val="0"/>
            <c:spPr>
              <a:solidFill>
                <a:schemeClr val="accent1">
                  <a:shade val="50000"/>
                </a:schemeClr>
              </a:solidFill>
              <a:ln>
                <a:noFill/>
              </a:ln>
              <a:effectLst/>
            </c:spPr>
            <c:extLst>
              <c:ext xmlns:c16="http://schemas.microsoft.com/office/drawing/2014/chart" uri="{C3380CC4-5D6E-409C-BE32-E72D297353CC}">
                <c16:uniqueId val="{0000004A-B9D1-4F46-BE72-0DFAF295F7B4}"/>
              </c:ext>
            </c:extLst>
          </c:dPt>
          <c:dPt>
            <c:idx val="3"/>
            <c:invertIfNegative val="0"/>
            <c:bubble3D val="0"/>
            <c:spPr>
              <a:solidFill>
                <a:schemeClr val="accent1">
                  <a:shade val="50000"/>
                </a:schemeClr>
              </a:solidFill>
              <a:ln>
                <a:noFill/>
              </a:ln>
              <a:effectLst/>
            </c:spPr>
            <c:extLst>
              <c:ext xmlns:c16="http://schemas.microsoft.com/office/drawing/2014/chart" uri="{C3380CC4-5D6E-409C-BE32-E72D297353CC}">
                <c16:uniqueId val="{00000051-5BAA-4E7F-A530-325CF4B32809}"/>
              </c:ext>
            </c:extLst>
          </c:dPt>
          <c:cat>
            <c:strRef>
              <c:f>Sheet1!$A$3:$A$6</c:f>
              <c:strCache>
                <c:ptCount val="4"/>
                <c:pt idx="0">
                  <c:v>Diagnosed &amp; Reported*</c:v>
                </c:pt>
                <c:pt idx="1">
                  <c:v>At Least 1 Care Visit **</c:v>
                </c:pt>
                <c:pt idx="2">
                  <c:v>Retained in Care***</c:v>
                </c:pt>
                <c:pt idx="3">
                  <c:v>Virally Suppressed^ </c:v>
                </c:pt>
              </c:strCache>
            </c:strRef>
          </c:cat>
          <c:val>
            <c:numRef>
              <c:f>Sheet1!$M$3:$M$6</c:f>
              <c:numCache>
                <c:formatCode>0%</c:formatCode>
                <c:ptCount val="4"/>
                <c:pt idx="0">
                  <c:v>0.87250214539659188</c:v>
                </c:pt>
                <c:pt idx="1">
                  <c:v>0.77712519319938178</c:v>
                </c:pt>
                <c:pt idx="2">
                  <c:v>0.72465926654489254</c:v>
                </c:pt>
                <c:pt idx="3">
                  <c:v>0.66988899817338765</c:v>
                </c:pt>
              </c:numCache>
            </c:numRef>
          </c:val>
          <c:extLst>
            <c:ext xmlns:c16="http://schemas.microsoft.com/office/drawing/2014/chart" uri="{C3380CC4-5D6E-409C-BE32-E72D297353CC}">
              <c16:uniqueId val="{00000048-B9D1-4F46-BE72-0DFAF295F7B4}"/>
            </c:ext>
          </c:extLst>
        </c:ser>
        <c:ser>
          <c:idx val="12"/>
          <c:order val="12"/>
          <c:tx>
            <c:strRef>
              <c:f>Sheet1!$N$2</c:f>
              <c:strCache>
                <c:ptCount val="1"/>
                <c:pt idx="0">
                  <c:v>2022</c:v>
                </c:pt>
              </c:strCache>
            </c:strRef>
          </c:tx>
          <c:spPr>
            <a:solidFill>
              <a:schemeClr val="accent1">
                <a:shade val="40000"/>
              </a:schemeClr>
            </a:solidFill>
            <a:ln>
              <a:noFill/>
            </a:ln>
            <a:effectLst/>
          </c:spPr>
          <c:invertIfNegative val="0"/>
          <c:cat>
            <c:strRef>
              <c:f>Sheet1!$A$3:$A$6</c:f>
              <c:strCache>
                <c:ptCount val="4"/>
                <c:pt idx="0">
                  <c:v>Diagnosed &amp; Reported*</c:v>
                </c:pt>
                <c:pt idx="1">
                  <c:v>At Least 1 Care Visit **</c:v>
                </c:pt>
                <c:pt idx="2">
                  <c:v>Retained in Care***</c:v>
                </c:pt>
                <c:pt idx="3">
                  <c:v>Virally Suppressed^ </c:v>
                </c:pt>
              </c:strCache>
            </c:strRef>
          </c:cat>
          <c:val>
            <c:numRef>
              <c:f>Sheet1!$N$3:$N$6</c:f>
              <c:numCache>
                <c:formatCode>0%</c:formatCode>
                <c:ptCount val="4"/>
                <c:pt idx="0">
                  <c:v>0.87554151408534975</c:v>
                </c:pt>
                <c:pt idx="1">
                  <c:v>0.78401355895136815</c:v>
                </c:pt>
                <c:pt idx="2">
                  <c:v>0.72554058117602038</c:v>
                </c:pt>
                <c:pt idx="3">
                  <c:v>0.66870779913069622</c:v>
                </c:pt>
              </c:numCache>
            </c:numRef>
          </c:val>
          <c:extLst>
            <c:ext xmlns:c16="http://schemas.microsoft.com/office/drawing/2014/chart" uri="{C3380CC4-5D6E-409C-BE32-E72D297353CC}">
              <c16:uniqueId val="{0000004D-5BAA-4E7F-A530-325CF4B32809}"/>
            </c:ext>
          </c:extLst>
        </c:ser>
        <c:dLbls>
          <c:showLegendKey val="0"/>
          <c:showVal val="0"/>
          <c:showCatName val="0"/>
          <c:showSerName val="0"/>
          <c:showPercent val="0"/>
          <c:showBubbleSize val="0"/>
        </c:dLbls>
        <c:gapWidth val="150"/>
        <c:axId val="94972160"/>
        <c:axId val="94978048"/>
      </c:barChart>
      <c:catAx>
        <c:axId val="94972160"/>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8048"/>
        <c:crosses val="autoZero"/>
        <c:auto val="1"/>
        <c:lblAlgn val="ctr"/>
        <c:lblOffset val="100"/>
        <c:noMultiLvlLbl val="0"/>
      </c:catAx>
      <c:valAx>
        <c:axId val="94978048"/>
        <c:scaling>
          <c:orientation val="minMax"/>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US" sz="1200" dirty="0"/>
                  <a:t>Percent of People Living with HIV</a:t>
                </a:r>
              </a:p>
            </c:rich>
          </c:tx>
          <c:layout>
            <c:manualLayout>
              <c:xMode val="edge"/>
              <c:yMode val="edge"/>
              <c:x val="7.9396076104838471E-3"/>
              <c:y val="8.2523465167928772E-2"/>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2160"/>
        <c:crosses val="autoZero"/>
        <c:crossBetween val="between"/>
      </c:valAx>
      <c:spPr>
        <a:noFill/>
        <a:ln>
          <a:noFill/>
        </a:ln>
        <a:effectLst/>
      </c:spPr>
    </c:plotArea>
    <c:legend>
      <c:legendPos val="t"/>
      <c:layout>
        <c:manualLayout>
          <c:xMode val="edge"/>
          <c:yMode val="edge"/>
          <c:x val="0.24080209010570924"/>
          <c:y val="4.4600930723276269E-2"/>
          <c:w val="0.75919790219542038"/>
          <c:h val="6.425628655862454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6438814636079446"/>
        </c:manualLayout>
      </c:layout>
      <c:barChart>
        <c:barDir val="col"/>
        <c:grouping val="clustered"/>
        <c:varyColors val="0"/>
        <c:ser>
          <c:idx val="0"/>
          <c:order val="0"/>
          <c:tx>
            <c:strRef>
              <c:f>Sheet1!$B$2</c:f>
              <c:strCache>
                <c:ptCount val="1"/>
                <c:pt idx="0">
                  <c:v>2018</c:v>
                </c:pt>
              </c:strCache>
            </c:strRef>
          </c:tx>
          <c:spPr>
            <a:solidFill>
              <a:srgbClr val="52849C">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Sheet1!$B$3:$B$8</c:f>
              <c:numCache>
                <c:formatCode>General</c:formatCode>
                <c:ptCount val="6"/>
                <c:pt idx="0">
                  <c:v>0.70748299299999995</c:v>
                </c:pt>
                <c:pt idx="1">
                  <c:v>0.63354037299999999</c:v>
                </c:pt>
                <c:pt idx="2">
                  <c:v>0.58245637400000005</c:v>
                </c:pt>
                <c:pt idx="3">
                  <c:v>0.53280961199999999</c:v>
                </c:pt>
                <c:pt idx="4">
                  <c:v>0.69311036800000003</c:v>
                </c:pt>
                <c:pt idx="5">
                  <c:v>0.691520468</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2019</c:v>
                </c:pt>
              </c:strCache>
            </c:strRef>
          </c:tx>
          <c:spPr>
            <a:solidFill>
              <a:srgbClr val="52849C">
                <a:lumMod val="40000"/>
                <a:lumOff val="6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Sheet1!$C$3:$C$8</c:f>
              <c:numCache>
                <c:formatCode>General</c:formatCode>
                <c:ptCount val="6"/>
                <c:pt idx="0">
                  <c:v>0.69178082191780821</c:v>
                </c:pt>
                <c:pt idx="1">
                  <c:v>0.71779141104294475</c:v>
                </c:pt>
                <c:pt idx="2">
                  <c:v>0.67751894470951446</c:v>
                </c:pt>
                <c:pt idx="3">
                  <c:v>0.56037991858887382</c:v>
                </c:pt>
                <c:pt idx="4">
                  <c:v>0.79095251475133466</c:v>
                </c:pt>
                <c:pt idx="5">
                  <c:v>0.73445595854922274</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2020</c:v>
                </c:pt>
              </c:strCache>
            </c:strRef>
          </c:tx>
          <c:spPr>
            <a:solidFill>
              <a:srgbClr val="52849C">
                <a:lumMod val="60000"/>
                <a:lumOff val="4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Sheet1!$D$3:$D$8</c:f>
              <c:numCache>
                <c:formatCode>General</c:formatCode>
                <c:ptCount val="6"/>
                <c:pt idx="0">
                  <c:v>0.68531468500000003</c:v>
                </c:pt>
                <c:pt idx="1">
                  <c:v>0.68263473100000005</c:v>
                </c:pt>
                <c:pt idx="2">
                  <c:v>0.64633721300000002</c:v>
                </c:pt>
                <c:pt idx="3">
                  <c:v>0.55678434700000001</c:v>
                </c:pt>
                <c:pt idx="4">
                  <c:v>0.72541666699999996</c:v>
                </c:pt>
                <c:pt idx="5">
                  <c:v>0.70734341300000003</c:v>
                </c:pt>
              </c:numCache>
            </c:numRef>
          </c:val>
          <c:extLst>
            <c:ext xmlns:c16="http://schemas.microsoft.com/office/drawing/2014/chart" uri="{C3380CC4-5D6E-409C-BE32-E72D297353CC}">
              <c16:uniqueId val="{00000005-EFD5-4519-8630-2E688DECADBF}"/>
            </c:ext>
          </c:extLst>
        </c:ser>
        <c:ser>
          <c:idx val="3"/>
          <c:order val="3"/>
          <c:tx>
            <c:strRef>
              <c:f>Sheet1!$E$2</c:f>
              <c:strCache>
                <c:ptCount val="1"/>
                <c:pt idx="0">
                  <c:v>2021</c:v>
                </c:pt>
              </c:strCache>
            </c:strRef>
          </c:tx>
          <c:spPr>
            <a:solidFill>
              <a:srgbClr val="52849C">
                <a:lumMod val="75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Sheet1!$E$3:$E$8</c:f>
              <c:numCache>
                <c:formatCode>General</c:formatCode>
                <c:ptCount val="6"/>
                <c:pt idx="0">
                  <c:v>0.66225165600000002</c:v>
                </c:pt>
                <c:pt idx="1">
                  <c:v>0.73142857100000003</c:v>
                </c:pt>
                <c:pt idx="2">
                  <c:v>0.65255925800000003</c:v>
                </c:pt>
                <c:pt idx="3">
                  <c:v>0.55621772000000003</c:v>
                </c:pt>
                <c:pt idx="4">
                  <c:v>0.75100179600000005</c:v>
                </c:pt>
                <c:pt idx="5">
                  <c:v>0.74404145099999996</c:v>
                </c:pt>
              </c:numCache>
            </c:numRef>
          </c:val>
          <c:extLst>
            <c:ext xmlns:c16="http://schemas.microsoft.com/office/drawing/2014/chart" uri="{C3380CC4-5D6E-409C-BE32-E72D297353CC}">
              <c16:uniqueId val="{00000005-99D5-4FB0-A45B-B83508E10A1D}"/>
            </c:ext>
          </c:extLst>
        </c:ser>
        <c:ser>
          <c:idx val="4"/>
          <c:order val="4"/>
          <c:tx>
            <c:strRef>
              <c:f>Sheet1!$F$2</c:f>
              <c:strCache>
                <c:ptCount val="1"/>
                <c:pt idx="0">
                  <c:v>2022</c:v>
                </c:pt>
              </c:strCache>
            </c:strRef>
          </c:tx>
          <c:spPr>
            <a:solidFill>
              <a:srgbClr val="1F497D"/>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Sheet1!$F$3:$F$8</c:f>
              <c:numCache>
                <c:formatCode>General</c:formatCode>
                <c:ptCount val="6"/>
                <c:pt idx="0">
                  <c:v>0.62680000000000002</c:v>
                </c:pt>
                <c:pt idx="1">
                  <c:v>0.71120000000000005</c:v>
                </c:pt>
                <c:pt idx="2">
                  <c:v>0.64490000000000003</c:v>
                </c:pt>
                <c:pt idx="3">
                  <c:v>0.56340000000000001</c:v>
                </c:pt>
                <c:pt idx="4">
                  <c:v>0.73970000000000002</c:v>
                </c:pt>
                <c:pt idx="5">
                  <c:v>0.70979999999999999</c:v>
                </c:pt>
              </c:numCache>
            </c:numRef>
          </c:val>
          <c:extLst>
            <c:ext xmlns:c16="http://schemas.microsoft.com/office/drawing/2014/chart" uri="{C3380CC4-5D6E-409C-BE32-E72D297353CC}">
              <c16:uniqueId val="{00000004-79D3-44F3-9F4D-8AE0836C3CB6}"/>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Sheet1!$B$3:$B$9</c:f>
              <c:numCache>
                <c:formatCode>General</c:formatCode>
                <c:ptCount val="7"/>
                <c:pt idx="0" formatCode="#,##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Sheet1!$C$3:$C$9</c:f>
              <c:numCache>
                <c:formatCode>General</c:formatCode>
                <c:ptCount val="7"/>
                <c:pt idx="0">
                  <c:v>0.71153846153846156</c:v>
                </c:pt>
                <c:pt idx="1">
                  <c:v>0.77906976744186052</c:v>
                </c:pt>
                <c:pt idx="2">
                  <c:v>0.79076165653055319</c:v>
                </c:pt>
                <c:pt idx="3">
                  <c:v>0.74468085106382975</c:v>
                </c:pt>
                <c:pt idx="4">
                  <c:v>0.77377717391304346</c:v>
                </c:pt>
                <c:pt idx="5">
                  <c:v>0.85562632696390661</c:v>
                </c:pt>
                <c:pt idx="6">
                  <c:v>0</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Sheet1!$D$3:$D$9</c:f>
              <c:numCache>
                <c:formatCode>General</c:formatCode>
                <c:ptCount val="7"/>
                <c:pt idx="0">
                  <c:v>0.59615384615384615</c:v>
                </c:pt>
                <c:pt idx="1">
                  <c:v>0.7441860465116279</c:v>
                </c:pt>
                <c:pt idx="2">
                  <c:v>0.73689545322907613</c:v>
                </c:pt>
                <c:pt idx="3">
                  <c:v>0.69452887537993924</c:v>
                </c:pt>
                <c:pt idx="4">
                  <c:v>0.72350543478260865</c:v>
                </c:pt>
                <c:pt idx="5">
                  <c:v>0.78556263269639071</c:v>
                </c:pt>
                <c:pt idx="6">
                  <c:v>0</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Sheet1!$E$3:$E$9</c:f>
              <c:numCache>
                <c:formatCode>General</c:formatCode>
                <c:ptCount val="7"/>
                <c:pt idx="0">
                  <c:v>0.5</c:v>
                </c:pt>
                <c:pt idx="1">
                  <c:v>0.69767441860465118</c:v>
                </c:pt>
                <c:pt idx="2">
                  <c:v>0.68085722560092676</c:v>
                </c:pt>
                <c:pt idx="3">
                  <c:v>0.63221884498480241</c:v>
                </c:pt>
                <c:pt idx="4">
                  <c:v>0.67119565217391308</c:v>
                </c:pt>
                <c:pt idx="5">
                  <c:v>0.69002123142250527</c:v>
                </c:pt>
                <c:pt idx="6">
                  <c:v>0</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6430103663288939"/>
          <c:w val="0.83671573147951117"/>
          <c:h val="0.63796427033794989"/>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Sheet1!$B$3:$B$9</c:f>
              <c:numCache>
                <c:formatCode>General</c:formatCode>
                <c:ptCount val="7"/>
                <c:pt idx="0" formatCode="#,##0">
                  <c:v>1</c:v>
                </c:pt>
                <c:pt idx="1">
                  <c:v>1</c:v>
                </c:pt>
                <c:pt idx="2">
                  <c:v>1</c:v>
                </c:pt>
                <c:pt idx="3">
                  <c:v>1</c:v>
                </c:pt>
                <c:pt idx="4">
                  <c:v>1</c:v>
                </c:pt>
                <c:pt idx="5">
                  <c:v>1</c:v>
                </c:pt>
                <c:pt idx="6">
                  <c:v>0</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Sheet1!$C$3:$C$9</c:f>
              <c:numCache>
                <c:formatCode>General</c:formatCode>
                <c:ptCount val="7"/>
                <c:pt idx="0">
                  <c:v>1</c:v>
                </c:pt>
                <c:pt idx="1">
                  <c:v>0.83333333333333337</c:v>
                </c:pt>
                <c:pt idx="2">
                  <c:v>0.82154882154882158</c:v>
                </c:pt>
                <c:pt idx="3">
                  <c:v>0.88888888888888884</c:v>
                </c:pt>
                <c:pt idx="4">
                  <c:v>0.82</c:v>
                </c:pt>
                <c:pt idx="5">
                  <c:v>0.85185185185185186</c:v>
                </c:pt>
                <c:pt idx="6">
                  <c:v>0</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Sheet1!$D$3:$D$9</c:f>
              <c:numCache>
                <c:formatCode>General</c:formatCode>
                <c:ptCount val="7"/>
                <c:pt idx="0">
                  <c:v>0.5</c:v>
                </c:pt>
                <c:pt idx="1">
                  <c:v>0.83333333333333337</c:v>
                </c:pt>
                <c:pt idx="2">
                  <c:v>0.78451178451178449</c:v>
                </c:pt>
                <c:pt idx="3">
                  <c:v>0.84126984126984128</c:v>
                </c:pt>
                <c:pt idx="4">
                  <c:v>0.68</c:v>
                </c:pt>
                <c:pt idx="5">
                  <c:v>0.7407407407407407</c:v>
                </c:pt>
                <c:pt idx="6">
                  <c:v>0</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5"/>
              <c:layout>
                <c:manualLayout>
                  <c:x val="7.24133935812757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25E-45FC-AE0F-DFB5D9A4ACF2}"/>
                </c:ext>
              </c:extLst>
            </c:dLbl>
            <c:dLbl>
              <c:idx val="6"/>
              <c:delete val="1"/>
              <c:extLst>
                <c:ext xmlns:c15="http://schemas.microsoft.com/office/drawing/2012/chart" uri="{CE6537A1-D6FC-4f65-9D91-7224C49458BB}"/>
                <c:ext xmlns:c16="http://schemas.microsoft.com/office/drawing/2014/chart" uri="{C3380CC4-5D6E-409C-BE32-E72D297353CC}">
                  <c16:uniqueId val="{00000000-8B68-4105-95F1-382503E3AE1A}"/>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Sheet1!$E$3:$E$9</c:f>
              <c:numCache>
                <c:formatCode>General</c:formatCode>
                <c:ptCount val="7"/>
                <c:pt idx="0">
                  <c:v>0.5</c:v>
                </c:pt>
                <c:pt idx="1">
                  <c:v>0.83333333333333337</c:v>
                </c:pt>
                <c:pt idx="2">
                  <c:v>0.63636363636363635</c:v>
                </c:pt>
                <c:pt idx="3">
                  <c:v>0.77777777777777779</c:v>
                </c:pt>
                <c:pt idx="4">
                  <c:v>0.6</c:v>
                </c:pt>
                <c:pt idx="5">
                  <c:v>0.59259259259259256</c:v>
                </c:pt>
                <c:pt idx="6">
                  <c:v>0</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layout>
            <c:manualLayout>
              <c:xMode val="edge"/>
              <c:yMode val="edge"/>
              <c:x val="0.50826402174180796"/>
              <c:y val="0.91432741831345032"/>
            </c:manualLayout>
          </c:layout>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0.73329999999999995</c:v>
                </c:pt>
                <c:pt idx="1">
                  <c:v>0.84219999999999995</c:v>
                </c:pt>
                <c:pt idx="2">
                  <c:v>0.78300000000000003</c:v>
                </c:pt>
                <c:pt idx="3">
                  <c:v>0.76070000000000004</c:v>
                </c:pt>
                <c:pt idx="4">
                  <c:v>0.76029999999999998</c:v>
                </c:pt>
                <c:pt idx="5">
                  <c:v>0.79910000000000003</c:v>
                </c:pt>
                <c:pt idx="6">
                  <c:v>0.79290000000000005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0.73329999999999995</c:v>
                </c:pt>
                <c:pt idx="1">
                  <c:v>0.72760000000000002</c:v>
                </c:pt>
                <c:pt idx="2">
                  <c:v>0.69399999999999995</c:v>
                </c:pt>
                <c:pt idx="3">
                  <c:v>0.69710000000000005</c:v>
                </c:pt>
                <c:pt idx="4">
                  <c:v>0.70940000000000003</c:v>
                </c:pt>
                <c:pt idx="5">
                  <c:v>0.75700000000000001</c:v>
                </c:pt>
                <c:pt idx="6">
                  <c:v>0.75149999999999995</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0.66669999999999996</c:v>
                </c:pt>
                <c:pt idx="1">
                  <c:v>0.66220000000000001</c:v>
                </c:pt>
                <c:pt idx="2">
                  <c:v>0.62450000000000006</c:v>
                </c:pt>
                <c:pt idx="3">
                  <c:v>0.63419999999999999</c:v>
                </c:pt>
                <c:pt idx="4">
                  <c:v>0.65859999999999996</c:v>
                </c:pt>
                <c:pt idx="5">
                  <c:v>0.71350000000000002</c:v>
                </c:pt>
                <c:pt idx="6">
                  <c:v>0.69979999999999998</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1" i="0" u="none" strike="noStrike" baseline="0" dirty="0">
                    <a:effectLst/>
                  </a:rPr>
                  <a:t>^</a:t>
                </a:r>
                <a:endParaRPr lang="en-US" dirty="0"/>
              </a:p>
            </c:rich>
          </c:tx>
          <c:layout>
            <c:manualLayout>
              <c:xMode val="edge"/>
              <c:yMode val="edge"/>
              <c:x val="0.51042912519146788"/>
              <c:y val="0.91603716676240499"/>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428521540643525"/>
          <c:w val="0.83671573147951117"/>
          <c:h val="0.71882041355051363"/>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0-2415-4F8B-A639-8E1DC108840F}"/>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0.75</c:v>
                </c:pt>
                <c:pt idx="1">
                  <c:v>0.83050000000000002</c:v>
                </c:pt>
                <c:pt idx="2">
                  <c:v>0.75360000000000005</c:v>
                </c:pt>
                <c:pt idx="3">
                  <c:v>0.75870000000000004</c:v>
                </c:pt>
                <c:pt idx="4">
                  <c:v>0.7742</c:v>
                </c:pt>
                <c:pt idx="5">
                  <c:v>0.81740000000000002</c:v>
                </c:pt>
                <c:pt idx="6">
                  <c:v>0.80200000000000005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0.75</c:v>
                </c:pt>
                <c:pt idx="1">
                  <c:v>0.7571</c:v>
                </c:pt>
                <c:pt idx="2">
                  <c:v>0.6643</c:v>
                </c:pt>
                <c:pt idx="3">
                  <c:v>0.68279999999999996</c:v>
                </c:pt>
                <c:pt idx="4">
                  <c:v>0.7177</c:v>
                </c:pt>
                <c:pt idx="5">
                  <c:v>0.78120000000000001</c:v>
                </c:pt>
                <c:pt idx="6">
                  <c:v>0.7651</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0.75</c:v>
                </c:pt>
                <c:pt idx="1">
                  <c:v>0.67800000000000005</c:v>
                </c:pt>
                <c:pt idx="2">
                  <c:v>0.5988</c:v>
                </c:pt>
                <c:pt idx="3">
                  <c:v>0.60329999999999995</c:v>
                </c:pt>
                <c:pt idx="4">
                  <c:v>0.66379999999999995</c:v>
                </c:pt>
                <c:pt idx="5">
                  <c:v>0.72799999999999998</c:v>
                </c:pt>
                <c:pt idx="6">
                  <c:v>0.72370000000000001</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0" i="0" u="none" strike="noStrike" baseline="0" dirty="0">
                    <a:effectLst/>
                  </a:rPr>
                  <a:t>^^</a:t>
                </a:r>
                <a:endParaRPr lang="en-US" dirty="0"/>
              </a:p>
            </c:rich>
          </c:tx>
          <c:layout>
            <c:manualLayout>
              <c:xMode val="edge"/>
              <c:yMode val="edge"/>
              <c:x val="0.51042912519146788"/>
              <c:y val="0.94627610617315094"/>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116369121742993"/>
          <c:y val="0.14584112792077181"/>
          <c:w val="0.83671573147951117"/>
          <c:h val="0.66011616079249114"/>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0</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c:v>
                </c:pt>
                <c:pt idx="1">
                  <c:v>0.79669999999999996</c:v>
                </c:pt>
                <c:pt idx="2">
                  <c:v>0.79669999999999996</c:v>
                </c:pt>
                <c:pt idx="3">
                  <c:v>0.87619999999999998</c:v>
                </c:pt>
                <c:pt idx="4">
                  <c:v>0.89710000000000001</c:v>
                </c:pt>
                <c:pt idx="5">
                  <c:v>0.87880000000000003</c:v>
                </c:pt>
                <c:pt idx="6">
                  <c:v>0.7</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c:v>
                </c:pt>
                <c:pt idx="1">
                  <c:v>0.74470000000000003</c:v>
                </c:pt>
                <c:pt idx="2">
                  <c:v>0.70330000000000004</c:v>
                </c:pt>
                <c:pt idx="3">
                  <c:v>0.78100000000000003</c:v>
                </c:pt>
                <c:pt idx="4">
                  <c:v>0.82350000000000001</c:v>
                </c:pt>
                <c:pt idx="5">
                  <c:v>0.84850000000000003</c:v>
                </c:pt>
                <c:pt idx="6">
                  <c:v>0.7</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87CC-4C55-9A9B-23F5784FF1EB}"/>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c:v>
                </c:pt>
                <c:pt idx="1">
                  <c:v>0.61699999999999999</c:v>
                </c:pt>
                <c:pt idx="2">
                  <c:v>0.61539999999999995</c:v>
                </c:pt>
                <c:pt idx="3">
                  <c:v>0.62860000000000005</c:v>
                </c:pt>
                <c:pt idx="4">
                  <c:v>0.75</c:v>
                </c:pt>
                <c:pt idx="5">
                  <c:v>0.75760000000000005</c:v>
                </c:pt>
                <c:pt idx="6">
                  <c:v>0.7</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p>
            </c:rich>
          </c:tx>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r>
                  <a:rPr lang="en-US" sz="1800" b="1" i="0" baseline="0" dirty="0">
                    <a:effectLst/>
                  </a:rPr>
                  <a:t>Percent of People Living with HIV in NC</a:t>
                </a:r>
                <a:endParaRPr lang="en-US"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endParaRPr lang="en-US" dirty="0"/>
              </a:p>
            </c:rich>
          </c:tx>
          <c:layout>
            <c:manualLayout>
              <c:xMode val="edge"/>
              <c:yMode val="edge"/>
              <c:x val="2.4969506548907666E-3"/>
              <c:y val="9.0461401784419082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3092023623369518"/>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Sheet1!$B$3:$B$6</c:f>
              <c:numCache>
                <c:formatCode>General</c:formatCode>
                <c:ptCount val="4"/>
                <c:pt idx="0" formatCode="#,##0.000">
                  <c:v>1</c:v>
                </c:pt>
                <c:pt idx="1">
                  <c:v>0.81275944942101819</c:v>
                </c:pt>
                <c:pt idx="2">
                  <c:v>0.76076032335591004</c:v>
                </c:pt>
                <c:pt idx="3">
                  <c:v>0.69892942975748307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Sheet1!$C$3:$C$6</c:f>
              <c:numCache>
                <c:formatCode>General</c:formatCode>
                <c:ptCount val="4"/>
                <c:pt idx="0" formatCode="#,##0.000">
                  <c:v>1</c:v>
                </c:pt>
                <c:pt idx="1">
                  <c:v>0.75827143821742071</c:v>
                </c:pt>
                <c:pt idx="2">
                  <c:v>0.69918973666441597</c:v>
                </c:pt>
                <c:pt idx="3">
                  <c:v>0.63200540175557052</c:v>
                </c:pt>
              </c:numCache>
            </c:numRef>
          </c:val>
          <c:extLst>
            <c:ext xmlns:c16="http://schemas.microsoft.com/office/drawing/2014/chart" uri="{C3380CC4-5D6E-409C-BE32-E72D297353CC}">
              <c16:uniqueId val="{00000000-F6B7-409D-B03E-64573AD7D411}"/>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200"/>
                </a:pPr>
                <a:r>
                  <a:rPr lang="en-US" sz="1200" dirty="0"/>
                  <a:t>Percent of People Living with HIV in NC Who Report</a:t>
                </a:r>
                <a:r>
                  <a:rPr lang="en-US" sz="1200" baseline="0" dirty="0"/>
                  <a:t> Heterosexual Contact</a:t>
                </a:r>
                <a:endParaRPr lang="en-US" sz="12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22913020204346296"/>
          <c:h val="8.7712554713006152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0.77225130890052351</c:v>
                </c:pt>
                <c:pt idx="2">
                  <c:v>0.71989528795811519</c:v>
                </c:pt>
                <c:pt idx="3">
                  <c:v>0.65575916230366493</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0.76850094876660346</c:v>
                </c:pt>
                <c:pt idx="2">
                  <c:v>0.69924098671726753</c:v>
                </c:pt>
                <c:pt idx="3">
                  <c:v>0.6304554079696395</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1</c:v>
                </c:pt>
                <c:pt idx="1">
                  <c:v>0.76</c:v>
                </c:pt>
                <c:pt idx="2">
                  <c:v>0.72</c:v>
                </c:pt>
                <c:pt idx="3">
                  <c:v>0.52</c:v>
                </c:pt>
              </c:numCache>
            </c:numRef>
          </c:val>
          <c:extLst>
            <c:ext xmlns:c16="http://schemas.microsoft.com/office/drawing/2014/chart" uri="{C3380CC4-5D6E-409C-BE32-E72D297353CC}">
              <c16:uniqueId val="{00000007-B3D4-4151-92DC-3C81D7248527}"/>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Who Report Injecting Drugs</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312270936298791"/>
          <c:h val="9.7087085682559179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Male</c:v>
                </c:pt>
              </c:strCache>
            </c:strRef>
          </c:tx>
          <c:spPr>
            <a:solidFill>
              <a:srgbClr val="6D2E75">
                <a:lumMod val="75000"/>
              </a:srgbClr>
            </a:solidFill>
            <a:ln>
              <a:solidFill>
                <a:sysClr val="windowText" lastClr="000000"/>
              </a:solidFill>
            </a:ln>
          </c:spPr>
          <c:invertIfNegative val="0"/>
          <c:dPt>
            <c:idx val="0"/>
            <c:invertIfNegative val="0"/>
            <c:bubble3D val="0"/>
            <c:spPr>
              <a:solidFill>
                <a:srgbClr val="0070C0"/>
              </a:solidFill>
              <a:ln>
                <a:solidFill>
                  <a:sysClr val="windowText" lastClr="000000"/>
                </a:solidFill>
              </a:ln>
            </c:spPr>
            <c:extLst>
              <c:ext xmlns:c16="http://schemas.microsoft.com/office/drawing/2014/chart" uri="{C3380CC4-5D6E-409C-BE32-E72D297353CC}">
                <c16:uniqueId val="{00000007-1522-450E-A3CB-464829A4D8F9}"/>
              </c:ext>
            </c:extLst>
          </c:dPt>
          <c:dPt>
            <c:idx val="1"/>
            <c:invertIfNegative val="0"/>
            <c:bubble3D val="0"/>
            <c:spPr>
              <a:solidFill>
                <a:srgbClr val="1F497D">
                  <a:lumMod val="60000"/>
                  <a:lumOff val="40000"/>
                </a:srgbClr>
              </a:solidFill>
              <a:ln>
                <a:solidFill>
                  <a:sysClr val="windowText" lastClr="000000"/>
                </a:solidFill>
              </a:ln>
            </c:spPr>
            <c:extLst>
              <c:ext xmlns:c16="http://schemas.microsoft.com/office/drawing/2014/chart" uri="{C3380CC4-5D6E-409C-BE32-E72D297353CC}">
                <c16:uniqueId val="{00000001-1522-450E-A3CB-464829A4D8F9}"/>
              </c:ext>
            </c:extLst>
          </c:dPt>
          <c:dPt>
            <c:idx val="2"/>
            <c:invertIfNegative val="0"/>
            <c:bubble3D val="0"/>
            <c:spPr>
              <a:solidFill>
                <a:srgbClr val="1F497D">
                  <a:lumMod val="40000"/>
                  <a:lumOff val="60000"/>
                </a:srgbClr>
              </a:solidFill>
              <a:ln>
                <a:solidFill>
                  <a:sysClr val="windowText" lastClr="000000"/>
                </a:solidFill>
              </a:ln>
            </c:spPr>
            <c:extLst>
              <c:ext xmlns:c16="http://schemas.microsoft.com/office/drawing/2014/chart" uri="{C3380CC4-5D6E-409C-BE32-E72D297353CC}">
                <c16:uniqueId val="{00000003-1522-450E-A3CB-464829A4D8F9}"/>
              </c:ext>
            </c:extLst>
          </c:dPt>
          <c:dPt>
            <c:idx val="3"/>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0.81632071167883213</c:v>
                </c:pt>
                <c:pt idx="2">
                  <c:v>0.75547445255474455</c:v>
                </c:pt>
                <c:pt idx="3">
                  <c:v>0.70044479927007297</c:v>
                </c:pt>
              </c:numCache>
            </c:numRef>
          </c:val>
          <c:extLst>
            <c:ext xmlns:c16="http://schemas.microsoft.com/office/drawing/2014/chart" uri="{C3380CC4-5D6E-409C-BE32-E72D297353CC}">
              <c16:uniqueId val="{00000008-1522-450E-A3CB-464829A4D8F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GBMSM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9925320126283974"/>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0.76190476190476186</c:v>
                </c:pt>
                <c:pt idx="2">
                  <c:v>0.71062271062271065</c:v>
                </c:pt>
                <c:pt idx="3">
                  <c:v>0.61538461538461542</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40000"/>
                <a:lumOff val="6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0.69491525423728817</c:v>
                </c:pt>
                <c:pt idx="2">
                  <c:v>0.65254237288135597</c:v>
                </c:pt>
                <c:pt idx="3">
                  <c:v>0.55508474576271183</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invertIfNegative val="0"/>
          <c:dLbls>
            <c:numFmt formatCode="0%" sourceLinked="0"/>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0</c:v>
                </c:pt>
                <c:pt idx="1">
                  <c:v>0</c:v>
                </c:pt>
                <c:pt idx="2">
                  <c:v>0</c:v>
                </c:pt>
                <c:pt idx="3">
                  <c:v>0</c:v>
                </c:pt>
              </c:numCache>
            </c:numRef>
          </c:val>
          <c:extLst>
            <c:ext xmlns:c16="http://schemas.microsoft.com/office/drawing/2014/chart" uri="{C3380CC4-5D6E-409C-BE32-E72D297353CC}">
              <c16:uniqueId val="{0000000D-1554-48EE-8CC8-B62298DBE51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Other Risk</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084483417732383"/>
          <c:h val="8.3682563362720411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dLbl>
              <c:idx val="0"/>
              <c:delete val="1"/>
              <c:extLst>
                <c:ext xmlns:c15="http://schemas.microsoft.com/office/drawing/2012/chart" uri="{CE6537A1-D6FC-4f65-9D91-7224C49458BB}"/>
                <c:ext xmlns:c16="http://schemas.microsoft.com/office/drawing/2014/chart" uri="{C3380CC4-5D6E-409C-BE32-E72D297353CC}">
                  <c16:uniqueId val="{00000000-0078-40C6-BEBF-563CD7EA39FB}"/>
                </c:ext>
              </c:extLst>
            </c:dLbl>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c:v>1</c:v>
                </c:pt>
                <c:pt idx="1">
                  <c:v>0.78401355895136815</c:v>
                </c:pt>
                <c:pt idx="2">
                  <c:v>0.72554058117602038</c:v>
                </c:pt>
                <c:pt idx="3">
                  <c:v>0.66870779913069622</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3176743506"/>
          <c:y val="9.1840428849647465E-2"/>
          <c:w val="0.83671573147951117"/>
          <c:h val="0.72053376122339041"/>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0.76364087301587302</c:v>
                </c:pt>
                <c:pt idx="2">
                  <c:v>0.70684523809523814</c:v>
                </c:pt>
                <c:pt idx="3">
                  <c:v>0.65699404761904767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0.69481037924151701</c:v>
                </c:pt>
                <c:pt idx="2">
                  <c:v>0.6341317365269461</c:v>
                </c:pt>
                <c:pt idx="3">
                  <c:v>0.58443113772455091</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000">
                  <c:v>1</c:v>
                </c:pt>
                <c:pt idx="1">
                  <c:v>0.84313725490196079</c:v>
                </c:pt>
                <c:pt idx="2">
                  <c:v>0.76470588235294112</c:v>
                </c:pt>
                <c:pt idx="3">
                  <c:v>0.66666666666666663</c:v>
                </c:pt>
              </c:numCache>
            </c:numRef>
          </c:val>
          <c:extLst>
            <c:ext xmlns:c16="http://schemas.microsoft.com/office/drawing/2014/chart" uri="{C3380CC4-5D6E-409C-BE32-E72D297353CC}">
              <c16:uniqueId val="{0000000D-CC2F-4E59-B327-0737B0E3D260}"/>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Unknown</a:t>
                </a:r>
                <a:r>
                  <a:rPr lang="en-US" sz="1400" baseline="0" dirty="0"/>
                  <a:t> Risk</a:t>
                </a:r>
                <a:endParaRPr lang="en-US" sz="14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37696965966013896"/>
          <c:h val="7.9349125137123278E-2"/>
        </c:manualLayout>
      </c:layout>
      <c:overlay val="0"/>
      <c:txPr>
        <a:bodyPr/>
        <a:lstStyle/>
        <a:p>
          <a:pPr>
            <a:defRPr sz="14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0.87554151408534975</c:v>
                </c:pt>
                <c:pt idx="1">
                  <c:v>0.78401355895136815</c:v>
                </c:pt>
                <c:pt idx="2">
                  <c:v>0.72318800000000005</c:v>
                </c:pt>
                <c:pt idx="3">
                  <c:v>0.66870779913069622</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6.5425638754831067E-2"/>
          <c:w val="0.83671573147951117"/>
          <c:h val="0.68058357103843703"/>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0"/>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7-F24A-4B55-880E-CB4356ACE48B}"/>
              </c:ext>
            </c:extLst>
          </c:dPt>
          <c:dPt>
            <c:idx val="1"/>
            <c:invertIfNegative val="0"/>
            <c:bubble3D val="0"/>
            <c:spPr>
              <a:solidFill>
                <a:srgbClr val="FFFFFF">
                  <a:lumMod val="65000"/>
                </a:srgbClr>
              </a:solidFill>
              <a:ln>
                <a:solidFill>
                  <a:sysClr val="windowText" lastClr="000000"/>
                </a:solidFill>
              </a:ln>
            </c:spPr>
            <c:extLst>
              <c:ext xmlns:c16="http://schemas.microsoft.com/office/drawing/2014/chart" uri="{C3380CC4-5D6E-409C-BE32-E72D297353CC}">
                <c16:uniqueId val="{00000001-7C25-4A48-B975-11FB9C579508}"/>
              </c:ext>
            </c:extLst>
          </c:dPt>
          <c:dPt>
            <c:idx val="2"/>
            <c:invertIfNegative val="0"/>
            <c:bubble3D val="0"/>
            <c:spPr>
              <a:solidFill>
                <a:srgbClr val="71C9C5">
                  <a:lumMod val="75000"/>
                </a:srgbClr>
              </a:solidFill>
              <a:ln>
                <a:solidFill>
                  <a:sysClr val="windowText" lastClr="000000"/>
                </a:solidFill>
              </a:ln>
            </c:spPr>
            <c:extLst>
              <c:ext xmlns:c16="http://schemas.microsoft.com/office/drawing/2014/chart" uri="{C3380CC4-5D6E-409C-BE32-E72D297353CC}">
                <c16:uniqueId val="{00000003-7C25-4A48-B975-11FB9C579508}"/>
              </c:ext>
            </c:extLst>
          </c:dPt>
          <c:dPt>
            <c:idx val="3"/>
            <c:invertIfNegative val="0"/>
            <c:bubble3D val="0"/>
            <c:spPr>
              <a:solidFill>
                <a:srgbClr val="6D2E75">
                  <a:lumMod val="60000"/>
                  <a:lumOff val="40000"/>
                </a:srgbClr>
              </a:solidFill>
              <a:ln>
                <a:solidFill>
                  <a:sysClr val="windowText" lastClr="000000"/>
                </a:solidFill>
              </a:ln>
            </c:spPr>
            <c:extLst>
              <c:ext xmlns:c16="http://schemas.microsoft.com/office/drawing/2014/chart" uri="{C3380CC4-5D6E-409C-BE32-E72D297353CC}">
                <c16:uniqueId val="{00000005-7C25-4A48-B975-11FB9C579508}"/>
              </c:ext>
            </c:extLst>
          </c:dPt>
          <c:dPt>
            <c:idx val="4"/>
            <c:invertIfNegative val="0"/>
            <c:bubble3D val="0"/>
            <c:extLst>
              <c:ext xmlns:c16="http://schemas.microsoft.com/office/drawing/2014/chart" uri="{C3380CC4-5D6E-409C-BE32-E72D297353CC}">
                <c16:uniqueId val="{00000006-7C25-4A48-B975-11FB9C579508}"/>
              </c:ext>
            </c:extLst>
          </c:dPt>
          <c:dLbls>
            <c:numFmt formatCode="0%" sourceLinked="0"/>
            <c:spPr>
              <a:noFill/>
              <a:ln>
                <a:noFill/>
              </a:ln>
              <a:effectLst/>
            </c:spPr>
            <c:txPr>
              <a:bodyPr wrap="square" lIns="38100" tIns="19050" rIns="38100" bIns="19050" anchor="ctr">
                <a:spAutoFit/>
              </a:bodyPr>
              <a:lstStyle/>
              <a:p>
                <a:pPr>
                  <a:defRPr sz="14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Undiagnosed*</c:v>
                </c:pt>
                <c:pt idx="1">
                  <c:v>No Care Visit **</c:v>
                </c:pt>
                <c:pt idx="2">
                  <c:v>Not Retained in Care***</c:v>
                </c:pt>
                <c:pt idx="3">
                  <c:v>Not Virally Suppressed^</c:v>
                </c:pt>
              </c:strCache>
            </c:strRef>
          </c:cat>
          <c:val>
            <c:numRef>
              <c:f>Sheet1!$B$3:$B$6</c:f>
              <c:numCache>
                <c:formatCode>#,##0.00</c:formatCode>
                <c:ptCount val="4"/>
                <c:pt idx="0">
                  <c:v>0.12445848591465025</c:v>
                </c:pt>
                <c:pt idx="1">
                  <c:v>0.21598644104863185</c:v>
                </c:pt>
                <c:pt idx="2">
                  <c:v>0.27445941882397962</c:v>
                </c:pt>
                <c:pt idx="3">
                  <c:v>0.33129220086930378</c:v>
                </c:pt>
              </c:numCache>
            </c:numRef>
          </c:val>
          <c:extLst>
            <c:ext xmlns:c16="http://schemas.microsoft.com/office/drawing/2014/chart" uri="{C3380CC4-5D6E-409C-BE32-E72D297353CC}">
              <c16:uniqueId val="{00000008-7C25-4A48-B975-11FB9C57950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t"/>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axMin"/>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2.1693681296838203E-2"/>
              <c:y val="5.5848660221836731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23417134515858"/>
          <c:y val="0.10576557831422422"/>
          <c:w val="0.83671573147951117"/>
          <c:h val="0.79736430736213226"/>
        </c:manualLayout>
      </c:layout>
      <c:barChart>
        <c:barDir val="col"/>
        <c:grouping val="clustered"/>
        <c:varyColors val="0"/>
        <c:ser>
          <c:idx val="0"/>
          <c:order val="0"/>
          <c:tx>
            <c:strRef>
              <c:f>Sheet1!$B$2</c:f>
              <c:strCache>
                <c:ptCount val="1"/>
                <c:pt idx="0">
                  <c:v>North Carolina</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083C-4B3F-9C0C-C04B1B58A728}"/>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083C-4B3F-9C0C-C04B1B58A728}"/>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083C-4B3F-9C0C-C04B1B58A728}"/>
              </c:ext>
            </c:extLst>
          </c:dPt>
          <c:dPt>
            <c:idx val="4"/>
            <c:invertIfNegative val="0"/>
            <c:bubble3D val="0"/>
            <c:extLst>
              <c:ext xmlns:c16="http://schemas.microsoft.com/office/drawing/2014/chart" uri="{C3380CC4-5D6E-409C-BE32-E72D297353CC}">
                <c16:uniqueId val="{00000006-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0000">
                  <c:v>0.87554151408534975</c:v>
                </c:pt>
                <c:pt idx="1">
                  <c:v>0.78401355895136815</c:v>
                </c:pt>
                <c:pt idx="2">
                  <c:v>0.72554058117602038</c:v>
                </c:pt>
                <c:pt idx="3">
                  <c:v>0.66870779913069622</c:v>
                </c:pt>
              </c:numCache>
            </c:numRef>
          </c:val>
          <c:extLst>
            <c:ext xmlns:c16="http://schemas.microsoft.com/office/drawing/2014/chart" uri="{C3380CC4-5D6E-409C-BE32-E72D297353CC}">
              <c16:uniqueId val="{00000008-083C-4B3F-9C0C-C04B1B58A728}"/>
            </c:ext>
          </c:extLst>
        </c:ser>
        <c:ser>
          <c:idx val="1"/>
          <c:order val="1"/>
          <c:tx>
            <c:strRef>
              <c:f>Sheet1!$C$2</c:f>
              <c:strCache>
                <c:ptCount val="1"/>
                <c:pt idx="0">
                  <c:v>United States</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B-083C-4B3F-9C0C-C04B1B58A72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C-083C-4B3F-9C0C-C04B1B58A728}"/>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D-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c:v>0.873</c:v>
                </c:pt>
                <c:pt idx="1">
                  <c:v>0.81899999999999995</c:v>
                </c:pt>
                <c:pt idx="3">
                  <c:v>0.65900000000000003</c:v>
                </c:pt>
              </c:numCache>
            </c:numRef>
          </c:val>
          <c:extLst>
            <c:ext xmlns:c16="http://schemas.microsoft.com/office/drawing/2014/chart" uri="{C3380CC4-5D6E-409C-BE32-E72D297353CC}">
              <c16:uniqueId val="{00000009-083C-4B3F-9C0C-C04B1B58A72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3168"/>
        <c:crosses val="autoZero"/>
        <c:auto val="1"/>
        <c:lblAlgn val="ctr"/>
        <c:lblOffset val="100"/>
        <c:noMultiLvlLbl val="0"/>
      </c:catAx>
      <c:valAx>
        <c:axId val="105463168"/>
        <c:scaling>
          <c:orientation val="minMax"/>
          <c:max val="1"/>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r>
                  <a:rPr lang="en-US" sz="1400" dirty="0"/>
                  <a:t>Percent of People Living with HIV in NC</a:t>
                </a:r>
              </a:p>
            </c:rich>
          </c:tx>
          <c:layout>
            <c:manualLayout>
              <c:xMode val="edge"/>
              <c:yMode val="edge"/>
              <c:x val="1.3985599773001348E-2"/>
              <c:y val="6.1400127131639504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1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Candara" panose="020E0502030303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10549533761638"/>
          <c:y val="8.2148332943530605E-2"/>
          <c:w val="0.87899447090953364"/>
          <c:h val="0.71458700015439236"/>
        </c:manualLayout>
      </c:layout>
      <c:barChart>
        <c:barDir val="col"/>
        <c:grouping val="clustered"/>
        <c:varyColors val="0"/>
        <c:ser>
          <c:idx val="0"/>
          <c:order val="0"/>
          <c:tx>
            <c:strRef>
              <c:f>Sheet1!$B$1</c:f>
              <c:strCache>
                <c:ptCount val="1"/>
                <c:pt idx="0">
                  <c:v>2021</c:v>
                </c:pt>
              </c:strCache>
            </c:strRef>
          </c:tx>
          <c:spPr>
            <a:solidFill>
              <a:srgbClr val="002060"/>
            </a:solidFill>
          </c:spPr>
          <c:invertIfNegative val="0"/>
          <c:dPt>
            <c:idx val="1"/>
            <c:invertIfNegative val="0"/>
            <c:bubble3D val="0"/>
            <c:spPr>
              <a:solidFill>
                <a:srgbClr val="1F497D">
                  <a:lumMod val="20000"/>
                  <a:lumOff val="80000"/>
                </a:srgbClr>
              </a:solidFill>
            </c:spPr>
            <c:extLst>
              <c:ext xmlns:c16="http://schemas.microsoft.com/office/drawing/2014/chart" uri="{C3380CC4-5D6E-409C-BE32-E72D297353CC}">
                <c16:uniqueId val="{00000001-179D-4627-9055-04A88B10F281}"/>
              </c:ext>
            </c:extLst>
          </c:dPt>
          <c:dPt>
            <c:idx val="2"/>
            <c:invertIfNegative val="0"/>
            <c:bubble3D val="0"/>
            <c:spPr>
              <a:solidFill>
                <a:srgbClr val="1F497D">
                  <a:lumMod val="20000"/>
                  <a:lumOff val="80000"/>
                </a:srgbClr>
              </a:solidFill>
            </c:spPr>
            <c:extLst>
              <c:ext xmlns:c16="http://schemas.microsoft.com/office/drawing/2014/chart" uri="{C3380CC4-5D6E-409C-BE32-E72D297353CC}">
                <c16:uniqueId val="{00000003-179D-4627-9055-04A88B10F281}"/>
              </c:ext>
            </c:extLst>
          </c:dPt>
          <c:dPt>
            <c:idx val="3"/>
            <c:invertIfNegative val="0"/>
            <c:bubble3D val="0"/>
            <c:spPr>
              <a:solidFill>
                <a:srgbClr val="1F497D">
                  <a:lumMod val="20000"/>
                  <a:lumOff val="80000"/>
                </a:srgbClr>
              </a:solidFill>
            </c:spPr>
            <c:extLst>
              <c:ext xmlns:c16="http://schemas.microsoft.com/office/drawing/2014/chart" uri="{C3380CC4-5D6E-409C-BE32-E72D297353CC}">
                <c16:uniqueId val="{00000005-179D-4627-9055-04A88B10F281}"/>
              </c:ext>
            </c:extLst>
          </c:dPt>
          <c:dPt>
            <c:idx val="4"/>
            <c:invertIfNegative val="0"/>
            <c:bubble3D val="0"/>
            <c:spPr>
              <a:solidFill>
                <a:srgbClr val="9BBB59">
                  <a:lumMod val="50000"/>
                </a:srgbClr>
              </a:solidFill>
            </c:spPr>
            <c:extLst>
              <c:ext xmlns:c16="http://schemas.microsoft.com/office/drawing/2014/chart" uri="{C3380CC4-5D6E-409C-BE32-E72D297353CC}">
                <c16:uniqueId val="{00000007-179D-4627-9055-04A88B10F281}"/>
              </c:ext>
            </c:extLst>
          </c:dPt>
          <c:dPt>
            <c:idx val="5"/>
            <c:invertIfNegative val="0"/>
            <c:bubble3D val="0"/>
            <c:spPr>
              <a:solidFill>
                <a:srgbClr val="9BBB59">
                  <a:lumMod val="50000"/>
                </a:srgbClr>
              </a:solidFill>
            </c:spPr>
            <c:extLst>
              <c:ext xmlns:c16="http://schemas.microsoft.com/office/drawing/2014/chart" uri="{C3380CC4-5D6E-409C-BE32-E72D297353CC}">
                <c16:uniqueId val="{00000009-179D-4627-9055-04A88B10F281}"/>
              </c:ext>
            </c:extLst>
          </c:dPt>
          <c:dLbls>
            <c:dLbl>
              <c:idx val="0"/>
              <c:delete val="1"/>
              <c:extLst>
                <c:ext xmlns:c15="http://schemas.microsoft.com/office/drawing/2012/chart" uri="{CE6537A1-D6FC-4f65-9D91-7224C49458BB}"/>
                <c:ext xmlns:c16="http://schemas.microsoft.com/office/drawing/2014/chart" uri="{C3380CC4-5D6E-409C-BE32-E72D297353CC}">
                  <c16:uniqueId val="{0000000A-179D-4627-9055-04A88B10F281}"/>
                </c:ext>
              </c:extLst>
            </c:dLbl>
            <c:dLbl>
              <c:idx val="1"/>
              <c:tx>
                <c:rich>
                  <a:bodyPr/>
                  <a:lstStyle/>
                  <a:p>
                    <a:r>
                      <a:rPr lang="en-US" dirty="0"/>
                      <a:t>74%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79D-4627-9055-04A88B10F281}"/>
                </c:ext>
              </c:extLst>
            </c:dLbl>
            <c:dLbl>
              <c:idx val="2"/>
              <c:layout>
                <c:manualLayout>
                  <c:x val="2.934859521909073E-3"/>
                  <c:y val="-2.2467060720035282E-17"/>
                </c:manualLayout>
              </c:layout>
              <c:tx>
                <c:rich>
                  <a:bodyPr/>
                  <a:lstStyle/>
                  <a:p>
                    <a:r>
                      <a:rPr lang="en-US" dirty="0"/>
                      <a:t>89%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79D-4627-9055-04A88B10F281}"/>
                </c:ext>
              </c:extLst>
            </c:dLbl>
            <c:dLbl>
              <c:idx val="3"/>
              <c:layout>
                <c:manualLayout>
                  <c:x val="3.6791933374499021E-3"/>
                  <c:y val="-4.3753772215028262E-3"/>
                </c:manualLayout>
              </c:layout>
              <c:tx>
                <c:rich>
                  <a:bodyPr wrap="square" lIns="38100" tIns="19050" rIns="38100" bIns="19050" anchor="ctr">
                    <a:noAutofit/>
                  </a:bodyPr>
                  <a:lstStyle/>
                  <a:p>
                    <a:pPr>
                      <a:defRPr b="1"/>
                    </a:pPr>
                    <a:r>
                      <a:rPr lang="en-US" dirty="0"/>
                      <a:t>92%</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layout>
                    <c:manualLayout>
                      <c:w val="3.7924918515350368E-2"/>
                      <c:h val="6.2113013657684048E-2"/>
                    </c:manualLayout>
                  </c15:layout>
                  <c15:showDataLabelsRange val="0"/>
                </c:ext>
                <c:ext xmlns:c16="http://schemas.microsoft.com/office/drawing/2014/chart" uri="{C3380CC4-5D6E-409C-BE32-E72D297353CC}">
                  <c16:uniqueId val="{00000005-179D-4627-9055-04A88B10F281}"/>
                </c:ext>
              </c:extLst>
            </c:dLbl>
            <c:dLbl>
              <c:idx val="4"/>
              <c:layout>
                <c:manualLayout>
                  <c:x val="5.8364394143979445E-3"/>
                  <c:y val="-6.0517020681171237E-17"/>
                </c:manualLayout>
              </c:layout>
              <c:tx>
                <c:rich>
                  <a:bodyPr/>
                  <a:lstStyle/>
                  <a:p>
                    <a:r>
                      <a:rPr lang="en-US" dirty="0"/>
                      <a:t>71%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179D-4627-9055-04A88B10F281}"/>
                </c:ext>
              </c:extLst>
            </c:dLbl>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Diagnosed 
&amp; Reported*</c:v>
                </c:pt>
                <c:pt idx="1">
                  <c:v>Linked to Care
 within 1 Month**</c:v>
                </c:pt>
                <c:pt idx="2">
                  <c:v>Linked to Care
within 3 Months**</c:v>
                </c:pt>
                <c:pt idx="3">
                  <c:v>Linked to Care 
within 6 Months**</c:v>
                </c:pt>
                <c:pt idx="4">
                  <c:v>Virally Suppressed^</c:v>
                </c:pt>
              </c:strCache>
            </c:strRef>
          </c:cat>
          <c:val>
            <c:numRef>
              <c:f>Sheet1!$B$2:$B$6</c:f>
              <c:numCache>
                <c:formatCode>#,##0</c:formatCode>
                <c:ptCount val="5"/>
                <c:pt idx="0">
                  <c:v>1400</c:v>
                </c:pt>
                <c:pt idx="1">
                  <c:v>1039</c:v>
                </c:pt>
                <c:pt idx="2">
                  <c:v>1246</c:v>
                </c:pt>
                <c:pt idx="3">
                  <c:v>1289</c:v>
                </c:pt>
                <c:pt idx="4">
                  <c:v>997</c:v>
                </c:pt>
              </c:numCache>
            </c:numRef>
          </c:val>
          <c:extLst>
            <c:ext xmlns:c16="http://schemas.microsoft.com/office/drawing/2014/chart" uri="{C3380CC4-5D6E-409C-BE32-E72D297353CC}">
              <c16:uniqueId val="{0000000B-179D-4627-9055-04A88B10F281}"/>
            </c:ext>
          </c:extLst>
        </c:ser>
        <c:dLbls>
          <c:dLblPos val="outEnd"/>
          <c:showLegendKey val="0"/>
          <c:showVal val="1"/>
          <c:showCatName val="0"/>
          <c:showSerName val="0"/>
          <c:showPercent val="0"/>
          <c:showBubbleSize val="0"/>
        </c:dLbls>
        <c:gapWidth val="150"/>
        <c:axId val="17021568"/>
        <c:axId val="17027456"/>
      </c:barChart>
      <c:catAx>
        <c:axId val="17021568"/>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b="1"/>
            </a:pPr>
            <a:endParaRPr lang="en-US"/>
          </a:p>
        </c:txPr>
        <c:crossAx val="17027456"/>
        <c:crosses val="autoZero"/>
        <c:auto val="1"/>
        <c:lblAlgn val="ctr"/>
        <c:lblOffset val="100"/>
        <c:noMultiLvlLbl val="0"/>
      </c:catAx>
      <c:valAx>
        <c:axId val="17027456"/>
        <c:scaling>
          <c:orientation val="minMax"/>
        </c:scaling>
        <c:delete val="0"/>
        <c:axPos val="l"/>
        <c:majorGridlines>
          <c:spPr>
            <a:ln>
              <a:noFill/>
            </a:ln>
          </c:spPr>
        </c:majorGridlines>
        <c:title>
          <c:tx>
            <c:rich>
              <a:bodyPr rot="-5400000" vert="horz"/>
              <a:lstStyle/>
              <a:p>
                <a:pPr>
                  <a:defRPr sz="1400"/>
                </a:pPr>
                <a:r>
                  <a:rPr lang="en-US" sz="1400"/>
                  <a:t>Number of Newly Diagnosed HIV</a:t>
                </a:r>
              </a:p>
            </c:rich>
          </c:tx>
          <c:layout>
            <c:manualLayout>
              <c:xMode val="edge"/>
              <c:yMode val="edge"/>
              <c:x val="1.9160473034649371E-2"/>
              <c:y val="0.16073529411764706"/>
            </c:manualLayout>
          </c:layout>
          <c:overlay val="0"/>
        </c:title>
        <c:numFmt formatCode="#,##0" sourceLinked="1"/>
        <c:majorTickMark val="out"/>
        <c:minorTickMark val="none"/>
        <c:tickLblPos val="nextTo"/>
        <c:spPr>
          <a:ln>
            <a:solidFill>
              <a:sysClr val="windowText" lastClr="000000"/>
            </a:solidFill>
          </a:ln>
        </c:spPr>
        <c:txPr>
          <a:bodyPr/>
          <a:lstStyle/>
          <a:p>
            <a:pPr>
              <a:defRPr b="1"/>
            </a:pPr>
            <a:endParaRPr lang="en-US"/>
          </a:p>
        </c:txPr>
        <c:crossAx val="17021568"/>
        <c:crosses val="autoZero"/>
        <c:crossBetween val="between"/>
      </c:valAx>
      <c:spPr>
        <a:ln>
          <a:noFill/>
        </a:ln>
      </c:spPr>
    </c:plotArea>
    <c:plotVisOnly val="1"/>
    <c:dispBlanksAs val="gap"/>
    <c:showDLblsOverMax val="0"/>
  </c:chart>
  <c:spPr>
    <a:ln>
      <a:noFill/>
    </a:ln>
  </c:spPr>
  <c:txPr>
    <a:bodyPr/>
    <a:lstStyle/>
    <a:p>
      <a:pPr>
        <a:defRPr sz="1200">
          <a:latin typeface="Candara" panose="020E0502030303020204" pitchFamily="34" charset="0"/>
          <a:cs typeface="Arial" panose="020B060402020202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90% of all people living with HIV will know their HIV status.*</c:v>
                </c:pt>
                <c:pt idx="1">
                  <c:v>90% of all people living with HIV will be on anti-retroviral treatment (ART)**</c:v>
                </c:pt>
                <c:pt idx="2">
                  <c:v>90% of all people with diagnosed HIV infection and on ART will have viral suppression.^</c:v>
                </c:pt>
              </c:strCache>
            </c:strRef>
          </c:cat>
          <c:val>
            <c:numRef>
              <c:f>Sheet1!$B$2:$B$4</c:f>
              <c:numCache>
                <c:formatCode>General</c:formatCode>
                <c:ptCount val="3"/>
                <c:pt idx="0">
                  <c:v>0.87549999999999994</c:v>
                </c:pt>
                <c:pt idx="1">
                  <c:v>0.78400000000000003</c:v>
                </c:pt>
                <c:pt idx="2">
                  <c:v>0.66869999999999996</c:v>
                </c:pt>
              </c:numCache>
            </c:numRef>
          </c:val>
          <c:extLst>
            <c:ext xmlns:c16="http://schemas.microsoft.com/office/drawing/2014/chart" uri="{C3380CC4-5D6E-409C-BE32-E72D297353CC}">
              <c16:uniqueId val="{00000000-A196-4706-97B8-EA51CC84B1FE}"/>
            </c:ext>
          </c:extLst>
        </c:ser>
        <c:dLbls>
          <c:showLegendKey val="0"/>
          <c:showVal val="0"/>
          <c:showCatName val="0"/>
          <c:showSerName val="0"/>
          <c:showPercent val="0"/>
          <c:showBubbleSize val="0"/>
        </c:dLbls>
        <c:gapWidth val="219"/>
        <c:overlap val="-27"/>
        <c:axId val="190726552"/>
        <c:axId val="368806592"/>
      </c:barChart>
      <c:catAx>
        <c:axId val="1907265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68806592"/>
        <c:crosses val="autoZero"/>
        <c:auto val="1"/>
        <c:lblAlgn val="ctr"/>
        <c:lblOffset val="100"/>
        <c:noMultiLvlLbl val="0"/>
      </c:catAx>
      <c:valAx>
        <c:axId val="368806592"/>
        <c:scaling>
          <c:orientation val="minMax"/>
          <c:min val="0"/>
        </c:scaling>
        <c:delete val="0"/>
        <c:axPos val="l"/>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90726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AD0E-43F5-9999-FA8BC1839D59}"/>
              </c:ext>
            </c:extLst>
          </c:dPt>
          <c:dPt>
            <c:idx val="2"/>
            <c:invertIfNegative val="0"/>
            <c:bubble3D val="0"/>
            <c:extLst>
              <c:ext xmlns:c16="http://schemas.microsoft.com/office/drawing/2014/chart" uri="{C3380CC4-5D6E-409C-BE32-E72D297353CC}">
                <c16:uniqueId val="{00000003-AD0E-43F5-9999-FA8BC1839D59}"/>
              </c:ext>
            </c:extLst>
          </c:dPt>
          <c:dPt>
            <c:idx val="3"/>
            <c:invertIfNegative val="0"/>
            <c:bubble3D val="0"/>
            <c:extLst>
              <c:ext xmlns:c16="http://schemas.microsoft.com/office/drawing/2014/chart" uri="{C3380CC4-5D6E-409C-BE32-E72D297353CC}">
                <c16:uniqueId val="{00000005-AD0E-43F5-9999-FA8BC1839D59}"/>
              </c:ext>
            </c:extLst>
          </c:dPt>
          <c:dPt>
            <c:idx val="4"/>
            <c:invertIfNegative val="0"/>
            <c:bubble3D val="0"/>
            <c:extLst>
              <c:ext xmlns:c16="http://schemas.microsoft.com/office/drawing/2014/chart" uri="{C3380CC4-5D6E-409C-BE32-E72D297353CC}">
                <c16:uniqueId val="{00000006-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7-AD0E-43F5-9999-FA8BC1839D59}"/>
                </c:ext>
              </c:extLst>
            </c:dLbl>
            <c:dLbl>
              <c:idx val="1"/>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D0E-43F5-9999-FA8BC1839D59}"/>
                </c:ext>
              </c:extLst>
            </c:dLbl>
            <c:dLbl>
              <c:idx val="2"/>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D0E-43F5-9999-FA8BC1839D59}"/>
                </c:ext>
              </c:extLst>
            </c:dLbl>
            <c:dLbl>
              <c:idx val="3"/>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D0E-43F5-9999-FA8BC1839D59}"/>
                </c:ext>
              </c:extLst>
            </c:dLbl>
            <c:numFmt formatCode="#,###&quot;%&quot;" sourceLinked="0"/>
            <c:spPr>
              <a:noFill/>
              <a:ln>
                <a:noFill/>
              </a:ln>
              <a:effectLst/>
            </c:spPr>
            <c:txPr>
              <a:bodyPr wrap="square" lIns="38100" tIns="19050" rIns="38100" bIns="19050" anchor="ctr">
                <a:spAutoFit/>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
                  <c:v>100</c:v>
                </c:pt>
                <c:pt idx="1">
                  <c:v>78.760000000000005</c:v>
                </c:pt>
                <c:pt idx="2">
                  <c:v>73.36</c:v>
                </c:pt>
                <c:pt idx="3">
                  <c:v>67.56</c:v>
                </c:pt>
              </c:numCache>
            </c:numRef>
          </c:val>
          <c:extLst>
            <c:ext xmlns:c16="http://schemas.microsoft.com/office/drawing/2014/chart" uri="{C3380CC4-5D6E-409C-BE32-E72D297353CC}">
              <c16:uniqueId val="{00000008-AD0E-43F5-9999-FA8BC1839D59}"/>
            </c:ext>
          </c:extLst>
        </c:ser>
        <c:ser>
          <c:idx val="1"/>
          <c:order val="1"/>
          <c:tx>
            <c:strRef>
              <c:f>Sheet1!$C$2</c:f>
              <c:strCache>
                <c:ptCount val="1"/>
                <c:pt idx="0">
                  <c:v>Men</c:v>
                </c:pt>
              </c:strCache>
            </c:strRef>
          </c:tx>
          <c:spPr>
            <a:solidFill>
              <a:srgbClr val="0070C0"/>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F-AD0E-43F5-9999-FA8BC1839D59}"/>
              </c:ext>
            </c:extLst>
          </c:dPt>
          <c:dPt>
            <c:idx val="1"/>
            <c:invertIfNegative val="0"/>
            <c:bubble3D val="0"/>
            <c:extLst>
              <c:ext xmlns:c16="http://schemas.microsoft.com/office/drawing/2014/chart" uri="{C3380CC4-5D6E-409C-BE32-E72D297353CC}">
                <c16:uniqueId val="{0000000A-AD0E-43F5-9999-FA8BC1839D59}"/>
              </c:ext>
            </c:extLst>
          </c:dPt>
          <c:dPt>
            <c:idx val="2"/>
            <c:invertIfNegative val="0"/>
            <c:bubble3D val="0"/>
            <c:extLst>
              <c:ext xmlns:c16="http://schemas.microsoft.com/office/drawing/2014/chart" uri="{C3380CC4-5D6E-409C-BE32-E72D297353CC}">
                <c16:uniqueId val="{0000000C-AD0E-43F5-9999-FA8BC1839D59}"/>
              </c:ext>
            </c:extLst>
          </c:dPt>
          <c:dPt>
            <c:idx val="3"/>
            <c:invertIfNegative val="0"/>
            <c:bubble3D val="0"/>
            <c:extLst>
              <c:ext xmlns:c16="http://schemas.microsoft.com/office/drawing/2014/chart" uri="{C3380CC4-5D6E-409C-BE32-E72D297353CC}">
                <c16:uniqueId val="{0000000E-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F-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
                  <c:v>100</c:v>
                </c:pt>
                <c:pt idx="1">
                  <c:v>78.19</c:v>
                </c:pt>
                <c:pt idx="2">
                  <c:v>72.209999999999994</c:v>
                </c:pt>
                <c:pt idx="3">
                  <c:v>66.650000000000006</c:v>
                </c:pt>
              </c:numCache>
            </c:numRef>
          </c:val>
          <c:extLst>
            <c:ext xmlns:c16="http://schemas.microsoft.com/office/drawing/2014/chart" uri="{C3380CC4-5D6E-409C-BE32-E72D297353CC}">
              <c16:uniqueId val="{00000010-AD0E-43F5-9999-FA8BC1839D59}"/>
            </c:ext>
          </c:extLst>
        </c:ser>
        <c:ser>
          <c:idx val="2"/>
          <c:order val="2"/>
          <c:tx>
            <c:strRef>
              <c:f>Sheet1!$D$2</c:f>
              <c:strCache>
                <c:ptCount val="1"/>
                <c:pt idx="0">
                  <c:v>Transgender</c:v>
                </c:pt>
              </c:strCache>
            </c:strRef>
          </c:tx>
          <c:spPr>
            <a:solidFill>
              <a:srgbClr val="71C9C5"/>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13-AD0E-43F5-9999-FA8BC1839D59}"/>
              </c:ext>
            </c:extLst>
          </c:dPt>
          <c:dPt>
            <c:idx val="2"/>
            <c:invertIfNegative val="0"/>
            <c:bubble3D val="0"/>
            <c:extLst>
              <c:ext xmlns:c16="http://schemas.microsoft.com/office/drawing/2014/chart" uri="{C3380CC4-5D6E-409C-BE32-E72D297353CC}">
                <c16:uniqueId val="{00000014-AD0E-43F5-9999-FA8BC1839D59}"/>
              </c:ext>
            </c:extLst>
          </c:dPt>
          <c:dPt>
            <c:idx val="3"/>
            <c:invertIfNegative val="0"/>
            <c:bubble3D val="0"/>
            <c:extLst>
              <c:ext xmlns:c16="http://schemas.microsoft.com/office/drawing/2014/chart" uri="{C3380CC4-5D6E-409C-BE32-E72D297353CC}">
                <c16:uniqueId val="{00000015-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12-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
                  <c:v>100</c:v>
                </c:pt>
                <c:pt idx="1">
                  <c:v>83.37</c:v>
                </c:pt>
                <c:pt idx="2">
                  <c:v>75.510000000000005</c:v>
                </c:pt>
                <c:pt idx="3">
                  <c:v>65.17</c:v>
                </c:pt>
              </c:numCache>
            </c:numRef>
          </c:val>
          <c:extLst>
            <c:ext xmlns:c16="http://schemas.microsoft.com/office/drawing/2014/chart" uri="{C3380CC4-5D6E-409C-BE32-E72D297353CC}">
              <c16:uniqueId val="{00000011-AD0E-43F5-9999-FA8BC1839D5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00"/>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txPr>
        <a:bodyPr/>
        <a:lstStyle/>
        <a:p>
          <a:pPr>
            <a:defRPr sz="105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Sheet1!$B$3:$B$9</c:f>
              <c:numCache>
                <c:formatCode>General</c:formatCode>
                <c:ptCount val="7"/>
                <c:pt idx="0" formatCode="#,##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Sheet1!$C$3:$C$9</c:f>
              <c:numCache>
                <c:formatCode>General</c:formatCode>
                <c:ptCount val="7"/>
                <c:pt idx="0">
                  <c:v>0.74647887323943662</c:v>
                </c:pt>
                <c:pt idx="1">
                  <c:v>0.79144385026737973</c:v>
                </c:pt>
                <c:pt idx="2">
                  <c:v>0.78135179153094458</c:v>
                </c:pt>
                <c:pt idx="3">
                  <c:v>0.65159867695700113</c:v>
                </c:pt>
                <c:pt idx="4">
                  <c:v>0.81908117631115329</c:v>
                </c:pt>
                <c:pt idx="5">
                  <c:v>0.85185185185185186</c:v>
                </c:pt>
                <c:pt idx="6">
                  <c:v>0</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Sheet1!$D$3:$D$9</c:f>
              <c:numCache>
                <c:formatCode>General</c:formatCode>
                <c:ptCount val="7"/>
                <c:pt idx="0">
                  <c:v>0.71126760563380287</c:v>
                </c:pt>
                <c:pt idx="1">
                  <c:v>0.73796791443850263</c:v>
                </c:pt>
                <c:pt idx="2">
                  <c:v>0.70989413680781754</c:v>
                </c:pt>
                <c:pt idx="3">
                  <c:v>0.61300992282249178</c:v>
                </c:pt>
                <c:pt idx="4">
                  <c:v>0.7759859059493156</c:v>
                </c:pt>
                <c:pt idx="5">
                  <c:v>0.78231292517006801</c:v>
                </c:pt>
                <c:pt idx="6">
                  <c:v>0</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American Indian/Alaska Native §</c:v>
                </c:pt>
                <c:pt idx="1">
                  <c:v>Asian/Pacific Islander §</c:v>
                </c:pt>
                <c:pt idx="2">
                  <c:v>Black/African American §</c:v>
                </c:pt>
                <c:pt idx="3">
                  <c:v>Hispanic/LatinX</c:v>
                </c:pt>
                <c:pt idx="4">
                  <c:v>White/Caucasian §</c:v>
                </c:pt>
                <c:pt idx="5">
                  <c:v>Multiple Race</c:v>
                </c:pt>
                <c:pt idx="6">
                  <c:v>Unknown</c:v>
                </c:pt>
              </c:strCache>
            </c:strRef>
          </c:cat>
          <c:val>
            <c:numRef>
              <c:f>Sheet1!$E$3:$E$9</c:f>
              <c:numCache>
                <c:formatCode>General</c:formatCode>
                <c:ptCount val="7"/>
                <c:pt idx="0">
                  <c:v>0.62676056338028174</c:v>
                </c:pt>
                <c:pt idx="1">
                  <c:v>0.71122994652406413</c:v>
                </c:pt>
                <c:pt idx="2">
                  <c:v>0.64488327904451681</c:v>
                </c:pt>
                <c:pt idx="3">
                  <c:v>0.56339581036383679</c:v>
                </c:pt>
                <c:pt idx="4">
                  <c:v>0.73966662149342732</c:v>
                </c:pt>
                <c:pt idx="5">
                  <c:v>0.70975056689342408</c:v>
                </c:pt>
                <c:pt idx="6">
                  <c:v>0</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layout>
        <c:manualLayout>
          <c:xMode val="edge"/>
          <c:yMode val="edge"/>
          <c:x val="0.1378173987375666"/>
          <c:y val="1.411532218222881E-2"/>
          <c:w val="0.72436508848802661"/>
          <c:h val="6.3811537108570723E-2"/>
        </c:manualLayout>
      </c:layou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0.07237</cdr:x>
      <cdr:y>0.11455</cdr:y>
    </cdr:from>
    <cdr:to>
      <cdr:x>1</cdr:x>
      <cdr:y>0.11455</cdr:y>
    </cdr:to>
    <cdr:cxnSp macro="">
      <cdr:nvCxnSpPr>
        <cdr:cNvPr id="3" name="Straight Connector 2">
          <a:extLst xmlns:a="http://schemas.openxmlformats.org/drawingml/2006/main">
            <a:ext uri="{FF2B5EF4-FFF2-40B4-BE49-F238E27FC236}">
              <a16:creationId xmlns:a16="http://schemas.microsoft.com/office/drawing/2014/main" id="{E4C99949-726C-43E4-8C4E-E7FD7893B2DB}"/>
            </a:ext>
          </a:extLst>
        </cdr:cNvPr>
        <cdr:cNvCxnSpPr/>
      </cdr:nvCxnSpPr>
      <cdr:spPr>
        <a:xfrm xmlns:a="http://schemas.openxmlformats.org/drawingml/2006/main">
          <a:off x="584632" y="520571"/>
          <a:ext cx="7493681" cy="0"/>
        </a:xfrm>
        <a:prstGeom xmlns:a="http://schemas.openxmlformats.org/drawingml/2006/main" prst="line">
          <a:avLst/>
        </a:prstGeom>
        <a:ln xmlns:a="http://schemas.openxmlformats.org/drawingml/2006/main" w="57150">
          <a:solidFill>
            <a:srgbClr val="00206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AAF54-D9E4-4279-97AA-F511410BE00B}" type="datetimeFigureOut">
              <a:rPr lang="en-US" smtClean="0"/>
              <a:t>11/13/2023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ABA22-A0D1-4DCD-978B-36808CF399B7}" type="slidenum">
              <a:rPr lang="en-US" smtClean="0"/>
              <a:t>‹#›</a:t>
            </a:fld>
            <a:endParaRPr lang="en-US"/>
          </a:p>
        </p:txBody>
      </p:sp>
    </p:spTree>
    <p:extLst>
      <p:ext uri="{BB962C8B-B14F-4D97-AF65-F5344CB8AC3E}">
        <p14:creationId xmlns:p14="http://schemas.microsoft.com/office/powerpoint/2010/main" val="4269725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prevalence of HIV decreased in 2019 due to the linkage to care and surveillance activities. </a:t>
            </a:r>
          </a:p>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2</a:t>
            </a:fld>
            <a:endParaRPr lang="en-US"/>
          </a:p>
        </p:txBody>
      </p:sp>
    </p:spTree>
    <p:extLst>
      <p:ext uri="{BB962C8B-B14F-4D97-AF65-F5344CB8AC3E}">
        <p14:creationId xmlns:p14="http://schemas.microsoft.com/office/powerpoint/2010/main" val="304905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19</a:t>
            </a:fld>
            <a:endParaRPr lang="en-US"/>
          </a:p>
        </p:txBody>
      </p:sp>
    </p:spTree>
    <p:extLst>
      <p:ext uri="{BB962C8B-B14F-4D97-AF65-F5344CB8AC3E}">
        <p14:creationId xmlns:p14="http://schemas.microsoft.com/office/powerpoint/2010/main" val="284126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7</a:t>
            </a:fld>
            <a:endParaRPr lang="en-US"/>
          </a:p>
        </p:txBody>
      </p:sp>
    </p:spTree>
    <p:extLst>
      <p:ext uri="{BB962C8B-B14F-4D97-AF65-F5344CB8AC3E}">
        <p14:creationId xmlns:p14="http://schemas.microsoft.com/office/powerpoint/2010/main" val="156152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prevalence-based, since we don’t have estimated for transgender. In 2019, of those in care: 89% of men are VS, 87% of women are VS, and 82% of transgender are VS. </a:t>
            </a:r>
          </a:p>
        </p:txBody>
      </p:sp>
      <p:sp>
        <p:nvSpPr>
          <p:cNvPr id="4" name="Slide Number Placeholder 3"/>
          <p:cNvSpPr>
            <a:spLocks noGrp="1"/>
          </p:cNvSpPr>
          <p:nvPr>
            <p:ph type="sldNum" sz="quarter" idx="5"/>
          </p:nvPr>
        </p:nvSpPr>
        <p:spPr/>
        <p:txBody>
          <a:bodyPr/>
          <a:lstStyle/>
          <a:p>
            <a:fld id="{9D1ABA22-A0D1-4DCD-978B-36808CF399B7}" type="slidenum">
              <a:rPr lang="en-US" smtClean="0"/>
              <a:t>10</a:t>
            </a:fld>
            <a:endParaRPr lang="en-US"/>
          </a:p>
        </p:txBody>
      </p:sp>
    </p:spTree>
    <p:extLst>
      <p:ext uri="{BB962C8B-B14F-4D97-AF65-F5344CB8AC3E}">
        <p14:creationId xmlns:p14="http://schemas.microsoft.com/office/powerpoint/2010/main" val="328604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12</a:t>
            </a:fld>
            <a:endParaRPr lang="en-US"/>
          </a:p>
        </p:txBody>
      </p:sp>
    </p:spTree>
    <p:extLst>
      <p:ext uri="{BB962C8B-B14F-4D97-AF65-F5344CB8AC3E}">
        <p14:creationId xmlns:p14="http://schemas.microsoft.com/office/powerpoint/2010/main" val="200873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13</a:t>
            </a:fld>
            <a:endParaRPr lang="en-US"/>
          </a:p>
        </p:txBody>
      </p:sp>
    </p:spTree>
    <p:extLst>
      <p:ext uri="{BB962C8B-B14F-4D97-AF65-F5344CB8AC3E}">
        <p14:creationId xmlns:p14="http://schemas.microsoft.com/office/powerpoint/2010/main" val="156811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14</a:t>
            </a:fld>
            <a:endParaRPr lang="en-US"/>
          </a:p>
        </p:txBody>
      </p:sp>
    </p:spTree>
    <p:extLst>
      <p:ext uri="{BB962C8B-B14F-4D97-AF65-F5344CB8AC3E}">
        <p14:creationId xmlns:p14="http://schemas.microsoft.com/office/powerpoint/2010/main" val="411223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15</a:t>
            </a:fld>
            <a:endParaRPr lang="en-US"/>
          </a:p>
        </p:txBody>
      </p:sp>
    </p:spTree>
    <p:extLst>
      <p:ext uri="{BB962C8B-B14F-4D97-AF65-F5344CB8AC3E}">
        <p14:creationId xmlns:p14="http://schemas.microsoft.com/office/powerpoint/2010/main" val="252782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17</a:t>
            </a:fld>
            <a:endParaRPr lang="en-US"/>
          </a:p>
        </p:txBody>
      </p:sp>
    </p:spTree>
    <p:extLst>
      <p:ext uri="{BB962C8B-B14F-4D97-AF65-F5344CB8AC3E}">
        <p14:creationId xmlns:p14="http://schemas.microsoft.com/office/powerpoint/2010/main" val="170695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18</a:t>
            </a:fld>
            <a:endParaRPr lang="en-US"/>
          </a:p>
        </p:txBody>
      </p:sp>
    </p:spTree>
    <p:extLst>
      <p:ext uri="{BB962C8B-B14F-4D97-AF65-F5344CB8AC3E}">
        <p14:creationId xmlns:p14="http://schemas.microsoft.com/office/powerpoint/2010/main" val="7962698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18480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22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134808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ext uri="{BB962C8B-B14F-4D97-AF65-F5344CB8AC3E}">
        <p14:creationId xmlns:p14="http://schemas.microsoft.com/office/powerpoint/2010/main" val="273162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87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60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22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51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9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46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3344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HIV Continuum of Care in North Carolina</a:t>
            </a:r>
          </a:p>
          <a:p>
            <a:r>
              <a:rPr lang="en-US" dirty="0"/>
              <a:t>2022</a:t>
            </a:r>
          </a:p>
        </p:txBody>
      </p:sp>
      <p:sp>
        <p:nvSpPr>
          <p:cNvPr id="9" name="Text Placeholder 8"/>
          <p:cNvSpPr>
            <a:spLocks noGrp="1"/>
          </p:cNvSpPr>
          <p:nvPr>
            <p:ph type="body" sz="quarter" idx="11"/>
          </p:nvPr>
        </p:nvSpPr>
        <p:spPr/>
        <p:txBody>
          <a:bodyPr/>
          <a:lstStyle/>
          <a:p>
            <a:r>
              <a:rPr lang="en-US" sz="2000" dirty="0"/>
              <a:t>Division of Public Health/Epidemiology Section/Communicable Disease Branch</a:t>
            </a:r>
          </a:p>
          <a:p>
            <a:r>
              <a:rPr lang="en-US" sz="2000" dirty="0"/>
              <a:t>HIV/STD/Viral Hepatitis Surveillance Unit</a:t>
            </a:r>
            <a:endParaRPr lang="en-US" sz="1800" dirty="0"/>
          </a:p>
        </p:txBody>
      </p:sp>
      <p:sp>
        <p:nvSpPr>
          <p:cNvPr id="10" name="Text Placeholder 9"/>
          <p:cNvSpPr>
            <a:spLocks noGrp="1"/>
          </p:cNvSpPr>
          <p:nvPr>
            <p:ph type="body" sz="quarter" idx="12"/>
          </p:nvPr>
        </p:nvSpPr>
        <p:spPr/>
        <p:txBody>
          <a:bodyPr>
            <a:normAutofit/>
          </a:bodyPr>
          <a:lstStyle/>
          <a:p>
            <a:r>
              <a:rPr lang="en-US" sz="2000" dirty="0"/>
              <a:t>August 2023</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17BF-0453-464D-BF05-549E2CFBC441}"/>
              </a:ext>
            </a:extLst>
          </p:cNvPr>
          <p:cNvSpPr>
            <a:spLocks noGrp="1"/>
          </p:cNvSpPr>
          <p:nvPr>
            <p:ph type="title"/>
          </p:nvPr>
        </p:nvSpPr>
        <p:spPr/>
        <p:txBody>
          <a:bodyPr/>
          <a:lstStyle/>
          <a:p>
            <a:r>
              <a:rPr lang="en-US" dirty="0"/>
              <a:t>North Carolina HIV Continuum of Care by Gender, 2022</a:t>
            </a:r>
          </a:p>
        </p:txBody>
      </p:sp>
      <p:graphicFrame>
        <p:nvGraphicFramePr>
          <p:cNvPr id="6" name="Content Placeholder 8">
            <a:extLst>
              <a:ext uri="{FF2B5EF4-FFF2-40B4-BE49-F238E27FC236}">
                <a16:creationId xmlns:a16="http://schemas.microsoft.com/office/drawing/2014/main" id="{5FA4FBE2-E9AC-4CBB-A217-C65C4F8F23CE}"/>
              </a:ext>
            </a:extLst>
          </p:cNvPr>
          <p:cNvGraphicFramePr>
            <a:graphicFrameLocks noGrp="1"/>
          </p:cNvGraphicFramePr>
          <p:nvPr>
            <p:ph sz="quarter" idx="14"/>
            <p:extLst>
              <p:ext uri="{D42A27DB-BD31-4B8C-83A1-F6EECF244321}">
                <p14:modId xmlns:p14="http://schemas.microsoft.com/office/powerpoint/2010/main" val="1938294659"/>
              </p:ext>
            </p:extLst>
          </p:nvPr>
        </p:nvGraphicFramePr>
        <p:xfrm>
          <a:off x="574314" y="1493685"/>
          <a:ext cx="7894638" cy="346457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6F376C0D-E3AC-345F-B2FE-23D2EBC04E47}"/>
              </a:ext>
            </a:extLst>
          </p:cNvPr>
          <p:cNvSpPr txBox="1">
            <a:spLocks/>
          </p:cNvSpPr>
          <p:nvPr/>
        </p:nvSpPr>
        <p:spPr>
          <a:xfrm>
            <a:off x="525631" y="616845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 </a:t>
            </a:r>
          </a:p>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(June 2023) and NC ECHO (June 2023).</a:t>
            </a:r>
            <a:endParaRPr lang="en-US" sz="1050" b="0" dirty="0"/>
          </a:p>
        </p:txBody>
      </p:sp>
    </p:spTree>
    <p:extLst>
      <p:ext uri="{BB962C8B-B14F-4D97-AF65-F5344CB8AC3E}">
        <p14:creationId xmlns:p14="http://schemas.microsoft.com/office/powerpoint/2010/main" val="39722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Race/Ethnicity</a:t>
            </a:r>
          </a:p>
        </p:txBody>
      </p:sp>
    </p:spTree>
    <p:extLst>
      <p:ext uri="{BB962C8B-B14F-4D97-AF65-F5344CB8AC3E}">
        <p14:creationId xmlns:p14="http://schemas.microsoft.com/office/powerpoint/2010/main" val="3797456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3"/>
            <a:ext cx="7843267" cy="841189"/>
          </a:xfrm>
        </p:spPr>
        <p:txBody>
          <a:bodyPr/>
          <a:lstStyle/>
          <a:p>
            <a:r>
              <a:rPr lang="en-US" sz="2400" dirty="0"/>
              <a:t>North Carolina HIV Continuum of Care among Men by Race/Ethnicity, 2022 </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618360495"/>
              </p:ext>
            </p:extLst>
          </p:nvPr>
        </p:nvGraphicFramePr>
        <p:xfrm>
          <a:off x="187452" y="1554099"/>
          <a:ext cx="8769096" cy="359892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6">
            <a:extLst>
              <a:ext uri="{FF2B5EF4-FFF2-40B4-BE49-F238E27FC236}">
                <a16:creationId xmlns:a16="http://schemas.microsoft.com/office/drawing/2014/main" id="{ECC85E97-9F63-266A-27F4-8A13CA2F2D34}"/>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800" b="0" dirty="0">
                <a:latin typeface="Arial Narrow" panose="020B0606020202030204" pitchFamily="34" charset="0"/>
              </a:rPr>
              <a:t>§ </a:t>
            </a:r>
            <a:r>
              <a:rPr lang="en-US" sz="1000" b="0" dirty="0">
                <a:latin typeface="Arial Narrow" panose="020B0606020202030204" pitchFamily="34" charset="0"/>
              </a:rPr>
              <a:t>Non-Hispanic/LatinX.</a:t>
            </a:r>
          </a:p>
          <a:p>
            <a:pPr marL="0" indent="0" defTabSz="914400">
              <a:buNone/>
              <a:defRPr/>
            </a:pPr>
            <a:r>
              <a:rPr lang="en-US" sz="1000" b="0" dirty="0">
                <a:latin typeface="Arial Narrow" panose="020B0606020202030204" pitchFamily="34" charset="0"/>
              </a:rPr>
              <a:t>Data Sources : enhanced HIV/AIDS Reporting System (eHARS) (June 2023) and NC ECHO (June 2023).</a:t>
            </a:r>
            <a:endParaRPr lang="en-US" sz="1000" b="0" dirty="0"/>
          </a:p>
        </p:txBody>
      </p:sp>
    </p:spTree>
    <p:extLst>
      <p:ext uri="{BB962C8B-B14F-4D97-AF65-F5344CB8AC3E}">
        <p14:creationId xmlns:p14="http://schemas.microsoft.com/office/powerpoint/2010/main" val="118269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dirty="0"/>
              <a:t>North Carolina Viral Suppression^ among Men by Race/Ethnicity, 2018-2022</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1325709165"/>
              </p:ext>
            </p:extLst>
          </p:nvPr>
        </p:nvGraphicFramePr>
        <p:xfrm>
          <a:off x="187452" y="1860981"/>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28BD50A7-E823-C818-1ADE-5F2FF0B176EB}"/>
              </a:ext>
            </a:extLst>
          </p:cNvPr>
          <p:cNvSpPr txBox="1">
            <a:spLocks/>
          </p:cNvSpPr>
          <p:nvPr/>
        </p:nvSpPr>
        <p:spPr>
          <a:xfrm>
            <a:off x="330685"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*Non-Hispanic/LatinX. </a:t>
            </a:r>
          </a:p>
          <a:p>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^Last viral load during the given calendar year &lt;200 copies/ml.  </a:t>
            </a:r>
          </a:p>
          <a:p>
            <a:pPr marL="0" indent="0" defTabSz="914400">
              <a:buNone/>
              <a:defRPr/>
            </a:pPr>
            <a:r>
              <a:rPr lang="en-US" sz="1000" b="0" dirty="0">
                <a:latin typeface="Arial Narrow" panose="020B0606020202030204" pitchFamily="34" charset="0"/>
              </a:rPr>
              <a:t>Data Sources : enhanced HIV/AIDS Reporting System (eHARS) (June 2023) and NC ECHO (June 2023).</a:t>
            </a:r>
            <a:endParaRPr lang="en-US" sz="1000" b="0" dirty="0"/>
          </a:p>
        </p:txBody>
      </p:sp>
    </p:spTree>
    <p:extLst>
      <p:ext uri="{BB962C8B-B14F-4D97-AF65-F5344CB8AC3E}">
        <p14:creationId xmlns:p14="http://schemas.microsoft.com/office/powerpoint/2010/main" val="1650133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Race/Ethnicity, 2022</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1987875222"/>
              </p:ext>
            </p:extLst>
          </p:nvPr>
        </p:nvGraphicFramePr>
        <p:xfrm>
          <a:off x="187452" y="1554099"/>
          <a:ext cx="8769096" cy="354952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C35825FD-A15F-8CE8-4CCE-1CAE49D47B83}"/>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(June 2023) and NC ECHO (June 2023).</a:t>
            </a:r>
            <a:endParaRPr lang="en-US" sz="1000" b="0" dirty="0"/>
          </a:p>
        </p:txBody>
      </p:sp>
    </p:spTree>
    <p:extLst>
      <p:ext uri="{BB962C8B-B14F-4D97-AF65-F5344CB8AC3E}">
        <p14:creationId xmlns:p14="http://schemas.microsoft.com/office/powerpoint/2010/main" val="3934029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55707" y="530748"/>
            <a:ext cx="8197488" cy="548640"/>
          </a:xfrm>
        </p:spPr>
        <p:txBody>
          <a:bodyPr/>
          <a:lstStyle/>
          <a:p>
            <a:r>
              <a:rPr lang="en-US" sz="2800" dirty="0"/>
              <a:t>North Carolina HIV Continuum of Care among Transgender by Race/Ethnicity, 2022</a:t>
            </a:r>
            <a:br>
              <a:rPr lang="en-US" sz="2800" dirty="0"/>
            </a:br>
            <a:r>
              <a:rPr lang="en-US" sz="1400" dirty="0"/>
              <a:t>Please note most of these groups have small numbers</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1613549384"/>
              </p:ext>
            </p:extLst>
          </p:nvPr>
        </p:nvGraphicFramePr>
        <p:xfrm>
          <a:off x="187452" y="1620656"/>
          <a:ext cx="8769096" cy="327660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2580C15E-8A24-E4CE-6CD2-F9BE0ACE7537}"/>
              </a:ext>
            </a:extLst>
          </p:cNvPr>
          <p:cNvSpPr txBox="1">
            <a:spLocks/>
          </p:cNvSpPr>
          <p:nvPr/>
        </p:nvSpPr>
        <p:spPr>
          <a:xfrm>
            <a:off x="333651" y="613245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1000" b="0" dirty="0">
              <a:latin typeface="Arial Narrow" panose="020B0606020202030204" pitchFamily="34" charset="0"/>
            </a:endParaRPr>
          </a:p>
          <a:p>
            <a:r>
              <a:rPr lang="en-US" sz="100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a:t>
            </a:r>
            <a:endPar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(June 2023) and NC ECHO (June 2023).</a:t>
            </a:r>
            <a:endParaRPr lang="en-US" sz="1000" b="0" dirty="0"/>
          </a:p>
        </p:txBody>
      </p:sp>
    </p:spTree>
    <p:extLst>
      <p:ext uri="{BB962C8B-B14F-4D97-AF65-F5344CB8AC3E}">
        <p14:creationId xmlns:p14="http://schemas.microsoft.com/office/powerpoint/2010/main" val="1117544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Age</a:t>
            </a:r>
          </a:p>
        </p:txBody>
      </p:sp>
    </p:spTree>
    <p:extLst>
      <p:ext uri="{BB962C8B-B14F-4D97-AF65-F5344CB8AC3E}">
        <p14:creationId xmlns:p14="http://schemas.microsoft.com/office/powerpoint/2010/main" val="3800470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sz="2400" dirty="0"/>
              <a:t>North Carolina HIV Continuum of Care among Men by Current Age, 2022</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706530019"/>
              </p:ext>
            </p:extLst>
          </p:nvPr>
        </p:nvGraphicFramePr>
        <p:xfrm>
          <a:off x="187452" y="1554099"/>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6">
            <a:extLst>
              <a:ext uri="{FF2B5EF4-FFF2-40B4-BE49-F238E27FC236}">
                <a16:creationId xmlns:a16="http://schemas.microsoft.com/office/drawing/2014/main" id="{CE4FC676-F697-4610-9636-2AA7935F1951}"/>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r>
              <a:rPr lang="en-US" sz="900" b="0" dirty="0">
                <a:latin typeface="Arial Narrow" panose="020B0606020202030204" pitchFamily="34" charset="0"/>
              </a:rPr>
              <a:t>^^ Age as of December 31, 2022. </a:t>
            </a:r>
          </a:p>
          <a:p>
            <a:pPr marL="0" indent="0" defTabSz="914400">
              <a:buNone/>
              <a:defRPr/>
            </a:pPr>
            <a:r>
              <a:rPr lang="en-US" sz="900" b="0" dirty="0">
                <a:latin typeface="Arial Narrow" panose="020B0606020202030204" pitchFamily="34" charset="0"/>
              </a:rPr>
              <a:t>Data Sources : enhanced HIV/AIDS Reporting System (eHARS) (June 2023) and NC ECHO (June 2023).</a:t>
            </a:r>
            <a:endParaRPr lang="en-US" sz="900" b="0" dirty="0"/>
          </a:p>
        </p:txBody>
      </p:sp>
    </p:spTree>
    <p:extLst>
      <p:ext uri="{BB962C8B-B14F-4D97-AF65-F5344CB8AC3E}">
        <p14:creationId xmlns:p14="http://schemas.microsoft.com/office/powerpoint/2010/main" val="8994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Current Age, 2022</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754968179"/>
              </p:ext>
            </p:extLst>
          </p:nvPr>
        </p:nvGraphicFramePr>
        <p:xfrm>
          <a:off x="187452" y="1554098"/>
          <a:ext cx="8769096" cy="37799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B0DC8C04-1372-439A-AFE3-ACEF4FA395D0}"/>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pPr marL="0" indent="0">
              <a:buNone/>
            </a:pPr>
            <a:r>
              <a:rPr lang="en-US" sz="900" b="0" dirty="0">
                <a:latin typeface="Arial Narrow" panose="020B0606020202030204" pitchFamily="34" charset="0"/>
              </a:rPr>
              <a:t>^^ Age as of December 31, 2022</a:t>
            </a:r>
          </a:p>
          <a:p>
            <a:pPr marL="0" indent="0" defTabSz="914400">
              <a:buNone/>
              <a:defRPr/>
            </a:pPr>
            <a:r>
              <a:rPr lang="en-US" sz="900" b="0" dirty="0">
                <a:latin typeface="Arial Narrow" panose="020B0606020202030204" pitchFamily="34" charset="0"/>
              </a:rPr>
              <a:t>Data Sources : enhanced HIV/AIDS Reporting System (eHARS) (June 2023) and NC ECHO (June 2023).</a:t>
            </a:r>
            <a:endParaRPr lang="en-US" sz="900" b="0" dirty="0"/>
          </a:p>
        </p:txBody>
      </p:sp>
    </p:spTree>
    <p:extLst>
      <p:ext uri="{BB962C8B-B14F-4D97-AF65-F5344CB8AC3E}">
        <p14:creationId xmlns:p14="http://schemas.microsoft.com/office/powerpoint/2010/main" val="299600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Transgender^ by Current Age, 2022</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643116347"/>
              </p:ext>
            </p:extLst>
          </p:nvPr>
        </p:nvGraphicFramePr>
        <p:xfrm>
          <a:off x="187452" y="1629164"/>
          <a:ext cx="8769096" cy="359484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78B97527-8BBD-4E77-A703-89662F2AC5C1}"/>
              </a:ext>
            </a:extLst>
          </p:cNvPr>
          <p:cNvSpPr txBox="1">
            <a:spLocks/>
          </p:cNvSpPr>
          <p:nvPr/>
        </p:nvSpPr>
        <p:spPr>
          <a:xfrm>
            <a:off x="512127" y="6185968"/>
            <a:ext cx="8269375" cy="376959"/>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2022.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2019. </a:t>
            </a:r>
          </a:p>
          <a:p>
            <a:r>
              <a:rPr lang="en-US" sz="900" b="0" dirty="0">
                <a:latin typeface="Arial Narrow" panose="020B0606020202030204" pitchFamily="34" charset="0"/>
              </a:rPr>
              <a:t>^Virally suppressed is defined as the last viral load in the calendar year with a value of &lt;200 copies/ml.  </a:t>
            </a:r>
          </a:p>
          <a:p>
            <a:pPr marL="0" indent="0">
              <a:buNone/>
            </a:pPr>
            <a:r>
              <a:rPr lang="en-US" sz="900" b="0" dirty="0">
                <a:latin typeface="Arial Narrow" panose="020B0606020202030204" pitchFamily="34" charset="0"/>
              </a:rPr>
              <a:t>^^ Age as of December 31, 2022</a:t>
            </a:r>
          </a:p>
          <a:p>
            <a:pPr marL="0" indent="0" defTabSz="914400">
              <a:buNone/>
              <a:defRPr/>
            </a:pPr>
            <a:r>
              <a:rPr lang="en-US" sz="900" b="0" dirty="0">
                <a:latin typeface="Arial Narrow" panose="020B0606020202030204" pitchFamily="34" charset="0"/>
              </a:rPr>
              <a:t>Data Sources: enhanced HIV/AIDS Reporting System (eHARS) (June 2023) and NC ECHO (June 2023).</a:t>
            </a:r>
            <a:endParaRPr lang="en-US" sz="900" b="0" dirty="0"/>
          </a:p>
        </p:txBody>
      </p:sp>
    </p:spTree>
    <p:extLst>
      <p:ext uri="{BB962C8B-B14F-4D97-AF65-F5344CB8AC3E}">
        <p14:creationId xmlns:p14="http://schemas.microsoft.com/office/powerpoint/2010/main" val="336315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25694F-008E-4A15-9F8E-BB9EF45DE0CF}"/>
              </a:ext>
            </a:extLst>
          </p:cNvPr>
          <p:cNvSpPr>
            <a:spLocks noGrp="1"/>
          </p:cNvSpPr>
          <p:nvPr>
            <p:ph type="title"/>
          </p:nvPr>
        </p:nvSpPr>
        <p:spPr/>
        <p:txBody>
          <a:bodyPr/>
          <a:lstStyle/>
          <a:p>
            <a:r>
              <a:rPr lang="en-US" sz="2800" dirty="0"/>
              <a:t>HIV Continuum of Care in North Carolina, 2009-2022</a:t>
            </a:r>
          </a:p>
        </p:txBody>
      </p:sp>
      <p:sp>
        <p:nvSpPr>
          <p:cNvPr id="7" name="Text Placeholder 6">
            <a:extLst>
              <a:ext uri="{FF2B5EF4-FFF2-40B4-BE49-F238E27FC236}">
                <a16:creationId xmlns:a16="http://schemas.microsoft.com/office/drawing/2014/main" id="{625BA56C-562E-4C5D-BCDB-9935118C5F8D}"/>
              </a:ext>
            </a:extLst>
          </p:cNvPr>
          <p:cNvSpPr>
            <a:spLocks noGrp="1"/>
          </p:cNvSpPr>
          <p:nvPr>
            <p:ph type="body" sz="quarter" idx="4294967295"/>
          </p:nvPr>
        </p:nvSpPr>
        <p:spPr>
          <a:xfrm>
            <a:off x="522286" y="4964420"/>
            <a:ext cx="7992005" cy="330200"/>
          </a:xfrm>
          <a:prstGeom prst="rect">
            <a:avLst/>
          </a:prstGeom>
        </p:spPr>
        <p:txBody>
          <a:bodyPr/>
          <a:lstStyle/>
          <a:p>
            <a:pPr marL="0" indent="0">
              <a:lnSpc>
                <a:spcPct val="100000"/>
              </a:lnSpc>
              <a:spcBef>
                <a:spcPts val="100"/>
              </a:spcBef>
              <a:buNone/>
            </a:pPr>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based on CDC CD4 model; 2022 uses 2021 number.</a:t>
            </a:r>
          </a:p>
          <a:p>
            <a:pPr marL="0" indent="0">
              <a:lnSpc>
                <a:spcPct val="100000"/>
              </a:lnSpc>
              <a:spcBef>
                <a:spcPts val="100"/>
              </a:spcBef>
              <a:buNone/>
            </a:pPr>
            <a:r>
              <a:rPr lang="en-US" sz="1050" b="0" dirty="0">
                <a:latin typeface="Arial Narrow" panose="020B0606020202030204" pitchFamily="34" charset="0"/>
              </a:rPr>
              <a:t>**At least 1 care marker (CD4 or VL test, HMAP dispense, or Medicaid claim) in the given calendar year. </a:t>
            </a:r>
          </a:p>
          <a:p>
            <a:pPr marL="0" indent="0">
              <a:lnSpc>
                <a:spcPct val="100000"/>
              </a:lnSpc>
              <a:spcBef>
                <a:spcPts val="100"/>
              </a:spcBef>
              <a:buNone/>
            </a:pPr>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pPr marL="0" indent="0">
              <a:lnSpc>
                <a:spcPct val="100000"/>
              </a:lnSpc>
              <a:spcBef>
                <a:spcPts val="100"/>
              </a:spcBef>
              <a:buNone/>
            </a:pPr>
            <a:r>
              <a:rPr lang="en-US" sz="1050" b="0" dirty="0">
                <a:latin typeface="Arial Narrow" panose="020B0606020202030204" pitchFamily="34" charset="0"/>
              </a:rPr>
              <a:t>^Last viral load during the given calendar year &lt;200 copies/ml.  </a:t>
            </a:r>
          </a:p>
          <a:p>
            <a:pPr marL="0" indent="0">
              <a:lnSpc>
                <a:spcPct val="100000"/>
              </a:lnSpc>
              <a:spcBef>
                <a:spcPts val="100"/>
              </a:spcBef>
              <a:buNone/>
            </a:pP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2020 data should be treated with caution due to reduced availability of testing caused by the COVID-19 pandemic</a:t>
            </a:r>
            <a:endParaRPr lang="en-US" sz="1050" b="0" dirty="0">
              <a:latin typeface="Arial Narrow" panose="020B0606020202030204" pitchFamily="34" charset="0"/>
            </a:endParaRP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(June 2023) and NC ECHO (June 2023).</a:t>
            </a:r>
            <a:endParaRPr lang="en-US" sz="1050" b="0" dirty="0"/>
          </a:p>
        </p:txBody>
      </p:sp>
      <p:graphicFrame>
        <p:nvGraphicFramePr>
          <p:cNvPr id="8" name="Chart 7">
            <a:extLst>
              <a:ext uri="{FF2B5EF4-FFF2-40B4-BE49-F238E27FC236}">
                <a16:creationId xmlns:a16="http://schemas.microsoft.com/office/drawing/2014/main" id="{CC20E9DD-ED67-4F2D-9C36-5D1977BDE4B3}"/>
              </a:ext>
            </a:extLst>
          </p:cNvPr>
          <p:cNvGraphicFramePr/>
          <p:nvPr>
            <p:extLst>
              <p:ext uri="{D42A27DB-BD31-4B8C-83A1-F6EECF244321}">
                <p14:modId xmlns:p14="http://schemas.microsoft.com/office/powerpoint/2010/main" val="2782817692"/>
              </p:ext>
            </p:extLst>
          </p:nvPr>
        </p:nvGraphicFramePr>
        <p:xfrm>
          <a:off x="344783" y="1333903"/>
          <a:ext cx="8347012" cy="3590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2546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Risk of Exposure</a:t>
            </a:r>
          </a:p>
        </p:txBody>
      </p:sp>
    </p:spTree>
    <p:extLst>
      <p:ext uri="{BB962C8B-B14F-4D97-AF65-F5344CB8AC3E}">
        <p14:creationId xmlns:p14="http://schemas.microsoft.com/office/powerpoint/2010/main" val="726392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Reported Heterosexual Contact by Binary Gender, 2022</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861100065"/>
              </p:ext>
            </p:extLst>
          </p:nvPr>
        </p:nvGraphicFramePr>
        <p:xfrm>
          <a:off x="571500" y="1743740"/>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6">
            <a:extLst>
              <a:ext uri="{FF2B5EF4-FFF2-40B4-BE49-F238E27FC236}">
                <a16:creationId xmlns:a16="http://schemas.microsoft.com/office/drawing/2014/main" id="{4A835957-2935-4FC1-A492-CEC85CFAA879}"/>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(June 2023) and NC ECHO (June 2023).</a:t>
            </a:r>
            <a:endParaRPr lang="en-US" sz="900" b="0" dirty="0"/>
          </a:p>
        </p:txBody>
      </p:sp>
    </p:spTree>
    <p:extLst>
      <p:ext uri="{BB962C8B-B14F-4D97-AF65-F5344CB8AC3E}">
        <p14:creationId xmlns:p14="http://schemas.microsoft.com/office/powerpoint/2010/main" val="2122972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Inject Drugs by Gender, 2022</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156932297"/>
              </p:ext>
            </p:extLst>
          </p:nvPr>
        </p:nvGraphicFramePr>
        <p:xfrm>
          <a:off x="571500" y="1743740"/>
          <a:ext cx="7894638" cy="331403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E23B9D6C-A823-A8E4-7756-E0DD10848E26}"/>
              </a:ext>
            </a:extLst>
          </p:cNvPr>
          <p:cNvSpPr txBox="1">
            <a:spLocks/>
          </p:cNvSpPr>
          <p:nvPr/>
        </p:nvSpPr>
        <p:spPr>
          <a:xfrm>
            <a:off x="571500" y="6207051"/>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(June 2023) and NC ECHO (June 2023).</a:t>
            </a:r>
            <a:endParaRPr lang="en-US" sz="1000" b="0" dirty="0"/>
          </a:p>
        </p:txBody>
      </p:sp>
    </p:spTree>
    <p:extLst>
      <p:ext uri="{BB962C8B-B14F-4D97-AF65-F5344CB8AC3E}">
        <p14:creationId xmlns:p14="http://schemas.microsoft.com/office/powerpoint/2010/main" val="876376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a:xfrm>
            <a:off x="784553" y="447490"/>
            <a:ext cx="7843267" cy="548640"/>
          </a:xfrm>
        </p:spPr>
        <p:txBody>
          <a:bodyPr/>
          <a:lstStyle/>
          <a:p>
            <a:r>
              <a:rPr lang="en-US" sz="2400" dirty="0"/>
              <a:t>North Carolina HIV Continuum of Care among Gay, Bisexual and Other Men Who Have Sex With Men, 2022</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2863470951"/>
              </p:ext>
            </p:extLst>
          </p:nvPr>
        </p:nvGraphicFramePr>
        <p:xfrm>
          <a:off x="571500" y="1409258"/>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4871934D-0B0F-79D5-E716-736E64C31EB1}"/>
              </a:ext>
            </a:extLst>
          </p:cNvPr>
          <p:cNvSpPr txBox="1">
            <a:spLocks/>
          </p:cNvSpPr>
          <p:nvPr/>
        </p:nvSpPr>
        <p:spPr>
          <a:xfrm>
            <a:off x="571500" y="59037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(June 2023) and NC ECHO (June 2023).</a:t>
            </a:r>
            <a:endParaRPr lang="en-US" sz="1000" b="0" dirty="0"/>
          </a:p>
        </p:txBody>
      </p:sp>
    </p:spTree>
    <p:extLst>
      <p:ext uri="{BB962C8B-B14F-4D97-AF65-F5344CB8AC3E}">
        <p14:creationId xmlns:p14="http://schemas.microsoft.com/office/powerpoint/2010/main" val="3200754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Other Risk^^ by Gender, 2022</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2129211980"/>
              </p:ext>
            </p:extLst>
          </p:nvPr>
        </p:nvGraphicFramePr>
        <p:xfrm>
          <a:off x="571500" y="1476260"/>
          <a:ext cx="7894638" cy="384488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3A46C341-802A-A98A-117F-E353A92F353A}"/>
              </a:ext>
            </a:extLst>
          </p:cNvPr>
          <p:cNvSpPr txBox="1">
            <a:spLocks/>
          </p:cNvSpPr>
          <p:nvPr/>
        </p:nvSpPr>
        <p:spPr>
          <a:xfrm>
            <a:off x="674369"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^^Includes reported exposure to HIV via blood products (adult hemophilia or transfusions), pediatric risk, needle sticks, and health care exposure. </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(June 2023) and NC ECHO (June 2023).</a:t>
            </a:r>
            <a:endParaRPr lang="en-US" sz="900" b="0" dirty="0"/>
          </a:p>
        </p:txBody>
      </p:sp>
    </p:spTree>
    <p:extLst>
      <p:ext uri="{BB962C8B-B14F-4D97-AF65-F5344CB8AC3E}">
        <p14:creationId xmlns:p14="http://schemas.microsoft.com/office/powerpoint/2010/main" val="2122489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Unknown Risk by Gender, 2022</a:t>
            </a:r>
          </a:p>
        </p:txBody>
      </p:sp>
      <p:sp>
        <p:nvSpPr>
          <p:cNvPr id="7" name="Text Placeholder 6">
            <a:extLst>
              <a:ext uri="{FF2B5EF4-FFF2-40B4-BE49-F238E27FC236}">
                <a16:creationId xmlns:a16="http://schemas.microsoft.com/office/drawing/2014/main" id="{3448C737-2721-45D5-B5A6-0CD86F15A547}"/>
              </a:ext>
            </a:extLst>
          </p:cNvPr>
          <p:cNvSpPr>
            <a:spLocks noGrp="1"/>
          </p:cNvSpPr>
          <p:nvPr>
            <p:ph type="body" sz="quarter" idx="11"/>
          </p:nvPr>
        </p:nvSpPr>
        <p:spPr>
          <a:xfrm>
            <a:off x="-1800225" y="1007594"/>
            <a:ext cx="8269375" cy="330200"/>
          </a:xfrm>
        </p:spPr>
        <p:txBody>
          <a:bodyPr/>
          <a:lstStyle/>
          <a:p>
            <a:endParaRPr lang="en-US" sz="1000" dirty="0">
              <a:latin typeface="Arial Narrow" panose="020B0606020202030204" pitchFamily="34" charset="0"/>
            </a:endParaRPr>
          </a:p>
          <a:p>
            <a:endParaRPr lang="en-US" sz="1000" dirty="0">
              <a:latin typeface="Arial Narrow" panose="020B0606020202030204" pitchFamily="34" charset="0"/>
            </a:endParaRP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483072376"/>
              </p:ext>
            </p:extLst>
          </p:nvPr>
        </p:nvGraphicFramePr>
        <p:xfrm>
          <a:off x="522288" y="1556234"/>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7C1B8482-DAE9-2C1A-5E07-BDB149ECD5C7}"/>
              </a:ext>
            </a:extLst>
          </p:cNvPr>
          <p:cNvSpPr txBox="1">
            <a:spLocks/>
          </p:cNvSpPr>
          <p:nvPr/>
        </p:nvSpPr>
        <p:spPr>
          <a:xfrm>
            <a:off x="522288"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(June 2023) and NC ECHO (June 2023).</a:t>
            </a:r>
            <a:endParaRPr lang="en-US" sz="900" b="0" dirty="0"/>
          </a:p>
        </p:txBody>
      </p:sp>
    </p:spTree>
    <p:extLst>
      <p:ext uri="{BB962C8B-B14F-4D97-AF65-F5344CB8AC3E}">
        <p14:creationId xmlns:p14="http://schemas.microsoft.com/office/powerpoint/2010/main" val="387051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345699" y="438956"/>
            <a:ext cx="7843267" cy="548640"/>
          </a:xfrm>
        </p:spPr>
        <p:txBody>
          <a:bodyPr/>
          <a:lstStyle/>
          <a:p>
            <a:r>
              <a:rPr lang="en-US" sz="2800" dirty="0"/>
              <a:t>North Carolina HIV Continuum of Care 2022, Diagnosis Denominator</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682155107"/>
              </p:ext>
            </p:extLst>
          </p:nvPr>
        </p:nvGraphicFramePr>
        <p:xfrm>
          <a:off x="498099" y="127035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BB3A92EA-B78F-4D9A-3595-703ECF4156B7}"/>
              </a:ext>
            </a:extLst>
          </p:cNvPr>
          <p:cNvSpPr txBox="1">
            <a:spLocks/>
          </p:cNvSpPr>
          <p:nvPr/>
        </p:nvSpPr>
        <p:spPr>
          <a:xfrm>
            <a:off x="498099" y="625394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(June 2023) and NC ECHO (June 2023).</a:t>
            </a:r>
            <a:endParaRPr lang="en-US" sz="1050" b="0" dirty="0"/>
          </a:p>
        </p:txBody>
      </p:sp>
    </p:spTree>
    <p:extLst>
      <p:ext uri="{BB962C8B-B14F-4D97-AF65-F5344CB8AC3E}">
        <p14:creationId xmlns:p14="http://schemas.microsoft.com/office/powerpoint/2010/main" val="131916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446728" y="489756"/>
            <a:ext cx="7843267" cy="548640"/>
          </a:xfrm>
        </p:spPr>
        <p:txBody>
          <a:bodyPr/>
          <a:lstStyle/>
          <a:p>
            <a:r>
              <a:rPr lang="en-US" dirty="0"/>
              <a:t>North Carolina HIV Continuum of Care 2022</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723082119"/>
              </p:ext>
            </p:extLst>
          </p:nvPr>
        </p:nvGraphicFramePr>
        <p:xfrm>
          <a:off x="446728" y="126019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E8ADAA5C-3993-56B1-48B2-FD6773674815}"/>
              </a:ext>
            </a:extLst>
          </p:cNvPr>
          <p:cNvSpPr txBox="1">
            <a:spLocks/>
          </p:cNvSpPr>
          <p:nvPr/>
        </p:nvSpPr>
        <p:spPr>
          <a:xfrm>
            <a:off x="522287" y="6243108"/>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(June 2023) and NC ECHO (June 2023).</a:t>
            </a:r>
            <a:endParaRPr lang="en-US" sz="1050" b="0" dirty="0"/>
          </a:p>
        </p:txBody>
      </p:sp>
    </p:spTree>
    <p:extLst>
      <p:ext uri="{BB962C8B-B14F-4D97-AF65-F5344CB8AC3E}">
        <p14:creationId xmlns:p14="http://schemas.microsoft.com/office/powerpoint/2010/main" val="377734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7D917-9067-4536-8CD6-86CB778AD5A2}"/>
              </a:ext>
            </a:extLst>
          </p:cNvPr>
          <p:cNvSpPr>
            <a:spLocks noGrp="1"/>
          </p:cNvSpPr>
          <p:nvPr>
            <p:ph type="title"/>
          </p:nvPr>
        </p:nvSpPr>
        <p:spPr/>
        <p:txBody>
          <a:bodyPr/>
          <a:lstStyle/>
          <a:p>
            <a:r>
              <a:rPr lang="en-US" dirty="0"/>
              <a:t>Upside Down HIV Continuum of Care 2022</a:t>
            </a:r>
          </a:p>
        </p:txBody>
      </p:sp>
      <p:graphicFrame>
        <p:nvGraphicFramePr>
          <p:cNvPr id="12" name="Chart 11">
            <a:extLst>
              <a:ext uri="{FF2B5EF4-FFF2-40B4-BE49-F238E27FC236}">
                <a16:creationId xmlns:a16="http://schemas.microsoft.com/office/drawing/2014/main" id="{83358F00-CA0C-4169-84F0-693C98778C0C}"/>
              </a:ext>
            </a:extLst>
          </p:cNvPr>
          <p:cNvGraphicFramePr/>
          <p:nvPr>
            <p:extLst>
              <p:ext uri="{D42A27DB-BD31-4B8C-83A1-F6EECF244321}">
                <p14:modId xmlns:p14="http://schemas.microsoft.com/office/powerpoint/2010/main" val="973762085"/>
              </p:ext>
            </p:extLst>
          </p:nvPr>
        </p:nvGraphicFramePr>
        <p:xfrm>
          <a:off x="278871" y="1542135"/>
          <a:ext cx="8238067" cy="412714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5B1EE64F-9C6C-C0F4-136D-EC38CA0E64BE}"/>
              </a:ext>
            </a:extLst>
          </p:cNvPr>
          <p:cNvSpPr>
            <a:spLocks noGrp="1"/>
          </p:cNvSpPr>
          <p:nvPr>
            <p:ph type="body" sz="quarter" idx="11"/>
          </p:nvPr>
        </p:nvSpPr>
        <p:spPr>
          <a:xfrm>
            <a:off x="522287" y="6243108"/>
            <a:ext cx="7992005" cy="330200"/>
          </a:xfrm>
        </p:spPr>
        <p:txBody>
          <a:bodyPr/>
          <a:lstStyle/>
          <a:p>
            <a:r>
              <a:rPr lang="en-US" sz="1050" b="0" dirty="0">
                <a:latin typeface="Arial Narrow" panose="020B0606020202030204" pitchFamily="34" charset="0"/>
              </a:rPr>
              <a:t>*People ≥ 13 years of age estimated to have HIV but not be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**People without at least 1 care marker (CD4 or VL test, HMAP dispense, or Medicaid claim) in the given calendar year. </a:t>
            </a:r>
          </a:p>
          <a:p>
            <a:r>
              <a:rPr lang="en-US" sz="1050" b="0" dirty="0">
                <a:latin typeface="Arial Narrow" panose="020B0606020202030204" pitchFamily="34" charset="0"/>
              </a:rPr>
              <a:t>***People neither virally suppressed within 12 months nor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was more than 200 copies/ml.  </a:t>
            </a:r>
          </a:p>
          <a:p>
            <a:pPr marL="0" indent="0" defTabSz="914400">
              <a:buNone/>
              <a:defRPr/>
            </a:pPr>
            <a:r>
              <a:rPr lang="en-US" sz="1050" b="0" dirty="0">
                <a:latin typeface="Arial Narrow" panose="020B0606020202030204" pitchFamily="34" charset="0"/>
              </a:rPr>
              <a:t>Data Sources: enhanced HIV/AIDS Reporting System (eHARS) (June 2023) and NC ECHO (June 2023).</a:t>
            </a:r>
            <a:endParaRPr lang="en-US" sz="1050" b="0" dirty="0"/>
          </a:p>
        </p:txBody>
      </p:sp>
    </p:spTree>
    <p:extLst>
      <p:ext uri="{BB962C8B-B14F-4D97-AF65-F5344CB8AC3E}">
        <p14:creationId xmlns:p14="http://schemas.microsoft.com/office/powerpoint/2010/main" val="54737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D0D3-BB5E-4F56-B7FA-7382A01DEACD}"/>
              </a:ext>
            </a:extLst>
          </p:cNvPr>
          <p:cNvSpPr>
            <a:spLocks noGrp="1"/>
          </p:cNvSpPr>
          <p:nvPr>
            <p:ph type="title"/>
          </p:nvPr>
        </p:nvSpPr>
        <p:spPr>
          <a:xfrm>
            <a:off x="622871" y="421324"/>
            <a:ext cx="7843267" cy="548640"/>
          </a:xfrm>
        </p:spPr>
        <p:txBody>
          <a:bodyPr/>
          <a:lstStyle/>
          <a:p>
            <a:r>
              <a:rPr lang="en-US" sz="2800" dirty="0"/>
              <a:t>HIV Continuum of Care: North Carolina (2022) and the United States (2021)</a:t>
            </a:r>
          </a:p>
        </p:txBody>
      </p:sp>
      <p:graphicFrame>
        <p:nvGraphicFramePr>
          <p:cNvPr id="7" name="Content Placeholder 8">
            <a:extLst>
              <a:ext uri="{FF2B5EF4-FFF2-40B4-BE49-F238E27FC236}">
                <a16:creationId xmlns:a16="http://schemas.microsoft.com/office/drawing/2014/main" id="{A86B31B1-4854-44B1-888A-A22777B741E6}"/>
              </a:ext>
            </a:extLst>
          </p:cNvPr>
          <p:cNvGraphicFramePr>
            <a:graphicFrameLocks noGrp="1"/>
          </p:cNvGraphicFramePr>
          <p:nvPr>
            <p:ph sz="quarter" idx="14"/>
            <p:extLst>
              <p:ext uri="{D42A27DB-BD31-4B8C-83A1-F6EECF244321}">
                <p14:modId xmlns:p14="http://schemas.microsoft.com/office/powerpoint/2010/main" val="3220040686"/>
              </p:ext>
            </p:extLst>
          </p:nvPr>
        </p:nvGraphicFramePr>
        <p:xfrm>
          <a:off x="571500" y="1296671"/>
          <a:ext cx="7894638"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6">
            <a:extLst>
              <a:ext uri="{FF2B5EF4-FFF2-40B4-BE49-F238E27FC236}">
                <a16:creationId xmlns:a16="http://schemas.microsoft.com/office/drawing/2014/main" id="{FA69C465-38D8-4848-B6A9-7CE60E934356}"/>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p:txBody>
      </p:sp>
      <p:sp>
        <p:nvSpPr>
          <p:cNvPr id="3" name="Text Placeholder 6">
            <a:extLst>
              <a:ext uri="{FF2B5EF4-FFF2-40B4-BE49-F238E27FC236}">
                <a16:creationId xmlns:a16="http://schemas.microsoft.com/office/drawing/2014/main" id="{37310962-E797-F751-8231-458CEBE5FF32}"/>
              </a:ext>
            </a:extLst>
          </p:cNvPr>
          <p:cNvSpPr txBox="1">
            <a:spLocks/>
          </p:cNvSpPr>
          <p:nvPr/>
        </p:nvSpPr>
        <p:spPr>
          <a:xfrm>
            <a:off x="352338"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*NC data: 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2021.</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US number is people linked to care within 1 month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(September 2022), NC ECHO (August 2022). </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Most recent CDC continuum is data from 2021 </a:t>
            </a:r>
            <a:r>
              <a:rPr lang="en-US" sz="1050" b="0" dirty="0">
                <a:solidFill>
                  <a:prstClr val="black"/>
                </a:solidFill>
                <a:latin typeface="Arial Narrow" panose="020B0606020202030204" pitchFamily="34" charset="0"/>
              </a:rPr>
              <a:t>h</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ttps://ahead.hiv.gov/).</a:t>
            </a:r>
            <a:endParaRPr lang="en-US" sz="1050" b="0" dirty="0"/>
          </a:p>
        </p:txBody>
      </p:sp>
    </p:spTree>
    <p:extLst>
      <p:ext uri="{BB962C8B-B14F-4D97-AF65-F5344CB8AC3E}">
        <p14:creationId xmlns:p14="http://schemas.microsoft.com/office/powerpoint/2010/main" val="51802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8163-8133-42B9-940A-094F4959A0CF}"/>
              </a:ext>
            </a:extLst>
          </p:cNvPr>
          <p:cNvSpPr>
            <a:spLocks noGrp="1"/>
          </p:cNvSpPr>
          <p:nvPr>
            <p:ph type="title"/>
          </p:nvPr>
        </p:nvSpPr>
        <p:spPr/>
        <p:txBody>
          <a:bodyPr/>
          <a:lstStyle/>
          <a:p>
            <a:r>
              <a:rPr lang="en-US" dirty="0"/>
              <a:t>2022 North Carolina Newly Diagnosed HIV Continuum of Care</a:t>
            </a:r>
          </a:p>
        </p:txBody>
      </p:sp>
      <p:sp>
        <p:nvSpPr>
          <p:cNvPr id="3" name="Text Placeholder 2">
            <a:extLst>
              <a:ext uri="{FF2B5EF4-FFF2-40B4-BE49-F238E27FC236}">
                <a16:creationId xmlns:a16="http://schemas.microsoft.com/office/drawing/2014/main" id="{407D0F1A-6B29-406A-9CA5-C88995AC2918}"/>
              </a:ext>
            </a:extLst>
          </p:cNvPr>
          <p:cNvSpPr>
            <a:spLocks noGrp="1"/>
          </p:cNvSpPr>
          <p:nvPr>
            <p:ph type="body" sz="quarter" idx="11"/>
          </p:nvPr>
        </p:nvSpPr>
        <p:spPr>
          <a:xfrm>
            <a:off x="535357" y="6391962"/>
            <a:ext cx="7992005" cy="330200"/>
          </a:xfrm>
        </p:spPr>
        <p:txBody>
          <a:bodyPr/>
          <a:lstStyle/>
          <a:p>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period. </a:t>
            </a:r>
          </a:p>
          <a:p>
            <a:r>
              <a:rPr lang="en-US" sz="1000" b="0" dirty="0">
                <a:latin typeface="Arial Narrow" panose="020B0606020202030204" pitchFamily="34" charset="0"/>
              </a:rPr>
              <a:t>^Virally suppressed is defined as the last viral load during the year being &lt;200 copies/ml.  </a:t>
            </a:r>
          </a:p>
          <a:p>
            <a:pPr marL="0" indent="0" defTabSz="914400">
              <a:lnSpc>
                <a:spcPct val="100000"/>
              </a:lnSpc>
              <a:spcBef>
                <a:spcPts val="100"/>
              </a:spcBef>
              <a:buNone/>
              <a:defRPr/>
            </a:pPr>
            <a:r>
              <a:rPr lang="en-US" sz="1000" b="0" dirty="0">
                <a:latin typeface="Arial Narrow" panose="020B0606020202030204" pitchFamily="34" charset="0"/>
              </a:rPr>
              <a:t>Data Sources: enhanced HIV/AIDS Reporting System (eHARS) (June 2023) and NC ECHO (June 2023).</a:t>
            </a:r>
            <a:endParaRPr lang="en-US" sz="1000" b="0" dirty="0"/>
          </a:p>
          <a:p>
            <a:endParaRPr lang="en-US" sz="1000" b="0" dirty="0"/>
          </a:p>
        </p:txBody>
      </p:sp>
      <p:graphicFrame>
        <p:nvGraphicFramePr>
          <p:cNvPr id="5" name="Chart 4">
            <a:extLst>
              <a:ext uri="{FF2B5EF4-FFF2-40B4-BE49-F238E27FC236}">
                <a16:creationId xmlns:a16="http://schemas.microsoft.com/office/drawing/2014/main" id="{671E52A3-CDA0-4264-A09F-CF637CB557B8}"/>
              </a:ext>
            </a:extLst>
          </p:cNvPr>
          <p:cNvGraphicFramePr/>
          <p:nvPr>
            <p:extLst>
              <p:ext uri="{D42A27DB-BD31-4B8C-83A1-F6EECF244321}">
                <p14:modId xmlns:p14="http://schemas.microsoft.com/office/powerpoint/2010/main" val="3430783283"/>
              </p:ext>
            </p:extLst>
          </p:nvPr>
        </p:nvGraphicFramePr>
        <p:xfrm>
          <a:off x="128947" y="1543792"/>
          <a:ext cx="8753796" cy="38473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59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BDE65-D820-49A7-938D-4E5572B36F6F}"/>
              </a:ext>
            </a:extLst>
          </p:cNvPr>
          <p:cNvSpPr>
            <a:spLocks noGrp="1"/>
          </p:cNvSpPr>
          <p:nvPr>
            <p:ph type="title"/>
          </p:nvPr>
        </p:nvSpPr>
        <p:spPr/>
        <p:txBody>
          <a:bodyPr/>
          <a:lstStyle/>
          <a:p>
            <a:r>
              <a:rPr lang="en-US" dirty="0"/>
              <a:t>90-90-90 Status in 2022: North Carolina</a:t>
            </a:r>
          </a:p>
        </p:txBody>
      </p:sp>
      <p:sp>
        <p:nvSpPr>
          <p:cNvPr id="3" name="Text Placeholder 2">
            <a:extLst>
              <a:ext uri="{FF2B5EF4-FFF2-40B4-BE49-F238E27FC236}">
                <a16:creationId xmlns:a16="http://schemas.microsoft.com/office/drawing/2014/main" id="{2367EE58-2197-4BA2-BE82-D329F3DD9EBD}"/>
              </a:ext>
            </a:extLst>
          </p:cNvPr>
          <p:cNvSpPr>
            <a:spLocks noGrp="1"/>
          </p:cNvSpPr>
          <p:nvPr>
            <p:ph type="body" sz="quarter" idx="11"/>
          </p:nvPr>
        </p:nvSpPr>
        <p:spPr/>
        <p:txBody>
          <a:bodyPr/>
          <a:lstStyle/>
          <a:p>
            <a:pPr>
              <a:defRPr/>
            </a:pPr>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pPr>
              <a:defRPr/>
            </a:pPr>
            <a:r>
              <a:rPr lang="en-US" sz="1000" b="0" dirty="0">
                <a:solidFill>
                  <a:srgbClr val="000000"/>
                </a:solidFill>
                <a:latin typeface="Arial Narrow" panose="020B0606020202030204" pitchFamily="34" charset="0"/>
              </a:rPr>
              <a:t>“*received ARTs is based on the number of people with a viral load or CD4 test in a given year (assumes lab tests imply receipt of ARTs)</a:t>
            </a:r>
          </a:p>
          <a:p>
            <a:pPr>
              <a:defRPr/>
            </a:pPr>
            <a:r>
              <a:rPr lang="en-US" sz="1000" b="0" dirty="0">
                <a:latin typeface="Arial Narrow" panose="020B0606020202030204" pitchFamily="34" charset="0"/>
              </a:rPr>
              <a:t>^Last viral load during the year &lt;200 copies/ml.  </a:t>
            </a:r>
          </a:p>
          <a:p>
            <a:pPr marL="0" indent="0" defTabSz="914400">
              <a:buNone/>
              <a:defRPr/>
            </a:pPr>
            <a:r>
              <a:rPr lang="en-US" sz="1000" b="0" dirty="0">
                <a:latin typeface="Arial Narrow" panose="020B0606020202030204" pitchFamily="34" charset="0"/>
              </a:rPr>
              <a:t>Data Sources: enhanced HIV/AIDS Reporting System (eHARS) (June 2023) and NC ECHO (June 2023).</a:t>
            </a:r>
            <a:endParaRPr lang="en-US" sz="1000" b="0" dirty="0"/>
          </a:p>
        </p:txBody>
      </p:sp>
      <p:graphicFrame>
        <p:nvGraphicFramePr>
          <p:cNvPr id="5" name="Content Placeholder 6">
            <a:extLst>
              <a:ext uri="{FF2B5EF4-FFF2-40B4-BE49-F238E27FC236}">
                <a16:creationId xmlns:a16="http://schemas.microsoft.com/office/drawing/2014/main" id="{E5138374-F5CA-464D-A967-6AE92F94424B}"/>
              </a:ext>
            </a:extLst>
          </p:cNvPr>
          <p:cNvGraphicFramePr>
            <a:graphicFrameLocks/>
          </p:cNvGraphicFramePr>
          <p:nvPr>
            <p:extLst>
              <p:ext uri="{D42A27DB-BD31-4B8C-83A1-F6EECF244321}">
                <p14:modId xmlns:p14="http://schemas.microsoft.com/office/powerpoint/2010/main" val="3966386566"/>
              </p:ext>
            </p:extLst>
          </p:nvPr>
        </p:nvGraphicFramePr>
        <p:xfrm>
          <a:off x="438625" y="1264199"/>
          <a:ext cx="8078313" cy="42937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965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0E78EC6-00EC-4D32-8D0C-B3F1B093111D}"/>
              </a:ext>
            </a:extLst>
          </p:cNvPr>
          <p:cNvSpPr>
            <a:spLocks noGrp="1"/>
          </p:cNvSpPr>
          <p:nvPr>
            <p:ph type="title"/>
          </p:nvPr>
        </p:nvSpPr>
        <p:spPr/>
        <p:txBody>
          <a:bodyPr/>
          <a:lstStyle/>
          <a:p>
            <a:r>
              <a:rPr lang="en-US" dirty="0"/>
              <a:t>HIV Continuum by Gender</a:t>
            </a:r>
          </a:p>
        </p:txBody>
      </p:sp>
    </p:spTree>
    <p:extLst>
      <p:ext uri="{BB962C8B-B14F-4D97-AF65-F5344CB8AC3E}">
        <p14:creationId xmlns:p14="http://schemas.microsoft.com/office/powerpoint/2010/main" val="476822241"/>
      </p:ext>
    </p:extLst>
  </p:cSld>
  <p:clrMapOvr>
    <a:masterClrMapping/>
  </p:clrMapOvr>
</p:sld>
</file>

<file path=ppt/theme/theme1.xml><?xml version="1.0" encoding="utf-8"?>
<a:theme xmlns:a="http://schemas.openxmlformats.org/drawingml/2006/main" name="5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8588</TotalTime>
  <Words>4156</Words>
  <Application>Microsoft Office PowerPoint</Application>
  <PresentationFormat>On-screen Show (4:3)</PresentationFormat>
  <Paragraphs>188</Paragraphs>
  <Slides>25</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Arial Narrow</vt:lpstr>
      <vt:lpstr>Calibri</vt:lpstr>
      <vt:lpstr>Candara</vt:lpstr>
      <vt:lpstr>Franklin Gothic Demi Cond</vt:lpstr>
      <vt:lpstr>Franklin Gothic Medium</vt:lpstr>
      <vt:lpstr>Franklin Gothic Medium Cond</vt:lpstr>
      <vt:lpstr>Gotham Bold</vt:lpstr>
      <vt:lpstr>Gotham Light</vt:lpstr>
      <vt:lpstr>Helvetica</vt:lpstr>
      <vt:lpstr>5_Office Theme</vt:lpstr>
      <vt:lpstr>PowerPoint Presentation</vt:lpstr>
      <vt:lpstr>HIV Continuum of Care in North Carolina, 2009-2022</vt:lpstr>
      <vt:lpstr>North Carolina HIV Continuum of Care 2022, Diagnosis Denominator</vt:lpstr>
      <vt:lpstr>North Carolina HIV Continuum of Care 2022</vt:lpstr>
      <vt:lpstr>Upside Down HIV Continuum of Care 2022</vt:lpstr>
      <vt:lpstr>HIV Continuum of Care: North Carolina (2022) and the United States (2021)</vt:lpstr>
      <vt:lpstr>2022 North Carolina Newly Diagnosed HIV Continuum of Care</vt:lpstr>
      <vt:lpstr>90-90-90 Status in 2022: North Carolina</vt:lpstr>
      <vt:lpstr>HIV Continuum by Gender</vt:lpstr>
      <vt:lpstr>North Carolina HIV Continuum of Care by Gender, 2022</vt:lpstr>
      <vt:lpstr>HIV Continuum by Gender and Race/Ethnicity</vt:lpstr>
      <vt:lpstr>North Carolina HIV Continuum of Care among Men by Race/Ethnicity, 2022 </vt:lpstr>
      <vt:lpstr>North Carolina Viral Suppression^ among Men by Race/Ethnicity, 2018-2022</vt:lpstr>
      <vt:lpstr>North Carolina HIV Continuum of Care among Women by Race/Ethnicity, 2022</vt:lpstr>
      <vt:lpstr>North Carolina HIV Continuum of Care among Transgender by Race/Ethnicity, 2022 Please note most of these groups have small numbers</vt:lpstr>
      <vt:lpstr>HIV Continuum by Gender and Age</vt:lpstr>
      <vt:lpstr>North Carolina HIV Continuum of Care among Men by Current Age, 2022</vt:lpstr>
      <vt:lpstr>North Carolina HIV Continuum of Care among Women by Current Age, 2022</vt:lpstr>
      <vt:lpstr>North Carolina HIV Continuum of Care among Transgender^ by Current Age, 2022</vt:lpstr>
      <vt:lpstr>HIV Continuum by Risk of Exposure</vt:lpstr>
      <vt:lpstr>North Carolina HIV Continuum of Care among People who Reported Heterosexual Contact by Binary Gender, 2022</vt:lpstr>
      <vt:lpstr>North Carolina HIV Continuum of Care among People Who Inject Drugs by Gender, 2022</vt:lpstr>
      <vt:lpstr>North Carolina HIV Continuum of Care among Gay, Bisexual and Other Men Who Have Sex With Men, 2022</vt:lpstr>
      <vt:lpstr>North Carolina HIV Continuum of Care Among People With Other Risk^^ by Gender, 2022</vt:lpstr>
      <vt:lpstr>North Carolina HIV Continuum of Care among People with Unknown Risk by Gender,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HIV Continuum of Care 2018* (Diagnosed through 2018 and living in 2018)</dc:title>
  <dc:creator>Adams, Nicole</dc:creator>
  <cp:lastModifiedBy>Swankie, Taylor A</cp:lastModifiedBy>
  <cp:revision>365</cp:revision>
  <dcterms:created xsi:type="dcterms:W3CDTF">2019-04-10T14:34:22Z</dcterms:created>
  <dcterms:modified xsi:type="dcterms:W3CDTF">2023-11-13T18:33:52Z</dcterms:modified>
</cp:coreProperties>
</file>