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27.xml" ContentType="application/vnd.openxmlformats-officedocument.drawingml.chart+xml"/>
  <Override PartName="/ppt/notesSlides/notesSlide22.xml" ContentType="application/vnd.openxmlformats-officedocument.presentationml.notesSl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charts/chart30.xml" ContentType="application/vnd.openxmlformats-officedocument.drawingml.chart+xml"/>
  <Override PartName="/ppt/theme/themeOverride8.xml" ContentType="application/vnd.openxmlformats-officedocument.themeOverride+xml"/>
  <Override PartName="/ppt/charts/chart31.xml" ContentType="application/vnd.openxmlformats-officedocument.drawingml.chart+xml"/>
  <Override PartName="/ppt/theme/themeOverride9.xml" ContentType="application/vnd.openxmlformats-officedocument.themeOverr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theme/themeOverride10.xml" ContentType="application/vnd.openxmlformats-officedocument.themeOverr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handoutMasterIdLst>
    <p:handoutMasterId r:id="rId48"/>
  </p:handoutMasterIdLst>
  <p:sldIdLst>
    <p:sldId id="517" r:id="rId2"/>
    <p:sldId id="486" r:id="rId3"/>
    <p:sldId id="487" r:id="rId4"/>
    <p:sldId id="489" r:id="rId5"/>
    <p:sldId id="490" r:id="rId6"/>
    <p:sldId id="488" r:id="rId7"/>
    <p:sldId id="491" r:id="rId8"/>
    <p:sldId id="530" r:id="rId9"/>
    <p:sldId id="526" r:id="rId10"/>
    <p:sldId id="552" r:id="rId11"/>
    <p:sldId id="553" r:id="rId12"/>
    <p:sldId id="494" r:id="rId13"/>
    <p:sldId id="525" r:id="rId14"/>
    <p:sldId id="531" r:id="rId15"/>
    <p:sldId id="532" r:id="rId16"/>
    <p:sldId id="495" r:id="rId17"/>
    <p:sldId id="496" r:id="rId18"/>
    <p:sldId id="500" r:id="rId19"/>
    <p:sldId id="501" r:id="rId20"/>
    <p:sldId id="502" r:id="rId21"/>
    <p:sldId id="503" r:id="rId22"/>
    <p:sldId id="549" r:id="rId23"/>
    <p:sldId id="550" r:id="rId24"/>
    <p:sldId id="551" r:id="rId25"/>
    <p:sldId id="507" r:id="rId26"/>
    <p:sldId id="508" r:id="rId27"/>
    <p:sldId id="509" r:id="rId28"/>
    <p:sldId id="533" r:id="rId29"/>
    <p:sldId id="536" r:id="rId30"/>
    <p:sldId id="510" r:id="rId31"/>
    <p:sldId id="539" r:id="rId32"/>
    <p:sldId id="540" r:id="rId33"/>
    <p:sldId id="537" r:id="rId34"/>
    <p:sldId id="541" r:id="rId35"/>
    <p:sldId id="542" r:id="rId36"/>
    <p:sldId id="543" r:id="rId37"/>
    <p:sldId id="538" r:id="rId38"/>
    <p:sldId id="512" r:id="rId39"/>
    <p:sldId id="521" r:id="rId40"/>
    <p:sldId id="497" r:id="rId41"/>
    <p:sldId id="544" r:id="rId42"/>
    <p:sldId id="545" r:id="rId43"/>
    <p:sldId id="546" r:id="rId44"/>
    <p:sldId id="547" r:id="rId45"/>
    <p:sldId id="548" r:id="rId4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B349A-3F65-4405-A77A-E191F058254A}" name="Swankie, Taylor A" initials="TS" userId="S::taylor.swankie@dhhs.nc.gov::876eb074-cc7d-47ba-b366-b5a65f1db720" providerId="AD"/>
  <p188:author id="{251D1CCE-EB66-2072-8730-1AB379D1B564}" name="Moore, Joshua R" initials="MJR" userId="S-1-5-21-2744878847-1876734302-662453930-9366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58ED5"/>
    <a:srgbClr val="288DC2"/>
    <a:srgbClr val="15365E"/>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8" autoAdjust="0"/>
    <p:restoredTop sz="94206" autoAdjust="0"/>
  </p:normalViewPr>
  <p:slideViewPr>
    <p:cSldViewPr snapToGrid="0">
      <p:cViewPr varScale="1">
        <p:scale>
          <a:sx n="100" d="100"/>
          <a:sy n="100" d="100"/>
        </p:scale>
        <p:origin x="108" y="7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1" d="100"/>
          <a:sy n="81" d="100"/>
        </p:scale>
        <p:origin x="19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6.xml"/><Relationship Id="rId1" Type="http://schemas.microsoft.com/office/2011/relationships/chartStyle" Target="style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7.xml"/><Relationship Id="rId1" Type="http://schemas.microsoft.com/office/2011/relationships/chartStyle" Target="styl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0222706338385"/>
          <c:y val="0.10663451107887267"/>
          <c:w val="0.80139409197639389"/>
          <c:h val="0.72495595425799075"/>
        </c:manualLayout>
      </c:layout>
      <c:areaChart>
        <c:grouping val="standard"/>
        <c:varyColors val="1"/>
        <c:ser>
          <c:idx val="1"/>
          <c:order val="0"/>
          <c:tx>
            <c:strRef>
              <c:f>Sheet1!$A$2</c:f>
              <c:strCache>
                <c:ptCount val="1"/>
                <c:pt idx="0">
                  <c:v>Prevalence*</c:v>
                </c:pt>
              </c:strCache>
            </c:strRef>
          </c:tx>
          <c:spPr>
            <a:solidFill>
              <a:srgbClr val="FFFFFF">
                <a:lumMod val="75000"/>
              </a:srgbClr>
            </a:solidFill>
            <a:ln w="13515">
              <a:noFill/>
              <a:prstDash val="solid"/>
            </a:ln>
          </c:spPr>
          <c:dPt>
            <c:idx val="13"/>
            <c:bubble3D val="0"/>
            <c:extLst>
              <c:ext xmlns:c16="http://schemas.microsoft.com/office/drawing/2014/chart" uri="{C3380CC4-5D6E-409C-BE32-E72D297353CC}">
                <c16:uniqueId val="{00000000-F0C4-45D2-98C8-1E5E326838FA}"/>
              </c:ext>
            </c:extLst>
          </c:dPt>
          <c:dPt>
            <c:idx val="16"/>
            <c:bubble3D val="0"/>
            <c:spPr>
              <a:solidFill>
                <a:srgbClr val="FFFFFF">
                  <a:lumMod val="75000"/>
                </a:srgbClr>
              </a:solidFill>
              <a:ln w="12700">
                <a:noFill/>
                <a:prstDash val="dash"/>
              </a:ln>
            </c:spPr>
            <c:extLst>
              <c:ext xmlns:c16="http://schemas.microsoft.com/office/drawing/2014/chart" uri="{C3380CC4-5D6E-409C-BE32-E72D297353CC}">
                <c16:uniqueId val="{00000002-F0C4-45D2-98C8-1E5E326838FA}"/>
              </c:ext>
            </c:extLst>
          </c:dPt>
          <c:dLbls>
            <c:dLbl>
              <c:idx val="0"/>
              <c:delete val="1"/>
              <c:extLst>
                <c:ext xmlns:c15="http://schemas.microsoft.com/office/drawing/2012/chart" uri="{CE6537A1-D6FC-4f65-9D91-7224C49458BB}"/>
                <c:ext xmlns:c16="http://schemas.microsoft.com/office/drawing/2014/chart" uri="{C3380CC4-5D6E-409C-BE32-E72D297353CC}">
                  <c16:uniqueId val="{00000003-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04-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05-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06-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07-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08-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09-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0A-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0B-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0C-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0D-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0E-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0F-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00-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10-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11-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02-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12-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13-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3D-F0C4-45D2-98C8-1E5E326838FA}"/>
                </c:ext>
              </c:extLst>
            </c:dLbl>
            <c:dLbl>
              <c:idx val="20"/>
              <c:delete val="1"/>
              <c:extLst>
                <c:ext xmlns:c15="http://schemas.microsoft.com/office/drawing/2012/chart" uri="{CE6537A1-D6FC-4f65-9D91-7224C49458BB}"/>
                <c:ext xmlns:c16="http://schemas.microsoft.com/office/drawing/2014/chart" uri="{C3380CC4-5D6E-409C-BE32-E72D297353CC}">
                  <c16:uniqueId val="{0000000A-192F-46F4-8479-C4FD145CD8D8}"/>
                </c:ext>
              </c:extLst>
            </c:dLbl>
            <c:dLbl>
              <c:idx val="21"/>
              <c:delete val="1"/>
              <c:extLst>
                <c:ext xmlns:c15="http://schemas.microsoft.com/office/drawing/2012/chart" uri="{CE6537A1-D6FC-4f65-9D91-7224C49458BB}"/>
                <c:ext xmlns:c16="http://schemas.microsoft.com/office/drawing/2014/chart" uri="{C3380CC4-5D6E-409C-BE32-E72D297353CC}">
                  <c16:uniqueId val="{00000008-9270-4EED-A125-1E46E673439C}"/>
                </c:ext>
              </c:extLst>
            </c:dLbl>
            <c:dLbl>
              <c:idx val="22"/>
              <c:layout>
                <c:manualLayout>
                  <c:x val="-5.899198034220102E-3"/>
                  <c:y val="-0.319804591839946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B2-48EC-A552-ECF437EF52BA}"/>
                </c:ext>
              </c:extLst>
            </c:dLbl>
            <c:numFmt formatCode="#,##0" sourceLinked="0"/>
            <c:spPr>
              <a:noFill/>
              <a:ln>
                <a:noFill/>
              </a:ln>
              <a:effectLst/>
            </c:spPr>
            <c:txPr>
              <a:bodyPr/>
              <a:lstStyle/>
              <a:p>
                <a:pPr>
                  <a:defRPr sz="1200"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Sheet1!$B$2:$X$2</c:f>
              <c:numCache>
                <c:formatCode>General</c:formatCode>
                <c:ptCount val="23"/>
                <c:pt idx="0">
                  <c:v>207.15690789754612</c:v>
                </c:pt>
                <c:pt idx="1">
                  <c:v>220.8948404762825</c:v>
                </c:pt>
                <c:pt idx="2">
                  <c:v>234.5064104791648</c:v>
                </c:pt>
                <c:pt idx="3">
                  <c:v>246.93306002732032</c:v>
                </c:pt>
                <c:pt idx="4">
                  <c:v>257.42904086055989</c:v>
                </c:pt>
                <c:pt idx="5">
                  <c:v>266.92575263119284</c:v>
                </c:pt>
                <c:pt idx="6">
                  <c:v>273.93778059873165</c:v>
                </c:pt>
                <c:pt idx="7">
                  <c:v>283.08462618464944</c:v>
                </c:pt>
                <c:pt idx="8">
                  <c:v>292.12294317352814</c:v>
                </c:pt>
                <c:pt idx="9">
                  <c:v>299.9610697669857</c:v>
                </c:pt>
                <c:pt idx="10">
                  <c:v>303.93607520485375</c:v>
                </c:pt>
                <c:pt idx="11">
                  <c:v>310.15405249334054</c:v>
                </c:pt>
                <c:pt idx="12">
                  <c:v>314.53674561897077</c:v>
                </c:pt>
                <c:pt idx="13">
                  <c:v>318.56445584951263</c:v>
                </c:pt>
                <c:pt idx="14">
                  <c:v>322.95023920749691</c:v>
                </c:pt>
                <c:pt idx="15">
                  <c:v>326.81492673253086</c:v>
                </c:pt>
                <c:pt idx="16">
                  <c:v>332.37209488249567</c:v>
                </c:pt>
                <c:pt idx="17" formatCode="_(* #,##0.00_);_(* \(#,##0.00\);_(* &quot;-&quot;??_);_(@_)">
                  <c:v>341.12304774097117</c:v>
                </c:pt>
                <c:pt idx="18">
                  <c:v>341.5</c:v>
                </c:pt>
                <c:pt idx="19">
                  <c:v>332.89207065847302</c:v>
                </c:pt>
                <c:pt idx="20">
                  <c:v>329.8</c:v>
                </c:pt>
                <c:pt idx="21">
                  <c:v>337.7</c:v>
                </c:pt>
                <c:pt idx="22">
                  <c:v>409.1</c:v>
                </c:pt>
              </c:numCache>
            </c:numRef>
          </c:val>
          <c:extLst>
            <c:ext xmlns:c16="http://schemas.microsoft.com/office/drawing/2014/chart" uri="{C3380CC4-5D6E-409C-BE32-E72D297353CC}">
              <c16:uniqueId val="{00000014-F0C4-45D2-98C8-1E5E326838FA}"/>
            </c:ext>
          </c:extLst>
        </c:ser>
        <c:dLbls>
          <c:showLegendKey val="0"/>
          <c:showVal val="0"/>
          <c:showCatName val="0"/>
          <c:showSerName val="0"/>
          <c:showPercent val="0"/>
          <c:showBubbleSize val="0"/>
        </c:dLbls>
        <c:axId val="61298560"/>
        <c:axId val="61304832"/>
      </c:areaChart>
      <c:lineChart>
        <c:grouping val="standard"/>
        <c:varyColors val="1"/>
        <c:ser>
          <c:idx val="0"/>
          <c:order val="1"/>
          <c:tx>
            <c:strRef>
              <c:f>Sheet1!$A$3</c:f>
              <c:strCache>
                <c:ptCount val="1"/>
                <c:pt idx="0">
                  <c:v>New Diagnoses**</c:v>
                </c:pt>
              </c:strCache>
            </c:strRef>
          </c:tx>
          <c:spPr>
            <a:ln w="25400">
              <a:solidFill>
                <a:srgbClr val="00B0F0"/>
              </a:solidFill>
              <a:prstDash val="solid"/>
            </a:ln>
          </c:spPr>
          <c:marker>
            <c:symbol val="none"/>
          </c:marker>
          <c:dPt>
            <c:idx val="13"/>
            <c:bubble3D val="0"/>
            <c:extLst>
              <c:ext xmlns:c16="http://schemas.microsoft.com/office/drawing/2014/chart" uri="{C3380CC4-5D6E-409C-BE32-E72D297353CC}">
                <c16:uniqueId val="{00000015-F0C4-45D2-98C8-1E5E326838FA}"/>
              </c:ext>
            </c:extLst>
          </c:dPt>
          <c:dPt>
            <c:idx val="16"/>
            <c:bubble3D val="0"/>
            <c:extLst>
              <c:ext xmlns:c16="http://schemas.microsoft.com/office/drawing/2014/chart" uri="{C3380CC4-5D6E-409C-BE32-E72D297353CC}">
                <c16:uniqueId val="{00000017-F0C4-45D2-98C8-1E5E326838FA}"/>
              </c:ext>
            </c:extLst>
          </c:dPt>
          <c:dPt>
            <c:idx val="21"/>
            <c:bubble3D val="0"/>
            <c:extLst>
              <c:ext xmlns:c16="http://schemas.microsoft.com/office/drawing/2014/chart" uri="{C3380CC4-5D6E-409C-BE32-E72D297353CC}">
                <c16:uniqueId val="{00000009-9270-4EED-A125-1E46E673439C}"/>
              </c:ext>
            </c:extLst>
          </c:dPt>
          <c:dLbls>
            <c:dLbl>
              <c:idx val="0"/>
              <c:delete val="1"/>
              <c:extLst>
                <c:ext xmlns:c15="http://schemas.microsoft.com/office/drawing/2012/chart" uri="{CE6537A1-D6FC-4f65-9D91-7224C49458BB}"/>
                <c:ext xmlns:c16="http://schemas.microsoft.com/office/drawing/2014/chart" uri="{C3380CC4-5D6E-409C-BE32-E72D297353CC}">
                  <c16:uniqueId val="{00000018-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19-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1A-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1B-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1C-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1D-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1E-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1F-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20-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21-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22-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23-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24-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15-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25-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26-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17-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27-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3C-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09-192F-46F4-8479-C4FD145CD8D8}"/>
                </c:ext>
              </c:extLst>
            </c:dLbl>
            <c:dLbl>
              <c:idx val="20"/>
              <c:delete val="1"/>
              <c:extLst>
                <c:ext xmlns:c15="http://schemas.microsoft.com/office/drawing/2012/chart" uri="{CE6537A1-D6FC-4f65-9D91-7224C49458BB}"/>
                <c:ext xmlns:c16="http://schemas.microsoft.com/office/drawing/2014/chart" uri="{C3380CC4-5D6E-409C-BE32-E72D297353CC}">
                  <c16:uniqueId val="{00000007-9270-4EED-A125-1E46E673439C}"/>
                </c:ext>
              </c:extLst>
            </c:dLbl>
            <c:dLbl>
              <c:idx val="21"/>
              <c:delete val="1"/>
              <c:extLst>
                <c:ext xmlns:c15="http://schemas.microsoft.com/office/drawing/2012/chart" uri="{CE6537A1-D6FC-4f65-9D91-7224C49458BB}"/>
                <c:ext xmlns:c16="http://schemas.microsoft.com/office/drawing/2014/chart" uri="{C3380CC4-5D6E-409C-BE32-E72D297353CC}">
                  <c16:uniqueId val="{00000009-9270-4EED-A125-1E46E673439C}"/>
                </c:ext>
              </c:extLst>
            </c:dLbl>
            <c:numFmt formatCode="#,##0" sourceLinked="0"/>
            <c:spPr>
              <a:noFill/>
              <a:ln>
                <a:noFill/>
              </a:ln>
              <a:effectLst/>
            </c:spPr>
            <c:txPr>
              <a:bodyPr/>
              <a:lstStyle/>
              <a:p>
                <a:pPr>
                  <a:defRPr sz="1200"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Sheet1!$B$3:$X$3</c:f>
              <c:numCache>
                <c:formatCode>0.0</c:formatCode>
                <c:ptCount val="23"/>
                <c:pt idx="0" formatCode="General">
                  <c:v>21.6</c:v>
                </c:pt>
                <c:pt idx="1">
                  <c:v>23.9</c:v>
                </c:pt>
                <c:pt idx="2">
                  <c:v>24.5</c:v>
                </c:pt>
                <c:pt idx="3">
                  <c:v>23.3</c:v>
                </c:pt>
                <c:pt idx="4">
                  <c:v>22.1</c:v>
                </c:pt>
                <c:pt idx="5" formatCode="General">
                  <c:v>22.2</c:v>
                </c:pt>
                <c:pt idx="6" formatCode="General">
                  <c:v>22.4</c:v>
                </c:pt>
                <c:pt idx="7" formatCode="General">
                  <c:v>24.2</c:v>
                </c:pt>
                <c:pt idx="8" formatCode="General">
                  <c:v>23.5</c:v>
                </c:pt>
                <c:pt idx="9" formatCode="General">
                  <c:v>21.1</c:v>
                </c:pt>
                <c:pt idx="10" formatCode="General">
                  <c:v>18.3</c:v>
                </c:pt>
                <c:pt idx="11" formatCode="General">
                  <c:v>18.3</c:v>
                </c:pt>
                <c:pt idx="12" formatCode="General">
                  <c:v>15.5</c:v>
                </c:pt>
                <c:pt idx="13">
                  <c:v>15.9</c:v>
                </c:pt>
                <c:pt idx="14" formatCode="General">
                  <c:v>15.9</c:v>
                </c:pt>
                <c:pt idx="15">
                  <c:v>15.9</c:v>
                </c:pt>
                <c:pt idx="16" formatCode="General">
                  <c:v>16.3</c:v>
                </c:pt>
                <c:pt idx="17">
                  <c:v>15.1</c:v>
                </c:pt>
                <c:pt idx="18" formatCode="General">
                  <c:v>13.9</c:v>
                </c:pt>
                <c:pt idx="19" formatCode="General">
                  <c:v>15.6</c:v>
                </c:pt>
                <c:pt idx="20" formatCode="General">
                  <c:v>12</c:v>
                </c:pt>
                <c:pt idx="21" formatCode="General">
                  <c:v>15.7</c:v>
                </c:pt>
                <c:pt idx="22" formatCode="General">
                  <c:v>15.3</c:v>
                </c:pt>
              </c:numCache>
            </c:numRef>
          </c:val>
          <c:smooth val="0"/>
          <c:extLst>
            <c:ext xmlns:c16="http://schemas.microsoft.com/office/drawing/2014/chart" uri="{C3380CC4-5D6E-409C-BE32-E72D297353CC}">
              <c16:uniqueId val="{00000028-F0C4-45D2-98C8-1E5E326838FA}"/>
            </c:ext>
          </c:extLst>
        </c:ser>
        <c:ser>
          <c:idx val="2"/>
          <c:order val="2"/>
          <c:tx>
            <c:strRef>
              <c:f>Sheet1!$A$4</c:f>
              <c:strCache>
                <c:ptCount val="1"/>
                <c:pt idx="0">
                  <c:v>Death Rate</c:v>
                </c:pt>
              </c:strCache>
            </c:strRef>
          </c:tx>
          <c:spPr>
            <a:ln>
              <a:solidFill>
                <a:srgbClr val="7F9E3F">
                  <a:lumMod val="50000"/>
                </a:srgbClr>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9-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2A-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2B-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2C-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2D-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2E-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2F-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30-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31-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32-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33-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34-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35-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36-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37-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38-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39-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3B-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07-192F-46F4-8479-C4FD145CD8D8}"/>
                </c:ext>
              </c:extLst>
            </c:dLbl>
            <c:dLbl>
              <c:idx val="19"/>
              <c:layout>
                <c:manualLayout>
                  <c:x val="-1.7457910151033512E-2"/>
                  <c:y val="-3.6977805047217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2F-46F4-8479-C4FD145CD8D8}"/>
                </c:ext>
              </c:extLst>
            </c:dLbl>
            <c:numFmt formatCode="#,##0" sourceLinked="0"/>
            <c:spPr>
              <a:noFill/>
              <a:ln>
                <a:noFill/>
              </a:ln>
              <a:effectLst/>
            </c:spPr>
            <c:txPr>
              <a:bodyPr wrap="square" lIns="38100" tIns="19050" rIns="38100" bIns="19050" anchor="ctr">
                <a:spAutoFit/>
              </a:bodyPr>
              <a:lstStyle/>
              <a:p>
                <a:pPr>
                  <a:defRPr sz="1200" i="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Sheet1!$B$4:$X$4</c:f>
              <c:numCache>
                <c:formatCode>General</c:formatCode>
                <c:ptCount val="23"/>
                <c:pt idx="0">
                  <c:v>5.7</c:v>
                </c:pt>
                <c:pt idx="1">
                  <c:v>5.6</c:v>
                </c:pt>
                <c:pt idx="2">
                  <c:v>5.8</c:v>
                </c:pt>
                <c:pt idx="3">
                  <c:v>5.4</c:v>
                </c:pt>
                <c:pt idx="4">
                  <c:v>4.8</c:v>
                </c:pt>
                <c:pt idx="5">
                  <c:v>4.8</c:v>
                </c:pt>
                <c:pt idx="6">
                  <c:v>4.8</c:v>
                </c:pt>
                <c:pt idx="7">
                  <c:v>4.2</c:v>
                </c:pt>
                <c:pt idx="8">
                  <c:v>3.8</c:v>
                </c:pt>
                <c:pt idx="9">
                  <c:v>3.8</c:v>
                </c:pt>
                <c:pt idx="10">
                  <c:v>3.4</c:v>
                </c:pt>
                <c:pt idx="11">
                  <c:v>2.8</c:v>
                </c:pt>
                <c:pt idx="12">
                  <c:v>2.6</c:v>
                </c:pt>
                <c:pt idx="13">
                  <c:v>2.7</c:v>
                </c:pt>
                <c:pt idx="14">
                  <c:v>2.2000000000000002</c:v>
                </c:pt>
                <c:pt idx="15">
                  <c:v>2.2999999999999998</c:v>
                </c:pt>
                <c:pt idx="16">
                  <c:v>2.1</c:v>
                </c:pt>
                <c:pt idx="17">
                  <c:v>2.1</c:v>
                </c:pt>
                <c:pt idx="18">
                  <c:v>1.8</c:v>
                </c:pt>
                <c:pt idx="19">
                  <c:v>1.5541446845772784</c:v>
                </c:pt>
              </c:numCache>
            </c:numRef>
          </c:val>
          <c:smooth val="0"/>
          <c:extLst>
            <c:ext xmlns:c16="http://schemas.microsoft.com/office/drawing/2014/chart" uri="{C3380CC4-5D6E-409C-BE32-E72D297353CC}">
              <c16:uniqueId val="{0000003A-F0C4-45D2-98C8-1E5E326838FA}"/>
            </c:ext>
          </c:extLst>
        </c:ser>
        <c:dLbls>
          <c:showLegendKey val="0"/>
          <c:showVal val="0"/>
          <c:showCatName val="0"/>
          <c:showSerName val="0"/>
          <c:showPercent val="0"/>
          <c:showBubbleSize val="0"/>
        </c:dLbls>
        <c:marker val="1"/>
        <c:smooth val="0"/>
        <c:axId val="61325312"/>
        <c:axId val="61306752"/>
      </c:lineChart>
      <c:catAx>
        <c:axId val="61298560"/>
        <c:scaling>
          <c:orientation val="minMax"/>
        </c:scaling>
        <c:delete val="0"/>
        <c:axPos val="b"/>
        <c:title>
          <c:tx>
            <c:rich>
              <a:bodyPr/>
              <a:lstStyle/>
              <a:p>
                <a:pPr>
                  <a:defRPr sz="1400"/>
                </a:pPr>
                <a:r>
                  <a:rPr lang="en-US" sz="1400" dirty="0"/>
                  <a:t>Year at Diagnosis</a:t>
                </a:r>
              </a:p>
            </c:rich>
          </c:tx>
          <c:layout>
            <c:manualLayout>
              <c:xMode val="edge"/>
              <c:yMode val="edge"/>
              <c:x val="0.41663969087197439"/>
              <c:y val="0.93170151438506188"/>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sz="1200" b="0" i="0" u="none" strike="noStrike" baseline="0">
                <a:solidFill>
                  <a:schemeClr val="tx1"/>
                </a:solidFill>
                <a:latin typeface="Arial"/>
                <a:ea typeface="Arial"/>
                <a:cs typeface="Arial"/>
              </a:defRPr>
            </a:pPr>
            <a:endParaRPr lang="en-US"/>
          </a:p>
        </c:txPr>
        <c:crossAx val="61304832"/>
        <c:crosses val="autoZero"/>
        <c:auto val="1"/>
        <c:lblAlgn val="ctr"/>
        <c:lblOffset val="100"/>
        <c:tickLblSkip val="1"/>
        <c:tickMarkSkip val="1"/>
        <c:noMultiLvlLbl val="1"/>
      </c:catAx>
      <c:valAx>
        <c:axId val="61304832"/>
        <c:scaling>
          <c:orientation val="minMax"/>
        </c:scaling>
        <c:delete val="0"/>
        <c:axPos val="l"/>
        <c:title>
          <c:tx>
            <c:rich>
              <a:bodyPr rot="-5400000" vert="horz"/>
              <a:lstStyle/>
              <a:p>
                <a:pPr>
                  <a:defRPr sz="1400"/>
                </a:pPr>
                <a:r>
                  <a:rPr lang="en-US" sz="1400" dirty="0"/>
                  <a:t>Rate</a:t>
                </a:r>
                <a:r>
                  <a:rPr lang="en-US" sz="1400" baseline="0" dirty="0"/>
                  <a:t> per 100,000 population (Prevalence)</a:t>
                </a:r>
                <a:endParaRPr lang="en-US" sz="1400" dirty="0"/>
              </a:p>
            </c:rich>
          </c:tx>
          <c:layout>
            <c:manualLayout>
              <c:xMode val="edge"/>
              <c:yMode val="edge"/>
              <c:x val="5.8537474482356373E-3"/>
              <c:y val="8.7222888916456534E-2"/>
            </c:manualLayout>
          </c:layout>
          <c:overlay val="0"/>
        </c:title>
        <c:numFmt formatCode="#,##0" sourceLinked="0"/>
        <c:majorTickMark val="none"/>
        <c:minorTickMark val="none"/>
        <c:tickLblPos val="nextTo"/>
        <c:spPr>
          <a:ln>
            <a:solidFill>
              <a:srgbClr val="000514"/>
            </a:solidFill>
          </a:ln>
        </c:spPr>
        <c:txPr>
          <a:bodyPr rot="0" vert="horz"/>
          <a:lstStyle/>
          <a:p>
            <a:pPr>
              <a:defRPr sz="1200" b="0" i="0" u="none" strike="noStrike" baseline="0">
                <a:solidFill>
                  <a:schemeClr val="tx1"/>
                </a:solidFill>
                <a:latin typeface="Arial"/>
                <a:ea typeface="Arial"/>
                <a:cs typeface="Arial"/>
              </a:defRPr>
            </a:pPr>
            <a:endParaRPr lang="en-US"/>
          </a:p>
        </c:txPr>
        <c:crossAx val="61298560"/>
        <c:crosses val="autoZero"/>
        <c:crossBetween val="between"/>
      </c:valAx>
      <c:valAx>
        <c:axId val="61306752"/>
        <c:scaling>
          <c:orientation val="minMax"/>
        </c:scaling>
        <c:delete val="0"/>
        <c:axPos val="r"/>
        <c:title>
          <c:tx>
            <c:rich>
              <a:bodyPr rot="-5400000" vert="horz"/>
              <a:lstStyle/>
              <a:p>
                <a:pPr>
                  <a:defRPr sz="1400"/>
                </a:pPr>
                <a:r>
                  <a:rPr lang="en-US" sz="1400" dirty="0"/>
                  <a:t>Rate per 100,000 population             (New Cases)</a:t>
                </a:r>
              </a:p>
            </c:rich>
          </c:tx>
          <c:layout>
            <c:manualLayout>
              <c:xMode val="edge"/>
              <c:yMode val="edge"/>
              <c:x val="0.95922620783513179"/>
              <c:y val="8.8274887424375587E-2"/>
            </c:manualLayout>
          </c:layout>
          <c:overlay val="0"/>
        </c:title>
        <c:numFmt formatCode="0" sourceLinked="0"/>
        <c:majorTickMark val="out"/>
        <c:minorTickMark val="none"/>
        <c:tickLblPos val="nextTo"/>
        <c:spPr>
          <a:ln>
            <a:solidFill>
              <a:srgbClr val="000514"/>
            </a:solidFill>
          </a:ln>
        </c:spPr>
        <c:txPr>
          <a:bodyPr/>
          <a:lstStyle/>
          <a:p>
            <a:pPr>
              <a:defRPr sz="1200" b="0"/>
            </a:pPr>
            <a:endParaRPr lang="en-US"/>
          </a:p>
        </c:txPr>
        <c:crossAx val="61325312"/>
        <c:crosses val="max"/>
        <c:crossBetween val="between"/>
      </c:valAx>
      <c:catAx>
        <c:axId val="61325312"/>
        <c:scaling>
          <c:orientation val="minMax"/>
        </c:scaling>
        <c:delete val="1"/>
        <c:axPos val="b"/>
        <c:numFmt formatCode="General" sourceLinked="1"/>
        <c:majorTickMark val="out"/>
        <c:minorTickMark val="none"/>
        <c:tickLblPos val="nextTo"/>
        <c:crossAx val="61306752"/>
        <c:crosses val="autoZero"/>
        <c:auto val="1"/>
        <c:lblAlgn val="ctr"/>
        <c:lblOffset val="100"/>
        <c:noMultiLvlLbl val="0"/>
      </c:catAx>
      <c:spPr>
        <a:noFill/>
        <a:ln w="25400">
          <a:noFill/>
        </a:ln>
      </c:spPr>
    </c:plotArea>
    <c:legend>
      <c:legendPos val="t"/>
      <c:layout>
        <c:manualLayout>
          <c:xMode val="edge"/>
          <c:yMode val="edge"/>
          <c:x val="0.25845547847373351"/>
          <c:y val="4.5570123957388527E-2"/>
          <c:w val="0.5474495258577643"/>
          <c:h val="6.0654199790143873E-2"/>
        </c:manualLayout>
      </c:layout>
      <c:overlay val="0"/>
      <c:spPr>
        <a:noFill/>
        <a:ln w="27030">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1"/>
  </c:chart>
  <c:spPr>
    <a:noFill/>
    <a:ln>
      <a:noFill/>
    </a:ln>
  </c:spPr>
  <c:txPr>
    <a:bodyPr/>
    <a:lstStyle/>
    <a:p>
      <a:pPr>
        <a:defRPr sz="191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0602053563338116"/>
          <c:h val="0.64229431444512963"/>
        </c:manualLayout>
      </c:layout>
      <c:barChart>
        <c:barDir val="col"/>
        <c:grouping val="clustered"/>
        <c:varyColors val="0"/>
        <c:ser>
          <c:idx val="0"/>
          <c:order val="0"/>
          <c:tx>
            <c:strRef>
              <c:f>Sheet1!$A$2</c:f>
              <c:strCache>
                <c:ptCount val="1"/>
                <c:pt idx="0">
                  <c:v>Men</c:v>
                </c:pt>
              </c:strCache>
            </c:strRef>
          </c:tx>
          <c:spPr>
            <a:solidFill>
              <a:srgbClr val="1F497D">
                <a:lumMod val="60000"/>
                <a:lumOff val="40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0</c:v>
                </c:pt>
                <c:pt idx="1">
                  <c:v>56</c:v>
                </c:pt>
                <c:pt idx="2">
                  <c:v>210</c:v>
                </c:pt>
                <c:pt idx="3">
                  <c:v>254</c:v>
                </c:pt>
                <c:pt idx="4">
                  <c:v>227</c:v>
                </c:pt>
                <c:pt idx="5">
                  <c:v>96</c:v>
                </c:pt>
                <c:pt idx="6">
                  <c:v>73</c:v>
                </c:pt>
                <c:pt idx="7">
                  <c:v>44</c:v>
                </c:pt>
                <c:pt idx="8">
                  <c:v>43</c:v>
                </c:pt>
                <c:pt idx="9">
                  <c:v>29</c:v>
                </c:pt>
                <c:pt idx="10">
                  <c:v>33</c:v>
                </c:pt>
                <c:pt idx="11">
                  <c:v>13</c:v>
                </c:pt>
              </c:numCache>
            </c:numRef>
          </c:val>
          <c:extLst>
            <c:ext xmlns:c16="http://schemas.microsoft.com/office/drawing/2014/chart" uri="{C3380CC4-5D6E-409C-BE32-E72D297353CC}">
              <c16:uniqueId val="{00000000-AA85-4861-A50B-D02C8DCEC4E6}"/>
            </c:ext>
          </c:extLst>
        </c:ser>
        <c:dLbls>
          <c:showLegendKey val="0"/>
          <c:showVal val="0"/>
          <c:showCatName val="0"/>
          <c:showSerName val="0"/>
          <c:showPercent val="0"/>
          <c:showBubbleSize val="0"/>
        </c:dLbls>
        <c:gapWidth val="94"/>
        <c:overlap val="-100"/>
        <c:axId val="56915072"/>
        <c:axId val="56916992"/>
      </c:barChart>
      <c:barChart>
        <c:barDir val="col"/>
        <c:grouping val="clustered"/>
        <c:varyColors val="0"/>
        <c:ser>
          <c:idx val="1"/>
          <c:order val="1"/>
          <c:tx>
            <c:strRef>
              <c:f>Sheet1!$A$3</c:f>
              <c:strCache>
                <c:ptCount val="1"/>
                <c:pt idx="0">
                  <c:v>Women</c:v>
                </c:pt>
              </c:strCache>
            </c:strRef>
          </c:tx>
          <c:spPr>
            <a:solidFill>
              <a:srgbClr val="6D2E75">
                <a:lumMod val="75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6</c:v>
                </c:pt>
                <c:pt idx="2">
                  <c:v>23</c:v>
                </c:pt>
                <c:pt idx="3">
                  <c:v>31</c:v>
                </c:pt>
                <c:pt idx="4">
                  <c:v>38</c:v>
                </c:pt>
                <c:pt idx="5">
                  <c:v>39</c:v>
                </c:pt>
                <c:pt idx="6">
                  <c:v>34</c:v>
                </c:pt>
                <c:pt idx="7">
                  <c:v>27</c:v>
                </c:pt>
                <c:pt idx="8">
                  <c:v>23</c:v>
                </c:pt>
                <c:pt idx="9">
                  <c:v>10</c:v>
                </c:pt>
                <c:pt idx="10">
                  <c:v>7</c:v>
                </c:pt>
                <c:pt idx="11">
                  <c:v>10</c:v>
                </c:pt>
              </c:numCache>
            </c:numRef>
          </c:val>
          <c:extLst>
            <c:ext xmlns:c16="http://schemas.microsoft.com/office/drawing/2014/chart" uri="{C3380CC4-5D6E-409C-BE32-E72D297353CC}">
              <c16:uniqueId val="{00000001-AA85-4861-A50B-D02C8DCEC4E6}"/>
            </c:ext>
          </c:extLst>
        </c:ser>
        <c:ser>
          <c:idx val="2"/>
          <c:order val="2"/>
          <c:tx>
            <c:strRef>
              <c:f>Sheet1!$A$4</c:f>
              <c:strCache>
                <c:ptCount val="1"/>
                <c:pt idx="0">
                  <c:v>Transgender*</c:v>
                </c:pt>
              </c:strCache>
            </c:strRef>
          </c:tx>
          <c:spPr>
            <a:solidFill>
              <a:srgbClr val="FFC000">
                <a:alpha val="80000"/>
              </a:srgbClr>
            </a:solidFill>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Sheet1!$B$4:$M$4</c:f>
              <c:numCache>
                <c:formatCode>General</c:formatCode>
                <c:ptCount val="12"/>
                <c:pt idx="0">
                  <c:v>0</c:v>
                </c:pt>
                <c:pt idx="1">
                  <c:v>4</c:v>
                </c:pt>
                <c:pt idx="2">
                  <c:v>10</c:v>
                </c:pt>
                <c:pt idx="3">
                  <c:v>11</c:v>
                </c:pt>
                <c:pt idx="4">
                  <c:v>10</c:v>
                </c:pt>
                <c:pt idx="5">
                  <c:v>3</c:v>
                </c:pt>
                <c:pt idx="6">
                  <c:v>1</c:v>
                </c:pt>
                <c:pt idx="7">
                  <c:v>1</c:v>
                </c:pt>
                <c:pt idx="8">
                  <c:v>0</c:v>
                </c:pt>
                <c:pt idx="9">
                  <c:v>0</c:v>
                </c:pt>
                <c:pt idx="10">
                  <c:v>0</c:v>
                </c:pt>
                <c:pt idx="11">
                  <c:v>0</c:v>
                </c:pt>
              </c:numCache>
            </c:numRef>
          </c:val>
          <c:extLst>
            <c:ext xmlns:c16="http://schemas.microsoft.com/office/drawing/2014/chart" uri="{C3380CC4-5D6E-409C-BE32-E72D297353CC}">
              <c16:uniqueId val="{00000001-70D3-4358-BED7-9BD8558F334F}"/>
            </c:ext>
          </c:extLst>
        </c:ser>
        <c:dLbls>
          <c:showLegendKey val="0"/>
          <c:showVal val="0"/>
          <c:showCatName val="0"/>
          <c:showSerName val="0"/>
          <c:showPercent val="0"/>
          <c:showBubbleSize val="0"/>
        </c:dLbls>
        <c:gapWidth val="94"/>
        <c:overlap val="-60"/>
        <c:axId val="570728152"/>
        <c:axId val="570732088"/>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 Age</a:t>
                </a:r>
                <a:r>
                  <a:rPr lang="en-US" sz="1400" baseline="0" dirty="0">
                    <a:solidFill>
                      <a:srgbClr val="080808"/>
                    </a:solidFill>
                  </a:rPr>
                  <a:t> at Diagnosis (Year)</a:t>
                </a:r>
                <a:endParaRPr lang="en-US" sz="1400" dirty="0">
                  <a:solidFill>
                    <a:srgbClr val="080808"/>
                  </a:solidFill>
                </a:endParaRPr>
              </a:p>
            </c:rich>
          </c:tx>
          <c:layout>
            <c:manualLayout>
              <c:xMode val="edge"/>
              <c:yMode val="edge"/>
              <c:x val="0.37838817124869778"/>
              <c:y val="0.87294775877351571"/>
            </c:manualLayout>
          </c:layout>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 (Men)</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valAx>
        <c:axId val="570732088"/>
        <c:scaling>
          <c:orientation val="minMax"/>
        </c:scaling>
        <c:delete val="0"/>
        <c:axPos val="r"/>
        <c:title>
          <c:tx>
            <c:rich>
              <a:bodyPr/>
              <a:lstStyle/>
              <a:p>
                <a:pPr>
                  <a:defRPr sz="1400"/>
                </a:pPr>
                <a:r>
                  <a:rPr lang="en-US" sz="1400" dirty="0">
                    <a:solidFill>
                      <a:srgbClr val="000000"/>
                    </a:solidFill>
                  </a:rPr>
                  <a:t>Number of Cases </a:t>
                </a:r>
              </a:p>
              <a:p>
                <a:pPr>
                  <a:defRPr sz="1400"/>
                </a:pPr>
                <a:r>
                  <a:rPr lang="en-US" sz="1400" dirty="0">
                    <a:solidFill>
                      <a:srgbClr val="000000"/>
                    </a:solidFill>
                  </a:rPr>
                  <a:t>(Women, Transgender)</a:t>
                </a:r>
              </a:p>
            </c:rich>
          </c:tx>
          <c:overlay val="0"/>
          <c:spPr>
            <a:solidFill>
              <a:srgbClr val="FFFFFF"/>
            </a:solidFill>
          </c:spPr>
        </c:title>
        <c:numFmt formatCode="General" sourceLinked="1"/>
        <c:majorTickMark val="none"/>
        <c:minorTickMark val="none"/>
        <c:tickLblPos val="nextTo"/>
        <c:spPr>
          <a:ln>
            <a:solidFill>
              <a:sysClr val="windowText" lastClr="000000"/>
            </a:solidFill>
          </a:ln>
        </c:spPr>
        <c:txPr>
          <a:bodyPr/>
          <a:lstStyle/>
          <a:p>
            <a:pPr>
              <a:defRPr sz="1200" b="0">
                <a:solidFill>
                  <a:srgbClr val="000000"/>
                </a:solidFill>
              </a:defRPr>
            </a:pPr>
            <a:endParaRPr lang="en-US"/>
          </a:p>
        </c:txPr>
        <c:crossAx val="570728152"/>
        <c:crosses val="max"/>
        <c:crossBetween val="between"/>
      </c:valAx>
      <c:catAx>
        <c:axId val="570728152"/>
        <c:scaling>
          <c:orientation val="minMax"/>
        </c:scaling>
        <c:delete val="1"/>
        <c:axPos val="b"/>
        <c:numFmt formatCode="General" sourceLinked="1"/>
        <c:majorTickMark val="out"/>
        <c:minorTickMark val="none"/>
        <c:tickLblPos val="nextTo"/>
        <c:crossAx val="570732088"/>
        <c:crosses val="autoZero"/>
        <c:auto val="1"/>
        <c:lblAlgn val="ctr"/>
        <c:lblOffset val="100"/>
        <c:noMultiLvlLbl val="0"/>
      </c:catAx>
      <c:spPr>
        <a:noFill/>
        <a:ln w="16561">
          <a:noFill/>
          <a:prstDash val="solid"/>
        </a:ln>
      </c:spPr>
    </c:plotArea>
    <c:legend>
      <c:legendPos val="t"/>
      <c:layout>
        <c:manualLayout>
          <c:xMode val="edge"/>
          <c:yMode val="edge"/>
          <c:x val="0.3117000826285603"/>
          <c:y val="5.9122074403436678E-3"/>
          <c:w val="0.37310824941957177"/>
          <c:h val="6.6789437828678661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2286060449"/>
          <c:y val="3.0382088308730886E-2"/>
          <c:w val="0.79896196464125091"/>
          <c:h val="0.84315283555991427"/>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0"/>
            <c:bubble3D val="0"/>
            <c:extLst>
              <c:ext xmlns:c16="http://schemas.microsoft.com/office/drawing/2014/chart" uri="{C3380CC4-5D6E-409C-BE32-E72D297353CC}">
                <c16:uniqueId val="{00000000-6A36-4EF5-9A3E-B10F9F8A54CB}"/>
              </c:ext>
            </c:extLst>
          </c:dPt>
          <c:dPt>
            <c:idx val="2"/>
            <c:bubble3D val="0"/>
            <c:extLst>
              <c:ext xmlns:c16="http://schemas.microsoft.com/office/drawing/2014/chart" uri="{C3380CC4-5D6E-409C-BE32-E72D297353CC}">
                <c16:uniqueId val="{00000001-6A36-4EF5-9A3E-B10F9F8A54CB}"/>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Sheet1!$B$3:$B$7</c:f>
              <c:numCache>
                <c:formatCode>General</c:formatCode>
                <c:ptCount val="5"/>
                <c:pt idx="0">
                  <c:v>0.4</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0"/>
            <c:bubble3D val="0"/>
            <c:extLst>
              <c:ext xmlns:c16="http://schemas.microsoft.com/office/drawing/2014/chart" uri="{C3380CC4-5D6E-409C-BE32-E72D297353CC}">
                <c16:uniqueId val="{00000002-6A36-4EF5-9A3E-B10F9F8A54CB}"/>
              </c:ext>
            </c:extLst>
          </c:dPt>
          <c:dPt>
            <c:idx val="2"/>
            <c:bubble3D val="0"/>
            <c:extLst>
              <c:ext xmlns:c16="http://schemas.microsoft.com/office/drawing/2014/chart" uri="{C3380CC4-5D6E-409C-BE32-E72D297353CC}">
                <c16:uniqueId val="{00000003-6A36-4EF5-9A3E-B10F9F8A54CB}"/>
              </c:ext>
            </c:extLst>
          </c:dPt>
          <c:dPt>
            <c:idx val="3"/>
            <c:bubble3D val="0"/>
            <c:extLst>
              <c:ext xmlns:c16="http://schemas.microsoft.com/office/drawing/2014/chart" uri="{C3380CC4-5D6E-409C-BE32-E72D297353CC}">
                <c16:uniqueId val="{00000012-C3B6-4B23-A460-D6F108473D66}"/>
              </c:ext>
            </c:extLst>
          </c:dPt>
          <c:dLbls>
            <c:dLbl>
              <c:idx val="4"/>
              <c:layout>
                <c:manualLayout>
                  <c:x val="3.4386142608197744E-2"/>
                  <c:y val="1.139101311850070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Sheet1!$C$3:$C$7</c:f>
              <c:numCache>
                <c:formatCode>General</c:formatCode>
                <c:ptCount val="5"/>
                <c:pt idx="0">
                  <c:v>11.8</c:v>
                </c:pt>
                <c:pt idx="1">
                  <c:v>12.5</c:v>
                </c:pt>
                <c:pt idx="2">
                  <c:v>10</c:v>
                </c:pt>
                <c:pt idx="3">
                  <c:v>12.2</c:v>
                </c:pt>
                <c:pt idx="4">
                  <c:v>9.5</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0"/>
            <c:bubble3D val="0"/>
            <c:extLst>
              <c:ext xmlns:c16="http://schemas.microsoft.com/office/drawing/2014/chart" uri="{C3380CC4-5D6E-409C-BE32-E72D297353CC}">
                <c16:uniqueId val="{00000005-6A36-4EF5-9A3E-B10F9F8A54CB}"/>
              </c:ext>
            </c:extLst>
          </c:dPt>
          <c:dPt>
            <c:idx val="2"/>
            <c:bubble3D val="0"/>
            <c:extLst>
              <c:ext xmlns:c16="http://schemas.microsoft.com/office/drawing/2014/chart" uri="{C3380CC4-5D6E-409C-BE32-E72D297353CC}">
                <c16:uniqueId val="{00000006-6A36-4EF5-9A3E-B10F9F8A54CB}"/>
              </c:ext>
            </c:extLst>
          </c:dPt>
          <c:dPt>
            <c:idx val="3"/>
            <c:bubble3D val="0"/>
            <c:extLst>
              <c:ext xmlns:c16="http://schemas.microsoft.com/office/drawing/2014/chart" uri="{C3380CC4-5D6E-409C-BE32-E72D297353CC}">
                <c16:uniqueId val="{00000007-01DD-4E74-86FE-45B6B6038252}"/>
              </c:ext>
            </c:extLst>
          </c:dPt>
          <c:dLbls>
            <c:dLbl>
              <c:idx val="4"/>
              <c:layout>
                <c:manualLayout>
                  <c:x val="1.0963570991085837E-16"/>
                  <c:y val="-3.0025564285561164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Sheet1!$D$3:$D$7</c:f>
              <c:numCache>
                <c:formatCode>General</c:formatCode>
                <c:ptCount val="5"/>
                <c:pt idx="0">
                  <c:v>33.299999999999997</c:v>
                </c:pt>
                <c:pt idx="1">
                  <c:v>42</c:v>
                </c:pt>
                <c:pt idx="2">
                  <c:v>29.6</c:v>
                </c:pt>
                <c:pt idx="3">
                  <c:v>38.6</c:v>
                </c:pt>
                <c:pt idx="4">
                  <c:v>34.6</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0"/>
            <c:bubble3D val="0"/>
            <c:extLst>
              <c:ext xmlns:c16="http://schemas.microsoft.com/office/drawing/2014/chart" uri="{C3380CC4-5D6E-409C-BE32-E72D297353CC}">
                <c16:uniqueId val="{00000008-6A36-4EF5-9A3E-B10F9F8A54CB}"/>
              </c:ext>
            </c:extLst>
          </c:dPt>
          <c:dPt>
            <c:idx val="2"/>
            <c:bubble3D val="0"/>
            <c:extLst>
              <c:ext xmlns:c16="http://schemas.microsoft.com/office/drawing/2014/chart" uri="{C3380CC4-5D6E-409C-BE32-E72D297353CC}">
                <c16:uniqueId val="{00000009-6A36-4EF5-9A3E-B10F9F8A54CB}"/>
              </c:ext>
            </c:extLst>
          </c:dPt>
          <c:dPt>
            <c:idx val="3"/>
            <c:bubble3D val="0"/>
            <c:extLst>
              <c:ext xmlns:c16="http://schemas.microsoft.com/office/drawing/2014/chart" uri="{C3380CC4-5D6E-409C-BE32-E72D297353CC}">
                <c16:uniqueId val="{0000000B-01DD-4E74-86FE-45B6B6038252}"/>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Sheet1!$E$3:$E$7</c:f>
              <c:numCache>
                <c:formatCode>General</c:formatCode>
                <c:ptCount val="5"/>
                <c:pt idx="0">
                  <c:v>32.1</c:v>
                </c:pt>
                <c:pt idx="1">
                  <c:v>40.4</c:v>
                </c:pt>
                <c:pt idx="2">
                  <c:v>27.9</c:v>
                </c:pt>
                <c:pt idx="3">
                  <c:v>39.799999999999997</c:v>
                </c:pt>
                <c:pt idx="4">
                  <c:v>42.2</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0"/>
            <c:bubble3D val="0"/>
            <c:extLst>
              <c:ext xmlns:c16="http://schemas.microsoft.com/office/drawing/2014/chart" uri="{C3380CC4-5D6E-409C-BE32-E72D297353CC}">
                <c16:uniqueId val="{0000000B-6A36-4EF5-9A3E-B10F9F8A54CB}"/>
              </c:ext>
            </c:extLst>
          </c:dPt>
          <c:dPt>
            <c:idx val="2"/>
            <c:bubble3D val="0"/>
            <c:extLst>
              <c:ext xmlns:c16="http://schemas.microsoft.com/office/drawing/2014/chart" uri="{C3380CC4-5D6E-409C-BE32-E72D297353CC}">
                <c16:uniqueId val="{0000000C-6A36-4EF5-9A3E-B10F9F8A54CB}"/>
              </c:ext>
            </c:extLst>
          </c:dPt>
          <c:dPt>
            <c:idx val="3"/>
            <c:bubble3D val="0"/>
            <c:extLst>
              <c:ext xmlns:c16="http://schemas.microsoft.com/office/drawing/2014/chart" uri="{C3380CC4-5D6E-409C-BE32-E72D297353CC}">
                <c16:uniqueId val="{0000000F-01DD-4E74-86FE-45B6B6038252}"/>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Sheet1!$F$3:$F$7</c:f>
              <c:numCache>
                <c:formatCode>General</c:formatCode>
                <c:ptCount val="5"/>
                <c:pt idx="0">
                  <c:v>22</c:v>
                </c:pt>
                <c:pt idx="1">
                  <c:v>27.2</c:v>
                </c:pt>
                <c:pt idx="2" formatCode="0.0">
                  <c:v>25.2</c:v>
                </c:pt>
                <c:pt idx="3">
                  <c:v>32.4</c:v>
                </c:pt>
                <c:pt idx="4">
                  <c:v>38.6</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marker>
            <c:symbol val="none"/>
          </c:marker>
          <c:dPt>
            <c:idx val="3"/>
            <c:bubble3D val="0"/>
            <c:spPr>
              <a:ln>
                <a:prstDash val="solid"/>
              </a:ln>
            </c:spPr>
            <c:extLst>
              <c:ext xmlns:c16="http://schemas.microsoft.com/office/drawing/2014/chart" uri="{C3380CC4-5D6E-409C-BE32-E72D297353CC}">
                <c16:uniqueId val="{0000000F-6A36-4EF5-9A3E-B10F9F8A54CB}"/>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Sheet1!$G$3:$G$7</c:f>
              <c:numCache>
                <c:formatCode>General</c:formatCode>
                <c:ptCount val="5"/>
                <c:pt idx="0">
                  <c:v>18.2</c:v>
                </c:pt>
                <c:pt idx="1">
                  <c:v>19.8</c:v>
                </c:pt>
                <c:pt idx="2">
                  <c:v>17</c:v>
                </c:pt>
                <c:pt idx="3">
                  <c:v>22.8</c:v>
                </c:pt>
                <c:pt idx="4">
                  <c:v>20.5</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marker>
            <c:symbol val="none"/>
          </c:marker>
          <c:dPt>
            <c:idx val="3"/>
            <c:bubble3D val="0"/>
            <c:spPr>
              <a:ln>
                <a:prstDash val="solid"/>
              </a:ln>
            </c:spPr>
            <c:extLst>
              <c:ext xmlns:c16="http://schemas.microsoft.com/office/drawing/2014/chart" uri="{C3380CC4-5D6E-409C-BE32-E72D297353CC}">
                <c16:uniqueId val="{00000011-6A36-4EF5-9A3E-B10F9F8A54CB}"/>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Sheet1!$H$3:$H$7</c:f>
              <c:numCache>
                <c:formatCode>General</c:formatCode>
                <c:ptCount val="5"/>
                <c:pt idx="0">
                  <c:v>13</c:v>
                </c:pt>
                <c:pt idx="1">
                  <c:v>13.4</c:v>
                </c:pt>
                <c:pt idx="2">
                  <c:v>11.8</c:v>
                </c:pt>
                <c:pt idx="3">
                  <c:v>14.5</c:v>
                </c:pt>
                <c:pt idx="4">
                  <c:v>16.399999999999999</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marker>
            <c:symbol val="none"/>
          </c:marker>
          <c:dPt>
            <c:idx val="3"/>
            <c:bubble3D val="0"/>
            <c:spPr>
              <a:ln>
                <a:prstDash val="solid"/>
              </a:ln>
            </c:spPr>
            <c:extLst>
              <c:ext xmlns:c16="http://schemas.microsoft.com/office/drawing/2014/chart" uri="{C3380CC4-5D6E-409C-BE32-E72D297353CC}">
                <c16:uniqueId val="{00000013-6A36-4EF5-9A3E-B10F9F8A54CB}"/>
              </c:ext>
            </c:extLst>
          </c:dPt>
          <c:dLbls>
            <c:dLbl>
              <c:idx val="4"/>
              <c:layout>
                <c:manualLayout>
                  <c:x val="1.0963570991085837E-16"/>
                  <c:y val="-2.702300785700454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Sheet1!$I$3:$I$7</c:f>
              <c:numCache>
                <c:formatCode>General</c:formatCode>
                <c:ptCount val="5"/>
                <c:pt idx="0">
                  <c:v>11.3</c:v>
                </c:pt>
                <c:pt idx="1">
                  <c:v>10.7</c:v>
                </c:pt>
                <c:pt idx="2">
                  <c:v>8.6999999999999993</c:v>
                </c:pt>
                <c:pt idx="3">
                  <c:v>11.7</c:v>
                </c:pt>
                <c:pt idx="4">
                  <c:v>11.1</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marker>
            <c:symbol val="none"/>
          </c:marker>
          <c:dPt>
            <c:idx val="3"/>
            <c:bubble3D val="0"/>
            <c:spPr>
              <a:ln>
                <a:prstDash val="solid"/>
              </a:ln>
            </c:spPr>
            <c:extLst>
              <c:ext xmlns:c16="http://schemas.microsoft.com/office/drawing/2014/chart" uri="{C3380CC4-5D6E-409C-BE32-E72D297353CC}">
                <c16:uniqueId val="{00000015-6A36-4EF5-9A3E-B10F9F8A54CB}"/>
              </c:ext>
            </c:extLst>
          </c:dPt>
          <c:dLbls>
            <c:dLbl>
              <c:idx val="4"/>
              <c:layout>
                <c:manualLayout>
                  <c:x val="2.9900993572345866E-2"/>
                  <c:y val="-1.501278214278041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Sheet1!$J$3:$J$7</c:f>
              <c:numCache>
                <c:formatCode>General</c:formatCode>
                <c:ptCount val="5"/>
                <c:pt idx="0">
                  <c:v>13.5</c:v>
                </c:pt>
                <c:pt idx="1">
                  <c:v>11.5</c:v>
                </c:pt>
                <c:pt idx="2">
                  <c:v>8.9</c:v>
                </c:pt>
                <c:pt idx="3">
                  <c:v>11.6</c:v>
                </c:pt>
                <c:pt idx="4">
                  <c:v>9.5</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marker>
            <c:symbol val="none"/>
          </c:marker>
          <c:dPt>
            <c:idx val="3"/>
            <c:bubble3D val="0"/>
            <c:spPr>
              <a:ln>
                <a:prstDash val="solid"/>
              </a:ln>
            </c:spPr>
            <c:extLst>
              <c:ext xmlns:c16="http://schemas.microsoft.com/office/drawing/2014/chart" uri="{C3380CC4-5D6E-409C-BE32-E72D297353CC}">
                <c16:uniqueId val="{00000017-6A36-4EF5-9A3E-B10F9F8A54CB}"/>
              </c:ext>
            </c:extLst>
          </c:dPt>
          <c:dLbls>
            <c:dLbl>
              <c:idx val="4"/>
              <c:layout>
                <c:manualLayout>
                  <c:x val="1.7940596143407518E-2"/>
                  <c:y val="2.101789499989231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Sheet1!$K$3:$K$7</c:f>
              <c:numCache>
                <c:formatCode>General</c:formatCode>
                <c:ptCount val="5"/>
                <c:pt idx="0">
                  <c:v>8.9</c:v>
                </c:pt>
                <c:pt idx="1">
                  <c:v>9.4</c:v>
                </c:pt>
                <c:pt idx="2">
                  <c:v>6.3</c:v>
                </c:pt>
                <c:pt idx="3">
                  <c:v>9.1999999999999993</c:v>
                </c:pt>
                <c:pt idx="4">
                  <c:v>5.6</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rgbClr val="000000"/>
              </a:solidFill>
            </a:ln>
          </c:spPr>
          <c:marker>
            <c:symbol val="none"/>
          </c:marker>
          <c:dPt>
            <c:idx val="3"/>
            <c:bubble3D val="0"/>
            <c:spPr>
              <a:ln>
                <a:solidFill>
                  <a:srgbClr val="000000"/>
                </a:solidFill>
                <a:prstDash val="solid"/>
              </a:ln>
            </c:spPr>
            <c:extLst>
              <c:ext xmlns:c16="http://schemas.microsoft.com/office/drawing/2014/chart" uri="{C3380CC4-5D6E-409C-BE32-E72D297353CC}">
                <c16:uniqueId val="{00000019-6A36-4EF5-9A3E-B10F9F8A54CB}"/>
              </c:ext>
            </c:extLst>
          </c:dPt>
          <c:dLbls>
            <c:dLbl>
              <c:idx val="4"/>
              <c:layout>
                <c:manualLayout>
                  <c:x val="2.3526078198632189E-2"/>
                  <c:y val="-1.501278214278030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Sheet1!$L$3:$L$7</c:f>
              <c:numCache>
                <c:formatCode>General</c:formatCode>
                <c:ptCount val="5"/>
                <c:pt idx="0">
                  <c:v>6.6</c:v>
                </c:pt>
                <c:pt idx="1">
                  <c:v>6.8</c:v>
                </c:pt>
                <c:pt idx="2">
                  <c:v>4.5</c:v>
                </c:pt>
                <c:pt idx="3">
                  <c:v>5.3</c:v>
                </c:pt>
                <c:pt idx="4">
                  <c:v>5.9</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marker>
            <c:symbol val="none"/>
          </c:marker>
          <c:dPt>
            <c:idx val="3"/>
            <c:bubble3D val="0"/>
            <c:spPr>
              <a:ln>
                <a:prstDash val="solid"/>
              </a:ln>
            </c:spPr>
            <c:extLst>
              <c:ext xmlns:c16="http://schemas.microsoft.com/office/drawing/2014/chart" uri="{C3380CC4-5D6E-409C-BE32-E72D297353CC}">
                <c16:uniqueId val="{0000001B-6A36-4EF5-9A3E-B10F9F8A54CB}"/>
              </c:ext>
            </c:extLst>
          </c:dPt>
          <c:dLbls>
            <c:dLbl>
              <c:idx val="4"/>
              <c:layout>
                <c:manualLayout>
                  <c:x val="1.3455447107555529E-2"/>
                  <c:y val="-3.002556428556072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CD70-4CE5-9A6F-04A6B60EA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Sheet1!$M$3:$M$7</c:f>
              <c:numCache>
                <c:formatCode>General</c:formatCode>
                <c:ptCount val="5"/>
                <c:pt idx="0">
                  <c:v>1.7</c:v>
                </c:pt>
                <c:pt idx="1">
                  <c:v>1.7</c:v>
                </c:pt>
                <c:pt idx="2">
                  <c:v>1.9</c:v>
                </c:pt>
                <c:pt idx="3">
                  <c:v>1.6</c:v>
                </c:pt>
                <c:pt idx="4">
                  <c:v>1.3</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of</a:t>
                </a:r>
                <a:r>
                  <a:rPr lang="en-US" sz="1400" baseline="0" dirty="0"/>
                  <a:t> Diagnosis</a:t>
                </a:r>
                <a:endParaRPr lang="en-US" sz="1400" dirty="0"/>
              </a:p>
            </c:rich>
          </c:tx>
          <c:overlay val="0"/>
        </c:title>
        <c:numFmt formatCode="General" sourceLinked="1"/>
        <c:majorTickMark val="none"/>
        <c:minorTickMark val="none"/>
        <c:tickLblPos val="nextTo"/>
        <c:spPr>
          <a:ln>
            <a:solidFill>
              <a:schemeClr val="tx1"/>
            </a:solidFill>
          </a:ln>
        </c:spPr>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spPr>
          <a:ln>
            <a:solidFill>
              <a:schemeClr val="tx1"/>
            </a:solidFill>
          </a:ln>
        </c:spPr>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0"/>
            <c:bubble3D val="0"/>
            <c:extLst>
              <c:ext xmlns:c16="http://schemas.microsoft.com/office/drawing/2014/chart" uri="{C3380CC4-5D6E-409C-BE32-E72D297353CC}">
                <c16:uniqueId val="{00000000-5833-4F65-B9DA-0435282B89E3}"/>
              </c:ext>
            </c:extLst>
          </c:dPt>
          <c:dPt>
            <c:idx val="2"/>
            <c:bubble3D val="0"/>
            <c:extLst>
              <c:ext xmlns:c16="http://schemas.microsoft.com/office/drawing/2014/chart" uri="{C3380CC4-5D6E-409C-BE32-E72D297353CC}">
                <c16:uniqueId val="{00000001-5833-4F65-B9DA-0435282B89E3}"/>
              </c:ext>
            </c:extLst>
          </c:dPt>
          <c:cat>
            <c:strRef>
              <c:f>Sheet1!$A$3:$A$7</c:f>
              <c:strCache>
                <c:ptCount val="5"/>
                <c:pt idx="0">
                  <c:v>2018</c:v>
                </c:pt>
                <c:pt idx="1">
                  <c:v>2019</c:v>
                </c:pt>
                <c:pt idx="2">
                  <c:v>2020^</c:v>
                </c:pt>
                <c:pt idx="3">
                  <c:v>2021</c:v>
                </c:pt>
                <c:pt idx="4">
                  <c:v>2022</c:v>
                </c:pt>
              </c:strCache>
            </c:strRef>
          </c:cat>
          <c:val>
            <c:numRef>
              <c:f>Sheet1!$B$3:$B$7</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0"/>
            <c:bubble3D val="0"/>
            <c:extLst>
              <c:ext xmlns:c16="http://schemas.microsoft.com/office/drawing/2014/chart" uri="{C3380CC4-5D6E-409C-BE32-E72D297353CC}">
                <c16:uniqueId val="{00000002-5833-4F65-B9DA-0435282B89E3}"/>
              </c:ext>
            </c:extLst>
          </c:dPt>
          <c:dPt>
            <c:idx val="2"/>
            <c:bubble3D val="0"/>
            <c:extLst>
              <c:ext xmlns:c16="http://schemas.microsoft.com/office/drawing/2014/chart" uri="{C3380CC4-5D6E-409C-BE32-E72D297353CC}">
                <c16:uniqueId val="{00000003-5833-4F65-B9DA-0435282B89E3}"/>
              </c:ext>
            </c:extLst>
          </c:dPt>
          <c:dPt>
            <c:idx val="3"/>
            <c:bubble3D val="0"/>
            <c:extLst>
              <c:ext xmlns:c16="http://schemas.microsoft.com/office/drawing/2014/chart" uri="{C3380CC4-5D6E-409C-BE32-E72D297353CC}">
                <c16:uniqueId val="{00000012-C3B6-4B23-A460-D6F108473D66}"/>
              </c:ext>
            </c:extLst>
          </c:dPt>
          <c:cat>
            <c:strRef>
              <c:f>Sheet1!$A$3:$A$7</c:f>
              <c:strCache>
                <c:ptCount val="5"/>
                <c:pt idx="0">
                  <c:v>2018</c:v>
                </c:pt>
                <c:pt idx="1">
                  <c:v>2019</c:v>
                </c:pt>
                <c:pt idx="2">
                  <c:v>2020^</c:v>
                </c:pt>
                <c:pt idx="3">
                  <c:v>2021</c:v>
                </c:pt>
                <c:pt idx="4">
                  <c:v>2022</c:v>
                </c:pt>
              </c:strCache>
            </c:strRef>
          </c:cat>
          <c:val>
            <c:numRef>
              <c:f>Sheet1!$C$3:$C$7</c:f>
              <c:numCache>
                <c:formatCode>General</c:formatCode>
                <c:ptCount val="5"/>
                <c:pt idx="0">
                  <c:v>18.600000000000001</c:v>
                </c:pt>
                <c:pt idx="1">
                  <c:v>29.9</c:v>
                </c:pt>
                <c:pt idx="2">
                  <c:v>16.8</c:v>
                </c:pt>
                <c:pt idx="3">
                  <c:v>21.4</c:v>
                </c:pt>
                <c:pt idx="4">
                  <c:v>15.7</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0"/>
            <c:bubble3D val="0"/>
            <c:extLst>
              <c:ext xmlns:c16="http://schemas.microsoft.com/office/drawing/2014/chart" uri="{C3380CC4-5D6E-409C-BE32-E72D297353CC}">
                <c16:uniqueId val="{00000005-5833-4F65-B9DA-0435282B89E3}"/>
              </c:ext>
            </c:extLst>
          </c:dPt>
          <c:dPt>
            <c:idx val="2"/>
            <c:bubble3D val="0"/>
            <c:extLst>
              <c:ext xmlns:c16="http://schemas.microsoft.com/office/drawing/2014/chart" uri="{C3380CC4-5D6E-409C-BE32-E72D297353CC}">
                <c16:uniqueId val="{00000006-5833-4F65-B9DA-0435282B89E3}"/>
              </c:ext>
            </c:extLst>
          </c:dPt>
          <c:dPt>
            <c:idx val="3"/>
            <c:bubble3D val="0"/>
            <c:extLst>
              <c:ext xmlns:c16="http://schemas.microsoft.com/office/drawing/2014/chart" uri="{C3380CC4-5D6E-409C-BE32-E72D297353CC}">
                <c16:uniqueId val="{00000007-EA39-4BD4-91ED-D80AF273D02C}"/>
              </c:ext>
            </c:extLst>
          </c:dPt>
          <c:cat>
            <c:strRef>
              <c:f>Sheet1!$A$3:$A$7</c:f>
              <c:strCache>
                <c:ptCount val="5"/>
                <c:pt idx="0">
                  <c:v>2018</c:v>
                </c:pt>
                <c:pt idx="1">
                  <c:v>2019</c:v>
                </c:pt>
                <c:pt idx="2">
                  <c:v>2020^</c:v>
                </c:pt>
                <c:pt idx="3">
                  <c:v>2021</c:v>
                </c:pt>
                <c:pt idx="4">
                  <c:v>2022</c:v>
                </c:pt>
              </c:strCache>
            </c:strRef>
          </c:cat>
          <c:val>
            <c:numRef>
              <c:f>Sheet1!$D$3:$D$7</c:f>
              <c:numCache>
                <c:formatCode>General</c:formatCode>
                <c:ptCount val="5"/>
                <c:pt idx="0">
                  <c:v>55.8</c:v>
                </c:pt>
                <c:pt idx="1">
                  <c:v>71.599999999999994</c:v>
                </c:pt>
                <c:pt idx="2">
                  <c:v>51.5</c:v>
                </c:pt>
                <c:pt idx="3">
                  <c:v>67.099999999999994</c:v>
                </c:pt>
                <c:pt idx="4">
                  <c:v>58.2</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0"/>
            <c:bubble3D val="0"/>
            <c:extLst>
              <c:ext xmlns:c16="http://schemas.microsoft.com/office/drawing/2014/chart" uri="{C3380CC4-5D6E-409C-BE32-E72D297353CC}">
                <c16:uniqueId val="{00000008-5833-4F65-B9DA-0435282B89E3}"/>
              </c:ext>
            </c:extLst>
          </c:dPt>
          <c:dPt>
            <c:idx val="2"/>
            <c:bubble3D val="0"/>
            <c:extLst>
              <c:ext xmlns:c16="http://schemas.microsoft.com/office/drawing/2014/chart" uri="{C3380CC4-5D6E-409C-BE32-E72D297353CC}">
                <c16:uniqueId val="{00000009-5833-4F65-B9DA-0435282B89E3}"/>
              </c:ext>
            </c:extLst>
          </c:dPt>
          <c:dPt>
            <c:idx val="3"/>
            <c:bubble3D val="0"/>
            <c:extLst>
              <c:ext xmlns:c16="http://schemas.microsoft.com/office/drawing/2014/chart" uri="{C3380CC4-5D6E-409C-BE32-E72D297353CC}">
                <c16:uniqueId val="{0000000B-EA39-4BD4-91ED-D80AF273D02C}"/>
              </c:ext>
            </c:extLst>
          </c:dPt>
          <c:cat>
            <c:strRef>
              <c:f>Sheet1!$A$3:$A$7</c:f>
              <c:strCache>
                <c:ptCount val="5"/>
                <c:pt idx="0">
                  <c:v>2018</c:v>
                </c:pt>
                <c:pt idx="1">
                  <c:v>2019</c:v>
                </c:pt>
                <c:pt idx="2">
                  <c:v>2020^</c:v>
                </c:pt>
                <c:pt idx="3">
                  <c:v>2021</c:v>
                </c:pt>
                <c:pt idx="4">
                  <c:v>2022</c:v>
                </c:pt>
              </c:strCache>
            </c:strRef>
          </c:cat>
          <c:val>
            <c:numRef>
              <c:f>Sheet1!$E$3:$E$7</c:f>
              <c:numCache>
                <c:formatCode>General</c:formatCode>
                <c:ptCount val="5"/>
                <c:pt idx="0">
                  <c:v>55.9</c:v>
                </c:pt>
                <c:pt idx="1">
                  <c:v>71.599999999999994</c:v>
                </c:pt>
                <c:pt idx="2">
                  <c:v>48.4</c:v>
                </c:pt>
                <c:pt idx="3">
                  <c:v>67.400000000000006</c:v>
                </c:pt>
                <c:pt idx="4">
                  <c:v>72.3</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0"/>
            <c:bubble3D val="0"/>
            <c:extLst>
              <c:ext xmlns:c16="http://schemas.microsoft.com/office/drawing/2014/chart" uri="{C3380CC4-5D6E-409C-BE32-E72D297353CC}">
                <c16:uniqueId val="{0000000B-5833-4F65-B9DA-0435282B89E3}"/>
              </c:ext>
            </c:extLst>
          </c:dPt>
          <c:dPt>
            <c:idx val="2"/>
            <c:bubble3D val="0"/>
            <c:extLst>
              <c:ext xmlns:c16="http://schemas.microsoft.com/office/drawing/2014/chart" uri="{C3380CC4-5D6E-409C-BE32-E72D297353CC}">
                <c16:uniqueId val="{0000000C-5833-4F65-B9DA-0435282B89E3}"/>
              </c:ext>
            </c:extLst>
          </c:dPt>
          <c:dPt>
            <c:idx val="3"/>
            <c:bubble3D val="0"/>
            <c:extLst>
              <c:ext xmlns:c16="http://schemas.microsoft.com/office/drawing/2014/chart" uri="{C3380CC4-5D6E-409C-BE32-E72D297353CC}">
                <c16:uniqueId val="{0000000F-EA39-4BD4-91ED-D80AF273D02C}"/>
              </c:ext>
            </c:extLst>
          </c:dPt>
          <c:cat>
            <c:strRef>
              <c:f>Sheet1!$A$3:$A$7</c:f>
              <c:strCache>
                <c:ptCount val="5"/>
                <c:pt idx="0">
                  <c:v>2018</c:v>
                </c:pt>
                <c:pt idx="1">
                  <c:v>2019</c:v>
                </c:pt>
                <c:pt idx="2">
                  <c:v>2020^</c:v>
                </c:pt>
                <c:pt idx="3">
                  <c:v>2021</c:v>
                </c:pt>
                <c:pt idx="4">
                  <c:v>2022</c:v>
                </c:pt>
              </c:strCache>
            </c:strRef>
          </c:cat>
          <c:val>
            <c:numRef>
              <c:f>Sheet1!$F$3:$F$7</c:f>
              <c:numCache>
                <c:formatCode>General</c:formatCode>
                <c:ptCount val="5"/>
                <c:pt idx="0">
                  <c:v>36.4</c:v>
                </c:pt>
                <c:pt idx="1">
                  <c:v>45</c:v>
                </c:pt>
                <c:pt idx="2" formatCode="0.0">
                  <c:v>41.5</c:v>
                </c:pt>
                <c:pt idx="3">
                  <c:v>52.8</c:v>
                </c:pt>
                <c:pt idx="4">
                  <c:v>64.8</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spPr>
            <a:ln>
              <a:prstDash val="solid"/>
            </a:ln>
          </c:spPr>
          <c:marker>
            <c:symbol val="none"/>
          </c:marker>
          <c:dPt>
            <c:idx val="3"/>
            <c:bubble3D val="0"/>
            <c:extLst>
              <c:ext xmlns:c16="http://schemas.microsoft.com/office/drawing/2014/chart" uri="{C3380CC4-5D6E-409C-BE32-E72D297353CC}">
                <c16:uniqueId val="{0000000E-5833-4F65-B9DA-0435282B89E3}"/>
              </c:ext>
            </c:extLst>
          </c:dPt>
          <c:cat>
            <c:strRef>
              <c:f>Sheet1!$A$3:$A$7</c:f>
              <c:strCache>
                <c:ptCount val="5"/>
                <c:pt idx="0">
                  <c:v>2018</c:v>
                </c:pt>
                <c:pt idx="1">
                  <c:v>2019</c:v>
                </c:pt>
                <c:pt idx="2">
                  <c:v>2020^</c:v>
                </c:pt>
                <c:pt idx="3">
                  <c:v>2021</c:v>
                </c:pt>
                <c:pt idx="4">
                  <c:v>2022</c:v>
                </c:pt>
              </c:strCache>
            </c:strRef>
          </c:cat>
          <c:val>
            <c:numRef>
              <c:f>Sheet1!$G$3:$G$7</c:f>
              <c:numCache>
                <c:formatCode>General</c:formatCode>
                <c:ptCount val="5"/>
                <c:pt idx="0">
                  <c:v>26.8</c:v>
                </c:pt>
                <c:pt idx="1">
                  <c:v>30</c:v>
                </c:pt>
                <c:pt idx="2">
                  <c:v>26.8</c:v>
                </c:pt>
                <c:pt idx="3">
                  <c:v>34.799999999999997</c:v>
                </c:pt>
                <c:pt idx="4">
                  <c:v>29.1</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spPr>
            <a:ln>
              <a:prstDash val="solid"/>
            </a:ln>
          </c:spPr>
          <c:marker>
            <c:symbol val="none"/>
          </c:marker>
          <c:dPt>
            <c:idx val="3"/>
            <c:bubble3D val="0"/>
            <c:extLst>
              <c:ext xmlns:c16="http://schemas.microsoft.com/office/drawing/2014/chart" uri="{C3380CC4-5D6E-409C-BE32-E72D297353CC}">
                <c16:uniqueId val="{0000000F-5833-4F65-B9DA-0435282B89E3}"/>
              </c:ext>
            </c:extLst>
          </c:dPt>
          <c:cat>
            <c:strRef>
              <c:f>Sheet1!$A$3:$A$7</c:f>
              <c:strCache>
                <c:ptCount val="5"/>
                <c:pt idx="0">
                  <c:v>2018</c:v>
                </c:pt>
                <c:pt idx="1">
                  <c:v>2019</c:v>
                </c:pt>
                <c:pt idx="2">
                  <c:v>2020^</c:v>
                </c:pt>
                <c:pt idx="3">
                  <c:v>2021</c:v>
                </c:pt>
                <c:pt idx="4">
                  <c:v>2022</c:v>
                </c:pt>
              </c:strCache>
            </c:strRef>
          </c:cat>
          <c:val>
            <c:numRef>
              <c:f>Sheet1!$H$3:$H$7</c:f>
              <c:numCache>
                <c:formatCode>General</c:formatCode>
                <c:ptCount val="5"/>
                <c:pt idx="0">
                  <c:v>19.7</c:v>
                </c:pt>
                <c:pt idx="1">
                  <c:v>20.9</c:v>
                </c:pt>
                <c:pt idx="2">
                  <c:v>18.7</c:v>
                </c:pt>
                <c:pt idx="3">
                  <c:v>22.9</c:v>
                </c:pt>
                <c:pt idx="4">
                  <c:v>22.6</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spPr>
            <a:ln>
              <a:prstDash val="solid"/>
            </a:ln>
          </c:spPr>
          <c:marker>
            <c:symbol val="none"/>
          </c:marker>
          <c:dPt>
            <c:idx val="3"/>
            <c:bubble3D val="0"/>
            <c:extLst>
              <c:ext xmlns:c16="http://schemas.microsoft.com/office/drawing/2014/chart" uri="{C3380CC4-5D6E-409C-BE32-E72D297353CC}">
                <c16:uniqueId val="{00000010-5833-4F65-B9DA-0435282B89E3}"/>
              </c:ext>
            </c:extLst>
          </c:dPt>
          <c:cat>
            <c:strRef>
              <c:f>Sheet1!$A$3:$A$7</c:f>
              <c:strCache>
                <c:ptCount val="5"/>
                <c:pt idx="0">
                  <c:v>2018</c:v>
                </c:pt>
                <c:pt idx="1">
                  <c:v>2019</c:v>
                </c:pt>
                <c:pt idx="2">
                  <c:v>2020^</c:v>
                </c:pt>
                <c:pt idx="3">
                  <c:v>2021</c:v>
                </c:pt>
                <c:pt idx="4">
                  <c:v>2022</c:v>
                </c:pt>
              </c:strCache>
            </c:strRef>
          </c:cat>
          <c:val>
            <c:numRef>
              <c:f>Sheet1!$I$3:$I$7</c:f>
              <c:numCache>
                <c:formatCode>General</c:formatCode>
                <c:ptCount val="5"/>
                <c:pt idx="0">
                  <c:v>15.9</c:v>
                </c:pt>
                <c:pt idx="1">
                  <c:v>15.5</c:v>
                </c:pt>
                <c:pt idx="2">
                  <c:v>13.1</c:v>
                </c:pt>
                <c:pt idx="3">
                  <c:v>15.7</c:v>
                </c:pt>
                <c:pt idx="4">
                  <c:v>13.8</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spPr>
            <a:ln>
              <a:prstDash val="solid"/>
            </a:ln>
          </c:spPr>
          <c:marker>
            <c:symbol val="none"/>
          </c:marker>
          <c:dPt>
            <c:idx val="3"/>
            <c:bubble3D val="0"/>
            <c:extLst>
              <c:ext xmlns:c16="http://schemas.microsoft.com/office/drawing/2014/chart" uri="{C3380CC4-5D6E-409C-BE32-E72D297353CC}">
                <c16:uniqueId val="{00000011-5833-4F65-B9DA-0435282B89E3}"/>
              </c:ext>
            </c:extLst>
          </c:dPt>
          <c:cat>
            <c:strRef>
              <c:f>Sheet1!$A$3:$A$7</c:f>
              <c:strCache>
                <c:ptCount val="5"/>
                <c:pt idx="0">
                  <c:v>2018</c:v>
                </c:pt>
                <c:pt idx="1">
                  <c:v>2019</c:v>
                </c:pt>
                <c:pt idx="2">
                  <c:v>2020^</c:v>
                </c:pt>
                <c:pt idx="3">
                  <c:v>2021</c:v>
                </c:pt>
                <c:pt idx="4">
                  <c:v>2022</c:v>
                </c:pt>
              </c:strCache>
            </c:strRef>
          </c:cat>
          <c:val>
            <c:numRef>
              <c:f>Sheet1!$J$3:$J$7</c:f>
              <c:numCache>
                <c:formatCode>General</c:formatCode>
                <c:ptCount val="5"/>
                <c:pt idx="0">
                  <c:v>20.2</c:v>
                </c:pt>
                <c:pt idx="1">
                  <c:v>17</c:v>
                </c:pt>
                <c:pt idx="2">
                  <c:v>13.2</c:v>
                </c:pt>
                <c:pt idx="3">
                  <c:v>16.600000000000001</c:v>
                </c:pt>
                <c:pt idx="4">
                  <c:v>12.6</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spPr>
            <a:ln>
              <a:prstDash val="solid"/>
            </a:ln>
          </c:spPr>
          <c:marker>
            <c:symbol val="none"/>
          </c:marker>
          <c:dPt>
            <c:idx val="3"/>
            <c:bubble3D val="0"/>
            <c:extLst>
              <c:ext xmlns:c16="http://schemas.microsoft.com/office/drawing/2014/chart" uri="{C3380CC4-5D6E-409C-BE32-E72D297353CC}">
                <c16:uniqueId val="{00000012-5833-4F65-B9DA-0435282B89E3}"/>
              </c:ext>
            </c:extLst>
          </c:dPt>
          <c:cat>
            <c:strRef>
              <c:f>Sheet1!$A$3:$A$7</c:f>
              <c:strCache>
                <c:ptCount val="5"/>
                <c:pt idx="0">
                  <c:v>2018</c:v>
                </c:pt>
                <c:pt idx="1">
                  <c:v>2019</c:v>
                </c:pt>
                <c:pt idx="2">
                  <c:v>2020^</c:v>
                </c:pt>
                <c:pt idx="3">
                  <c:v>2021</c:v>
                </c:pt>
                <c:pt idx="4">
                  <c:v>2022</c:v>
                </c:pt>
              </c:strCache>
            </c:strRef>
          </c:cat>
          <c:val>
            <c:numRef>
              <c:f>Sheet1!$K$3:$K$7</c:f>
              <c:numCache>
                <c:formatCode>General</c:formatCode>
                <c:ptCount val="5"/>
                <c:pt idx="0">
                  <c:v>2.6</c:v>
                </c:pt>
                <c:pt idx="1">
                  <c:v>11.6</c:v>
                </c:pt>
                <c:pt idx="2">
                  <c:v>10.1</c:v>
                </c:pt>
                <c:pt idx="3">
                  <c:v>13.3</c:v>
                </c:pt>
                <c:pt idx="4">
                  <c:v>8.6</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chemeClr val="tx2">
                  <a:lumMod val="20000"/>
                  <a:lumOff val="80000"/>
                </a:schemeClr>
              </a:solidFill>
              <a:prstDash val="solid"/>
            </a:ln>
          </c:spPr>
          <c:marker>
            <c:symbol val="none"/>
          </c:marker>
          <c:dPt>
            <c:idx val="3"/>
            <c:bubble3D val="0"/>
            <c:extLst>
              <c:ext xmlns:c16="http://schemas.microsoft.com/office/drawing/2014/chart" uri="{C3380CC4-5D6E-409C-BE32-E72D297353CC}">
                <c16:uniqueId val="{00000013-5833-4F65-B9DA-0435282B89E3}"/>
              </c:ext>
            </c:extLst>
          </c:dPt>
          <c:cat>
            <c:strRef>
              <c:f>Sheet1!$A$3:$A$7</c:f>
              <c:strCache>
                <c:ptCount val="5"/>
                <c:pt idx="0">
                  <c:v>2018</c:v>
                </c:pt>
                <c:pt idx="1">
                  <c:v>2019</c:v>
                </c:pt>
                <c:pt idx="2">
                  <c:v>2020^</c:v>
                </c:pt>
                <c:pt idx="3">
                  <c:v>2021</c:v>
                </c:pt>
                <c:pt idx="4">
                  <c:v>2022</c:v>
                </c:pt>
              </c:strCache>
            </c:strRef>
          </c:cat>
          <c:val>
            <c:numRef>
              <c:f>Sheet1!$L$3:$L$7</c:f>
              <c:numCache>
                <c:formatCode>General</c:formatCode>
                <c:ptCount val="5"/>
                <c:pt idx="0">
                  <c:v>9.6</c:v>
                </c:pt>
                <c:pt idx="1">
                  <c:v>7.4</c:v>
                </c:pt>
                <c:pt idx="2">
                  <c:v>5.4</c:v>
                </c:pt>
                <c:pt idx="3">
                  <c:v>7.4</c:v>
                </c:pt>
                <c:pt idx="4">
                  <c:v>10.199999999999999</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3"/>
            <c:bubble3D val="0"/>
            <c:extLst>
              <c:ext xmlns:c16="http://schemas.microsoft.com/office/drawing/2014/chart" uri="{C3380CC4-5D6E-409C-BE32-E72D297353CC}">
                <c16:uniqueId val="{00000014-5833-4F65-B9DA-0435282B89E3}"/>
              </c:ext>
            </c:extLst>
          </c:dPt>
          <c:cat>
            <c:strRef>
              <c:f>Sheet1!$A$3:$A$7</c:f>
              <c:strCache>
                <c:ptCount val="5"/>
                <c:pt idx="0">
                  <c:v>2018</c:v>
                </c:pt>
                <c:pt idx="1">
                  <c:v>2019</c:v>
                </c:pt>
                <c:pt idx="2">
                  <c:v>2020^</c:v>
                </c:pt>
                <c:pt idx="3">
                  <c:v>2021</c:v>
                </c:pt>
                <c:pt idx="4">
                  <c:v>2022</c:v>
                </c:pt>
              </c:strCache>
            </c:strRef>
          </c:cat>
          <c:val>
            <c:numRef>
              <c:f>Sheet1!$M$3:$M$7</c:f>
              <c:numCache>
                <c:formatCode>General</c:formatCode>
                <c:ptCount val="5"/>
                <c:pt idx="0">
                  <c:v>2.6</c:v>
                </c:pt>
                <c:pt idx="1">
                  <c:v>2.7</c:v>
                </c:pt>
                <c:pt idx="2">
                  <c:v>2.6</c:v>
                </c:pt>
                <c:pt idx="3">
                  <c:v>2.2999999999999998</c:v>
                </c:pt>
                <c:pt idx="4">
                  <c:v>1.6</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spPr>
        <a:ln>
          <a:noFill/>
          <a:prstDash val="dash"/>
        </a:ln>
      </c:spPr>
    </c:plotArea>
    <c:legend>
      <c:legendPos val="t"/>
      <c:layout>
        <c:manualLayout>
          <c:xMode val="edge"/>
          <c:yMode val="edge"/>
          <c:x val="8.0323133209750402E-2"/>
          <c:y val="4.5117784141726347E-2"/>
          <c:w val="0.88818052571832717"/>
          <c:h val="0.10459109791667504"/>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0"/>
            <c:bubble3D val="0"/>
            <c:extLst>
              <c:ext xmlns:c16="http://schemas.microsoft.com/office/drawing/2014/chart" uri="{C3380CC4-5D6E-409C-BE32-E72D297353CC}">
                <c16:uniqueId val="{00000000-B6FD-48A2-9104-CDB3A7ECC0ED}"/>
              </c:ext>
            </c:extLst>
          </c:dPt>
          <c:dPt>
            <c:idx val="2"/>
            <c:bubble3D val="0"/>
            <c:extLst>
              <c:ext xmlns:c16="http://schemas.microsoft.com/office/drawing/2014/chart" uri="{C3380CC4-5D6E-409C-BE32-E72D297353CC}">
                <c16:uniqueId val="{00000001-B6FD-48A2-9104-CDB3A7ECC0ED}"/>
              </c:ext>
            </c:extLst>
          </c:dPt>
          <c:cat>
            <c:strRef>
              <c:f>Sheet1!$A$3:$A$7</c:f>
              <c:strCache>
                <c:ptCount val="5"/>
                <c:pt idx="0">
                  <c:v>2018</c:v>
                </c:pt>
                <c:pt idx="1">
                  <c:v>2019</c:v>
                </c:pt>
                <c:pt idx="2">
                  <c:v>2020^</c:v>
                </c:pt>
                <c:pt idx="3">
                  <c:v>2021</c:v>
                </c:pt>
                <c:pt idx="4">
                  <c:v>2022</c:v>
                </c:pt>
              </c:strCache>
            </c:strRef>
          </c:cat>
          <c:val>
            <c:numRef>
              <c:f>Sheet1!$B$3:$B$7</c:f>
              <c:numCache>
                <c:formatCode>General</c:formatCode>
                <c:ptCount val="5"/>
                <c:pt idx="0">
                  <c:v>0.8</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0"/>
            <c:bubble3D val="0"/>
            <c:extLst>
              <c:ext xmlns:c16="http://schemas.microsoft.com/office/drawing/2014/chart" uri="{C3380CC4-5D6E-409C-BE32-E72D297353CC}">
                <c16:uniqueId val="{00000002-B6FD-48A2-9104-CDB3A7ECC0ED}"/>
              </c:ext>
            </c:extLst>
          </c:dPt>
          <c:dPt>
            <c:idx val="2"/>
            <c:bubble3D val="0"/>
            <c:extLst>
              <c:ext xmlns:c16="http://schemas.microsoft.com/office/drawing/2014/chart" uri="{C3380CC4-5D6E-409C-BE32-E72D297353CC}">
                <c16:uniqueId val="{00000003-B6FD-48A2-9104-CDB3A7ECC0ED}"/>
              </c:ext>
            </c:extLst>
          </c:dPt>
          <c:dPt>
            <c:idx val="3"/>
            <c:bubble3D val="0"/>
            <c:extLst>
              <c:ext xmlns:c16="http://schemas.microsoft.com/office/drawing/2014/chart" uri="{C3380CC4-5D6E-409C-BE32-E72D297353CC}">
                <c16:uniqueId val="{00000012-C3B6-4B23-A460-D6F108473D66}"/>
              </c:ext>
            </c:extLst>
          </c:dPt>
          <c:dLbls>
            <c:dLbl>
              <c:idx val="4"/>
              <c:layout>
                <c:manualLayout>
                  <c:x val="3.7376241965432336E-2"/>
                  <c:y val="2.702300785700454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Sheet1!$C$3:$C$7</c:f>
              <c:numCache>
                <c:formatCode>General</c:formatCode>
                <c:ptCount val="5"/>
                <c:pt idx="0">
                  <c:v>3.6</c:v>
                </c:pt>
                <c:pt idx="1">
                  <c:v>2.1</c:v>
                </c:pt>
                <c:pt idx="2">
                  <c:v>1.8</c:v>
                </c:pt>
                <c:pt idx="3">
                  <c:v>1.8</c:v>
                </c:pt>
                <c:pt idx="4">
                  <c:v>1.8</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0"/>
            <c:bubble3D val="0"/>
            <c:extLst>
              <c:ext xmlns:c16="http://schemas.microsoft.com/office/drawing/2014/chart" uri="{C3380CC4-5D6E-409C-BE32-E72D297353CC}">
                <c16:uniqueId val="{00000005-B6FD-48A2-9104-CDB3A7ECC0ED}"/>
              </c:ext>
            </c:extLst>
          </c:dPt>
          <c:dPt>
            <c:idx val="2"/>
            <c:bubble3D val="0"/>
            <c:extLst>
              <c:ext xmlns:c16="http://schemas.microsoft.com/office/drawing/2014/chart" uri="{C3380CC4-5D6E-409C-BE32-E72D297353CC}">
                <c16:uniqueId val="{00000006-B6FD-48A2-9104-CDB3A7ECC0ED}"/>
              </c:ext>
            </c:extLst>
          </c:dPt>
          <c:dPt>
            <c:idx val="3"/>
            <c:bubble3D val="0"/>
            <c:extLst>
              <c:ext xmlns:c16="http://schemas.microsoft.com/office/drawing/2014/chart" uri="{C3380CC4-5D6E-409C-BE32-E72D297353CC}">
                <c16:uniqueId val="{00000007-EA39-4BD4-91ED-D80AF273D02C}"/>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Sheet1!$D$3:$D$7</c:f>
              <c:numCache>
                <c:formatCode>General</c:formatCode>
                <c:ptCount val="5"/>
                <c:pt idx="0">
                  <c:v>7.7</c:v>
                </c:pt>
                <c:pt idx="1">
                  <c:v>7.4</c:v>
                </c:pt>
                <c:pt idx="2">
                  <c:v>4.7</c:v>
                </c:pt>
                <c:pt idx="3">
                  <c:v>5.3</c:v>
                </c:pt>
                <c:pt idx="4">
                  <c:v>6.8</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0"/>
            <c:bubble3D val="0"/>
            <c:extLst>
              <c:ext xmlns:c16="http://schemas.microsoft.com/office/drawing/2014/chart" uri="{C3380CC4-5D6E-409C-BE32-E72D297353CC}">
                <c16:uniqueId val="{00000008-B6FD-48A2-9104-CDB3A7ECC0ED}"/>
              </c:ext>
            </c:extLst>
          </c:dPt>
          <c:dPt>
            <c:idx val="2"/>
            <c:bubble3D val="0"/>
            <c:extLst>
              <c:ext xmlns:c16="http://schemas.microsoft.com/office/drawing/2014/chart" uri="{C3380CC4-5D6E-409C-BE32-E72D297353CC}">
                <c16:uniqueId val="{00000009-B6FD-48A2-9104-CDB3A7ECC0ED}"/>
              </c:ext>
            </c:extLst>
          </c:dPt>
          <c:dPt>
            <c:idx val="3"/>
            <c:bubble3D val="0"/>
            <c:extLst>
              <c:ext xmlns:c16="http://schemas.microsoft.com/office/drawing/2014/chart" uri="{C3380CC4-5D6E-409C-BE32-E72D297353CC}">
                <c16:uniqueId val="{0000000B-EA39-4BD4-91ED-D80AF273D02C}"/>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Sheet1!$E$3:$E$7</c:f>
              <c:numCache>
                <c:formatCode>General</c:formatCode>
                <c:ptCount val="5"/>
                <c:pt idx="0">
                  <c:v>6.9</c:v>
                </c:pt>
                <c:pt idx="1">
                  <c:v>7.1</c:v>
                </c:pt>
                <c:pt idx="2">
                  <c:v>5</c:v>
                </c:pt>
                <c:pt idx="3">
                  <c:v>10.199999999999999</c:v>
                </c:pt>
                <c:pt idx="4">
                  <c:v>8.9</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0"/>
            <c:bubble3D val="0"/>
            <c:extLst>
              <c:ext xmlns:c16="http://schemas.microsoft.com/office/drawing/2014/chart" uri="{C3380CC4-5D6E-409C-BE32-E72D297353CC}">
                <c16:uniqueId val="{0000000B-B6FD-48A2-9104-CDB3A7ECC0ED}"/>
              </c:ext>
            </c:extLst>
          </c:dPt>
          <c:dPt>
            <c:idx val="2"/>
            <c:bubble3D val="0"/>
            <c:extLst>
              <c:ext xmlns:c16="http://schemas.microsoft.com/office/drawing/2014/chart" uri="{C3380CC4-5D6E-409C-BE32-E72D297353CC}">
                <c16:uniqueId val="{0000000C-B6FD-48A2-9104-CDB3A7ECC0ED}"/>
              </c:ext>
            </c:extLst>
          </c:dPt>
          <c:dPt>
            <c:idx val="3"/>
            <c:bubble3D val="0"/>
            <c:extLst>
              <c:ext xmlns:c16="http://schemas.microsoft.com/office/drawing/2014/chart" uri="{C3380CC4-5D6E-409C-BE32-E72D297353CC}">
                <c16:uniqueId val="{0000000F-EA39-4BD4-91ED-D80AF273D02C}"/>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Sheet1!$F$3:$F$7</c:f>
              <c:numCache>
                <c:formatCode>General</c:formatCode>
                <c:ptCount val="5"/>
                <c:pt idx="0">
                  <c:v>7.4</c:v>
                </c:pt>
                <c:pt idx="1">
                  <c:v>9.1999999999999993</c:v>
                </c:pt>
                <c:pt idx="2" formatCode="0.0">
                  <c:v>8.1</c:v>
                </c:pt>
                <c:pt idx="3">
                  <c:v>11</c:v>
                </c:pt>
                <c:pt idx="4">
                  <c:v>10.5</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spPr>
            <a:ln>
              <a:prstDash val="solid"/>
            </a:ln>
          </c:spPr>
          <c:marker>
            <c:symbol val="none"/>
          </c:marker>
          <c:dPt>
            <c:idx val="3"/>
            <c:bubble3D val="0"/>
            <c:extLst>
              <c:ext xmlns:c16="http://schemas.microsoft.com/office/drawing/2014/chart" uri="{C3380CC4-5D6E-409C-BE32-E72D297353CC}">
                <c16:uniqueId val="{0000000E-B6FD-48A2-9104-CDB3A7ECC0ED}"/>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Sheet1!$G$3:$G$7</c:f>
              <c:numCache>
                <c:formatCode>General</c:formatCode>
                <c:ptCount val="5"/>
                <c:pt idx="0">
                  <c:v>10.1</c:v>
                </c:pt>
                <c:pt idx="1">
                  <c:v>8.8000000000000007</c:v>
                </c:pt>
                <c:pt idx="2">
                  <c:v>6.7</c:v>
                </c:pt>
                <c:pt idx="3">
                  <c:v>8.8000000000000007</c:v>
                </c:pt>
                <c:pt idx="4">
                  <c:v>11.4</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spPr>
            <a:ln>
              <a:prstDash val="solid"/>
            </a:ln>
          </c:spPr>
          <c:marker>
            <c:symbol val="none"/>
          </c:marker>
          <c:dPt>
            <c:idx val="3"/>
            <c:bubble3D val="0"/>
            <c:extLst>
              <c:ext xmlns:c16="http://schemas.microsoft.com/office/drawing/2014/chart" uri="{C3380CC4-5D6E-409C-BE32-E72D297353CC}">
                <c16:uniqueId val="{0000000F-B6FD-48A2-9104-CDB3A7ECC0ED}"/>
              </c:ext>
            </c:extLst>
          </c:dPt>
          <c:dLbls>
            <c:dLbl>
              <c:idx val="4"/>
              <c:layout>
                <c:manualLayout>
                  <c:x val="1.345544710755575E-2"/>
                  <c:y val="1.20102257142241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Sheet1!$H$3:$H$7</c:f>
              <c:numCache>
                <c:formatCode>General</c:formatCode>
                <c:ptCount val="5"/>
                <c:pt idx="0">
                  <c:v>6.4</c:v>
                </c:pt>
                <c:pt idx="1">
                  <c:v>6.1</c:v>
                </c:pt>
                <c:pt idx="2">
                  <c:v>5.4</c:v>
                </c:pt>
                <c:pt idx="3">
                  <c:v>6.5</c:v>
                </c:pt>
                <c:pt idx="4">
                  <c:v>10.1</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spPr>
            <a:ln>
              <a:prstDash val="solid"/>
            </a:ln>
          </c:spPr>
          <c:marker>
            <c:symbol val="none"/>
          </c:marker>
          <c:dPt>
            <c:idx val="3"/>
            <c:bubble3D val="0"/>
            <c:extLst>
              <c:ext xmlns:c16="http://schemas.microsoft.com/office/drawing/2014/chart" uri="{C3380CC4-5D6E-409C-BE32-E72D297353CC}">
                <c16:uniqueId val="{00000010-B6FD-48A2-9104-CDB3A7ECC0ED}"/>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Sheet1!$I$3:$I$7</c:f>
              <c:numCache>
                <c:formatCode>General</c:formatCode>
                <c:ptCount val="5"/>
                <c:pt idx="0">
                  <c:v>7</c:v>
                </c:pt>
                <c:pt idx="1">
                  <c:v>6.2</c:v>
                </c:pt>
                <c:pt idx="2">
                  <c:v>4.5999999999999996</c:v>
                </c:pt>
                <c:pt idx="3">
                  <c:v>7.5</c:v>
                </c:pt>
                <c:pt idx="4">
                  <c:v>8.1</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spPr>
            <a:ln>
              <a:prstDash val="solid"/>
            </a:ln>
          </c:spPr>
          <c:marker>
            <c:symbol val="none"/>
          </c:marker>
          <c:dPt>
            <c:idx val="3"/>
            <c:bubble3D val="0"/>
            <c:extLst>
              <c:ext xmlns:c16="http://schemas.microsoft.com/office/drawing/2014/chart" uri="{C3380CC4-5D6E-409C-BE32-E72D297353CC}">
                <c16:uniqueId val="{00000011-B6FD-48A2-9104-CDB3A7ECC0ED}"/>
              </c:ext>
            </c:extLst>
          </c:dPt>
          <c:dLbls>
            <c:dLbl>
              <c:idx val="4"/>
              <c:layout>
                <c:manualLayout>
                  <c:x val="1.1960397428938346E-2"/>
                  <c:y val="4.80409028568969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Sheet1!$J$3:$J$7</c:f>
              <c:numCache>
                <c:formatCode>General</c:formatCode>
                <c:ptCount val="5"/>
                <c:pt idx="0">
                  <c:v>7.2</c:v>
                </c:pt>
                <c:pt idx="1">
                  <c:v>6.1</c:v>
                </c:pt>
                <c:pt idx="2">
                  <c:v>4.9000000000000004</c:v>
                </c:pt>
                <c:pt idx="3">
                  <c:v>6.2</c:v>
                </c:pt>
                <c:pt idx="4">
                  <c:v>6.5</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spPr>
            <a:ln>
              <a:prstDash val="solid"/>
            </a:ln>
          </c:spPr>
          <c:marker>
            <c:symbol val="none"/>
          </c:marker>
          <c:dPt>
            <c:idx val="3"/>
            <c:bubble3D val="0"/>
            <c:extLst>
              <c:ext xmlns:c16="http://schemas.microsoft.com/office/drawing/2014/chart" uri="{C3380CC4-5D6E-409C-BE32-E72D297353CC}">
                <c16:uniqueId val="{00000012-B6FD-48A2-9104-CDB3A7ECC0ED}"/>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Sheet1!$K$3:$K$7</c:f>
              <c:numCache>
                <c:formatCode>General</c:formatCode>
                <c:ptCount val="5"/>
                <c:pt idx="0">
                  <c:v>5.5</c:v>
                </c:pt>
                <c:pt idx="1">
                  <c:v>7.4</c:v>
                </c:pt>
                <c:pt idx="2">
                  <c:v>2.7</c:v>
                </c:pt>
                <c:pt idx="3">
                  <c:v>5.3</c:v>
                </c:pt>
                <c:pt idx="4">
                  <c:v>2.8</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chemeClr val="tx2">
                  <a:lumMod val="20000"/>
                  <a:lumOff val="80000"/>
                </a:schemeClr>
              </a:solidFill>
              <a:prstDash val="solid"/>
            </a:ln>
          </c:spPr>
          <c:marker>
            <c:symbol val="none"/>
          </c:marker>
          <c:dPt>
            <c:idx val="3"/>
            <c:bubble3D val="0"/>
            <c:extLst>
              <c:ext xmlns:c16="http://schemas.microsoft.com/office/drawing/2014/chart" uri="{C3380CC4-5D6E-409C-BE32-E72D297353CC}">
                <c16:uniqueId val="{00000013-B6FD-48A2-9104-CDB3A7ECC0ED}"/>
              </c:ext>
            </c:extLst>
          </c:dPt>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Sheet1!$L$3:$L$7</c:f>
              <c:numCache>
                <c:formatCode>General</c:formatCode>
                <c:ptCount val="5"/>
                <c:pt idx="0">
                  <c:v>4.0999999999999996</c:v>
                </c:pt>
                <c:pt idx="1">
                  <c:v>6.3</c:v>
                </c:pt>
                <c:pt idx="2">
                  <c:v>3.7</c:v>
                </c:pt>
                <c:pt idx="3">
                  <c:v>3.4</c:v>
                </c:pt>
                <c:pt idx="4">
                  <c:v>2</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3"/>
            <c:bubble3D val="0"/>
            <c:extLst>
              <c:ext xmlns:c16="http://schemas.microsoft.com/office/drawing/2014/chart" uri="{C3380CC4-5D6E-409C-BE32-E72D297353CC}">
                <c16:uniqueId val="{00000014-B6FD-48A2-9104-CDB3A7ECC0ED}"/>
              </c:ext>
            </c:extLst>
          </c:dPt>
          <c:dLbls>
            <c:dLbl>
              <c:idx val="4"/>
              <c:layout>
                <c:manualLayout>
                  <c:x val="2.9900993572345865E-3"/>
                  <c:y val="2.402045142844859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BAA3-4F1D-BEA4-40AB35A0A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Sheet1!$M$3:$M$7</c:f>
              <c:numCache>
                <c:formatCode>General</c:formatCode>
                <c:ptCount val="5"/>
                <c:pt idx="0">
                  <c:v>1.1000000000000001</c:v>
                </c:pt>
                <c:pt idx="1">
                  <c:v>0.9</c:v>
                </c:pt>
                <c:pt idx="2">
                  <c:v>1.3</c:v>
                </c:pt>
                <c:pt idx="3">
                  <c:v>1</c:v>
                </c:pt>
                <c:pt idx="4">
                  <c:v>1</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2286060449"/>
          <c:y val="0.18951757902220212"/>
          <c:w val="0.85577380100214762"/>
          <c:h val="0.65399178056088225"/>
        </c:manualLayout>
      </c:layout>
      <c:lineChart>
        <c:grouping val="standard"/>
        <c:varyColors val="0"/>
        <c:ser>
          <c:idx val="2"/>
          <c:order val="0"/>
          <c:tx>
            <c:strRef>
              <c:f>Sheet1!$B$1</c:f>
              <c:strCache>
                <c:ptCount val="1"/>
                <c:pt idx="0">
                  <c:v>American Indian/Alaskan Native**</c:v>
                </c:pt>
              </c:strCache>
            </c:strRef>
          </c:tx>
          <c:spPr>
            <a:ln w="38100">
              <a:solidFill>
                <a:schemeClr val="bg1">
                  <a:lumMod val="50000"/>
                </a:schemeClr>
              </a:solidFill>
              <a:prstDash val="solid"/>
            </a:ln>
          </c:spPr>
          <c:marker>
            <c:symbol val="none"/>
          </c:marker>
          <c:dPt>
            <c:idx val="0"/>
            <c:bubble3D val="0"/>
            <c:extLst>
              <c:ext xmlns:c16="http://schemas.microsoft.com/office/drawing/2014/chart" uri="{C3380CC4-5D6E-409C-BE32-E72D297353CC}">
                <c16:uniqueId val="{00000002-4E90-418C-BEA3-0E6747C5045F}"/>
              </c:ext>
            </c:extLst>
          </c:dPt>
          <c:dPt>
            <c:idx val="2"/>
            <c:bubble3D val="0"/>
            <c:extLst>
              <c:ext xmlns:c16="http://schemas.microsoft.com/office/drawing/2014/chart" uri="{C3380CC4-5D6E-409C-BE32-E72D297353CC}">
                <c16:uniqueId val="{00000004-4E90-418C-BEA3-0E6747C5045F}"/>
              </c:ext>
            </c:extLst>
          </c:dPt>
          <c:dPt>
            <c:idx val="3"/>
            <c:bubble3D val="0"/>
            <c:extLst>
              <c:ext xmlns:c16="http://schemas.microsoft.com/office/drawing/2014/chart" uri="{C3380CC4-5D6E-409C-BE32-E72D297353CC}">
                <c16:uniqueId val="{00000005-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dLbl>
              <c:idx val="4"/>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88B2-498B-AFEE-9A30BF091F06}"/>
                </c:ext>
              </c:extLst>
            </c:dLbl>
            <c:numFmt formatCode="#,##0.0" sourceLinked="0"/>
            <c:spPr>
              <a:noFill/>
              <a:ln>
                <a:noFill/>
              </a:ln>
              <a:effectLst/>
            </c:spPr>
            <c:txPr>
              <a:bodyPr/>
              <a:lstStyle/>
              <a:p>
                <a:pPr>
                  <a:defRPr sz="10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2019</c:v>
                </c:pt>
                <c:pt idx="2">
                  <c:v>2020^</c:v>
                </c:pt>
                <c:pt idx="3">
                  <c:v>2021</c:v>
                </c:pt>
                <c:pt idx="4">
                  <c:v>2022</c:v>
                </c:pt>
              </c:strCache>
            </c:strRef>
          </c:cat>
          <c:val>
            <c:numRef>
              <c:f>Sheet1!$B$2:$B$6</c:f>
              <c:numCache>
                <c:formatCode>General</c:formatCode>
                <c:ptCount val="5"/>
                <c:pt idx="0">
                  <c:v>5.9</c:v>
                </c:pt>
                <c:pt idx="1">
                  <c:v>16.5</c:v>
                </c:pt>
                <c:pt idx="2">
                  <c:v>6.7</c:v>
                </c:pt>
                <c:pt idx="3">
                  <c:v>14.3</c:v>
                </c:pt>
                <c:pt idx="4">
                  <c:v>11.2</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Asian/Pacific Islander**</c:v>
                </c:pt>
              </c:strCache>
            </c:strRef>
          </c:tx>
          <c:spPr>
            <a:ln w="38100">
              <a:solidFill>
                <a:srgbClr val="002060"/>
              </a:solidFill>
              <a:prstDash val="solid"/>
            </a:ln>
          </c:spPr>
          <c:marker>
            <c:symbol val="none"/>
          </c:marker>
          <c:dPt>
            <c:idx val="0"/>
            <c:bubble3D val="0"/>
            <c:extLst>
              <c:ext xmlns:c16="http://schemas.microsoft.com/office/drawing/2014/chart" uri="{C3380CC4-5D6E-409C-BE32-E72D297353CC}">
                <c16:uniqueId val="{00000009-4E90-418C-BEA3-0E6747C5045F}"/>
              </c:ext>
            </c:extLst>
          </c:dPt>
          <c:dPt>
            <c:idx val="2"/>
            <c:bubble3D val="0"/>
            <c:extLst>
              <c:ext xmlns:c16="http://schemas.microsoft.com/office/drawing/2014/chart" uri="{C3380CC4-5D6E-409C-BE32-E72D297353CC}">
                <c16:uniqueId val="{0000000B-4E90-418C-BEA3-0E6747C5045F}"/>
              </c:ext>
            </c:extLst>
          </c:dPt>
          <c:dPt>
            <c:idx val="3"/>
            <c:bubble3D val="0"/>
            <c:extLst>
              <c:ext xmlns:c16="http://schemas.microsoft.com/office/drawing/2014/chart" uri="{C3380CC4-5D6E-409C-BE32-E72D297353CC}">
                <c16:uniqueId val="{0000000C-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dLbl>
              <c:idx val="4"/>
              <c:layout>
                <c:manualLayout>
                  <c:x val="-4.7057571537833919E-3"/>
                  <c:y val="-4.0008946199626499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DFEE-4CDC-864C-FF5061FF3C77}"/>
                </c:ext>
              </c:extLst>
            </c:dLbl>
            <c:numFmt formatCode="#,##0.0" sourceLinked="0"/>
            <c:spPr>
              <a:noFill/>
              <a:ln>
                <a:noFill/>
              </a:ln>
              <a:effectLst/>
            </c:spPr>
            <c:txPr>
              <a:bodyPr/>
              <a:lstStyle/>
              <a:p>
                <a:pPr>
                  <a:defRPr sz="10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2019</c:v>
                </c:pt>
                <c:pt idx="2">
                  <c:v>2020^</c:v>
                </c:pt>
                <c:pt idx="3">
                  <c:v>2021</c:v>
                </c:pt>
                <c:pt idx="4">
                  <c:v>2022</c:v>
                </c:pt>
              </c:strCache>
            </c:strRef>
          </c:cat>
          <c:val>
            <c:numRef>
              <c:f>Sheet1!$C$2:$C$6</c:f>
              <c:numCache>
                <c:formatCode>General</c:formatCode>
                <c:ptCount val="5"/>
                <c:pt idx="0">
                  <c:v>4.3</c:v>
                </c:pt>
                <c:pt idx="1">
                  <c:v>6.6</c:v>
                </c:pt>
                <c:pt idx="2">
                  <c:v>4</c:v>
                </c:pt>
                <c:pt idx="3">
                  <c:v>6.5</c:v>
                </c:pt>
                <c:pt idx="4">
                  <c:v>5.5</c:v>
                </c:pt>
              </c:numCache>
            </c:numRef>
          </c:val>
          <c:smooth val="0"/>
          <c:extLst>
            <c:ext xmlns:c16="http://schemas.microsoft.com/office/drawing/2014/chart" uri="{C3380CC4-5D6E-409C-BE32-E72D297353CC}">
              <c16:uniqueId val="{0000000D-4E90-418C-BEA3-0E6747C5045F}"/>
            </c:ext>
          </c:extLst>
        </c:ser>
        <c:ser>
          <c:idx val="0"/>
          <c:order val="2"/>
          <c:tx>
            <c:strRef>
              <c:f>Sheet1!$D$1</c:f>
              <c:strCache>
                <c:ptCount val="1"/>
                <c:pt idx="0">
                  <c:v>Black/African American**</c:v>
                </c:pt>
              </c:strCache>
            </c:strRef>
          </c:tx>
          <c:spPr>
            <a:ln w="38100">
              <a:solidFill>
                <a:srgbClr val="00B0F0"/>
              </a:solidFill>
              <a:prstDash val="solid"/>
            </a:ln>
          </c:spPr>
          <c:marker>
            <c:symbol val="none"/>
          </c:marker>
          <c:dPt>
            <c:idx val="0"/>
            <c:bubble3D val="0"/>
            <c:extLst>
              <c:ext xmlns:c16="http://schemas.microsoft.com/office/drawing/2014/chart" uri="{C3380CC4-5D6E-409C-BE32-E72D297353CC}">
                <c16:uniqueId val="{00000010-4E90-418C-BEA3-0E6747C5045F}"/>
              </c:ext>
            </c:extLst>
          </c:dPt>
          <c:dPt>
            <c:idx val="2"/>
            <c:bubble3D val="0"/>
            <c:extLst>
              <c:ext xmlns:c16="http://schemas.microsoft.com/office/drawing/2014/chart" uri="{C3380CC4-5D6E-409C-BE32-E72D297353CC}">
                <c16:uniqueId val="{00000012-4E90-418C-BEA3-0E6747C5045F}"/>
              </c:ext>
            </c:extLst>
          </c:dPt>
          <c:dPt>
            <c:idx val="3"/>
            <c:bubble3D val="0"/>
            <c:extLst>
              <c:ext xmlns:c16="http://schemas.microsoft.com/office/drawing/2014/chart" uri="{C3380CC4-5D6E-409C-BE32-E72D297353CC}">
                <c16:uniqueId val="{00000013-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0-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1-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2-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3-4E90-418C-BEA3-0E6747C5045F}"/>
                </c:ext>
              </c:extLst>
            </c:dLbl>
            <c:dLbl>
              <c:idx val="4"/>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88B2-498B-AFEE-9A30BF091F06}"/>
                </c:ext>
              </c:extLst>
            </c:dLbl>
            <c:spPr>
              <a:noFill/>
              <a:ln>
                <a:noFill/>
              </a:ln>
              <a:effectLst/>
            </c:spPr>
            <c:txPr>
              <a:bodyPr/>
              <a:lstStyle/>
              <a:p>
                <a:pPr>
                  <a:defRPr sz="10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2019</c:v>
                </c:pt>
                <c:pt idx="2">
                  <c:v>2020^</c:v>
                </c:pt>
                <c:pt idx="3">
                  <c:v>2021</c:v>
                </c:pt>
                <c:pt idx="4">
                  <c:v>2022</c:v>
                </c:pt>
              </c:strCache>
            </c:strRef>
          </c:cat>
          <c:val>
            <c:numRef>
              <c:f>Sheet1!$D$2:$D$6</c:f>
              <c:numCache>
                <c:formatCode>General</c:formatCode>
                <c:ptCount val="5"/>
                <c:pt idx="0">
                  <c:v>39.700000000000003</c:v>
                </c:pt>
                <c:pt idx="1">
                  <c:v>44</c:v>
                </c:pt>
                <c:pt idx="2">
                  <c:v>32</c:v>
                </c:pt>
                <c:pt idx="3">
                  <c:v>43.5</c:v>
                </c:pt>
                <c:pt idx="4" formatCode="0.0">
                  <c:v>41</c:v>
                </c:pt>
              </c:numCache>
            </c:numRef>
          </c:val>
          <c:smooth val="0"/>
          <c:extLst>
            <c:ext xmlns:c16="http://schemas.microsoft.com/office/drawing/2014/chart" uri="{C3380CC4-5D6E-409C-BE32-E72D297353CC}">
              <c16:uniqueId val="{00000014-4E90-418C-BEA3-0E6747C5045F}"/>
            </c:ext>
          </c:extLst>
        </c:ser>
        <c:ser>
          <c:idx val="3"/>
          <c:order val="3"/>
          <c:tx>
            <c:strRef>
              <c:f>Sheet1!$E$1</c:f>
              <c:strCache>
                <c:ptCount val="1"/>
                <c:pt idx="0">
                  <c:v>Hispanic/LatinX</c:v>
                </c:pt>
              </c:strCache>
            </c:strRef>
          </c:tx>
          <c:spPr>
            <a:ln w="38100">
              <a:solidFill>
                <a:schemeClr val="accent5">
                  <a:lumMod val="75000"/>
                </a:schemeClr>
              </a:solidFill>
              <a:prstDash val="solid"/>
            </a:ln>
          </c:spPr>
          <c:marker>
            <c:symbol val="none"/>
          </c:marker>
          <c:dPt>
            <c:idx val="0"/>
            <c:bubble3D val="0"/>
            <c:extLst>
              <c:ext xmlns:c16="http://schemas.microsoft.com/office/drawing/2014/chart" uri="{C3380CC4-5D6E-409C-BE32-E72D297353CC}">
                <c16:uniqueId val="{00000017-4E90-418C-BEA3-0E6747C5045F}"/>
              </c:ext>
            </c:extLst>
          </c:dPt>
          <c:dPt>
            <c:idx val="2"/>
            <c:bubble3D val="0"/>
            <c:extLst>
              <c:ext xmlns:c16="http://schemas.microsoft.com/office/drawing/2014/chart" uri="{C3380CC4-5D6E-409C-BE32-E72D297353CC}">
                <c16:uniqueId val="{00000019-4E90-418C-BEA3-0E6747C5045F}"/>
              </c:ext>
            </c:extLst>
          </c:dPt>
          <c:dPt>
            <c:idx val="3"/>
            <c:bubble3D val="0"/>
            <c:extLst>
              <c:ext xmlns:c16="http://schemas.microsoft.com/office/drawing/2014/chart" uri="{C3380CC4-5D6E-409C-BE32-E72D297353CC}">
                <c16:uniqueId val="{0000001A-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7-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8-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9-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A-4E90-418C-BEA3-0E6747C5045F}"/>
                </c:ext>
              </c:extLst>
            </c:dLbl>
            <c:dLbl>
              <c:idx val="4"/>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88B2-498B-AFEE-9A30BF091F06}"/>
                </c:ext>
              </c:extLst>
            </c:dLbl>
            <c:numFmt formatCode="#,##0.0" sourceLinked="0"/>
            <c:spPr>
              <a:noFill/>
              <a:ln>
                <a:noFill/>
              </a:ln>
              <a:effectLst/>
            </c:spPr>
            <c:txPr>
              <a:bodyPr/>
              <a:lstStyle/>
              <a:p>
                <a:pPr>
                  <a:defRPr sz="10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2019</c:v>
                </c:pt>
                <c:pt idx="2">
                  <c:v>2020^</c:v>
                </c:pt>
                <c:pt idx="3">
                  <c:v>2021</c:v>
                </c:pt>
                <c:pt idx="4">
                  <c:v>2022</c:v>
                </c:pt>
              </c:strCache>
            </c:strRef>
          </c:cat>
          <c:val>
            <c:numRef>
              <c:f>Sheet1!$E$2:$E$6</c:f>
              <c:numCache>
                <c:formatCode>General</c:formatCode>
                <c:ptCount val="5"/>
                <c:pt idx="0">
                  <c:v>18.100000000000001</c:v>
                </c:pt>
                <c:pt idx="1">
                  <c:v>21.7</c:v>
                </c:pt>
                <c:pt idx="2">
                  <c:v>19</c:v>
                </c:pt>
                <c:pt idx="3">
                  <c:v>26.9</c:v>
                </c:pt>
                <c:pt idx="4">
                  <c:v>26.4</c:v>
                </c:pt>
              </c:numCache>
            </c:numRef>
          </c:val>
          <c:smooth val="0"/>
          <c:extLst>
            <c:ext xmlns:c16="http://schemas.microsoft.com/office/drawing/2014/chart" uri="{C3380CC4-5D6E-409C-BE32-E72D297353CC}">
              <c16:uniqueId val="{0000001B-4E90-418C-BEA3-0E6747C5045F}"/>
            </c:ext>
          </c:extLst>
        </c:ser>
        <c:ser>
          <c:idx val="1"/>
          <c:order val="4"/>
          <c:tx>
            <c:strRef>
              <c:f>Sheet1!$F$1</c:f>
              <c:strCache>
                <c:ptCount val="1"/>
                <c:pt idx="0">
                  <c:v>White/Caucasian**</c:v>
                </c:pt>
              </c:strCache>
            </c:strRef>
          </c:tx>
          <c:spPr>
            <a:ln w="38100">
              <a:solidFill>
                <a:schemeClr val="accent1"/>
              </a:solidFill>
              <a:prstDash val="solid"/>
            </a:ln>
          </c:spPr>
          <c:marker>
            <c:symbol val="none"/>
          </c:marker>
          <c:dPt>
            <c:idx val="0"/>
            <c:bubble3D val="0"/>
            <c:extLst>
              <c:ext xmlns:c16="http://schemas.microsoft.com/office/drawing/2014/chart" uri="{C3380CC4-5D6E-409C-BE32-E72D297353CC}">
                <c16:uniqueId val="{0000001E-4E90-418C-BEA3-0E6747C5045F}"/>
              </c:ext>
            </c:extLst>
          </c:dPt>
          <c:dPt>
            <c:idx val="2"/>
            <c:bubble3D val="0"/>
            <c:extLst>
              <c:ext xmlns:c16="http://schemas.microsoft.com/office/drawing/2014/chart" uri="{C3380CC4-5D6E-409C-BE32-E72D297353CC}">
                <c16:uniqueId val="{00000020-4E90-418C-BEA3-0E6747C5045F}"/>
              </c:ext>
            </c:extLst>
          </c:dPt>
          <c:dPt>
            <c:idx val="3"/>
            <c:bubble3D val="0"/>
            <c:extLst>
              <c:ext xmlns:c16="http://schemas.microsoft.com/office/drawing/2014/chart" uri="{C3380CC4-5D6E-409C-BE32-E72D297353CC}">
                <c16:uniqueId val="{00000021-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E-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F-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20-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21-4E90-418C-BEA3-0E6747C5045F}"/>
                </c:ext>
              </c:extLst>
            </c:dLbl>
            <c:dLbl>
              <c:idx val="4"/>
              <c:layout>
                <c:manualLayout>
                  <c:x val="-2.758366657048917E-2"/>
                  <c:y val="3.9783872678367811E-2"/>
                </c:manualLayout>
              </c:layout>
              <c:spPr>
                <a:noFill/>
                <a:ln>
                  <a:noFill/>
                </a:ln>
                <a:effectLst/>
              </c:spPr>
              <c:txPr>
                <a:bodyPr wrap="square" lIns="38100" tIns="19050" rIns="38100" bIns="19050" anchor="ctr">
                  <a:spAutoFit/>
                </a:bodyPr>
                <a:lstStyle/>
                <a:p>
                  <a:pPr>
                    <a:defRPr sz="1050" b="1"/>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4E90-418C-BEA3-0E6747C5045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2019</c:v>
                </c:pt>
                <c:pt idx="2">
                  <c:v>2020^</c:v>
                </c:pt>
                <c:pt idx="3">
                  <c:v>2021</c:v>
                </c:pt>
                <c:pt idx="4">
                  <c:v>2022</c:v>
                </c:pt>
              </c:strCache>
            </c:strRef>
          </c:cat>
          <c:val>
            <c:numRef>
              <c:f>Sheet1!$F$2:$F$6</c:f>
              <c:numCache>
                <c:formatCode>General</c:formatCode>
                <c:ptCount val="5"/>
                <c:pt idx="0">
                  <c:v>4.8</c:v>
                </c:pt>
                <c:pt idx="1">
                  <c:v>5.0999999999999996</c:v>
                </c:pt>
                <c:pt idx="2" formatCode="0.0">
                  <c:v>4.4000000000000004</c:v>
                </c:pt>
                <c:pt idx="3">
                  <c:v>5.3</c:v>
                </c:pt>
                <c:pt idx="4">
                  <c:v>5.4</c:v>
                </c:pt>
              </c:numCache>
            </c:numRef>
          </c:val>
          <c:smooth val="0"/>
          <c:extLst>
            <c:ext xmlns:c16="http://schemas.microsoft.com/office/drawing/2014/chart" uri="{C3380CC4-5D6E-409C-BE32-E72D297353CC}">
              <c16:uniqueId val="{00000022-4E90-418C-BEA3-0E6747C5045F}"/>
            </c:ext>
          </c:extLst>
        </c:ser>
        <c:ser>
          <c:idx val="5"/>
          <c:order val="5"/>
          <c:tx>
            <c:strRef>
              <c:f>Sheet1!$G$1</c:f>
              <c:strCache>
                <c:ptCount val="1"/>
                <c:pt idx="0">
                  <c:v>Multiple Races**</c:v>
                </c:pt>
              </c:strCache>
            </c:strRef>
          </c:tx>
          <c:spPr>
            <a:ln w="38100"/>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6A76-4829-A408-D619CB44AA79}"/>
                </c:ext>
              </c:extLst>
            </c:dLbl>
            <c:dLbl>
              <c:idx val="1"/>
              <c:delete val="1"/>
              <c:extLst>
                <c:ext xmlns:c15="http://schemas.microsoft.com/office/drawing/2012/chart" uri="{CE6537A1-D6FC-4f65-9D91-7224C49458BB}"/>
                <c:ext xmlns:c16="http://schemas.microsoft.com/office/drawing/2014/chart" uri="{C3380CC4-5D6E-409C-BE32-E72D297353CC}">
                  <c16:uniqueId val="{00000010-6A76-4829-A408-D619CB44AA79}"/>
                </c:ext>
              </c:extLst>
            </c:dLbl>
            <c:dLbl>
              <c:idx val="2"/>
              <c:delete val="1"/>
              <c:extLst>
                <c:ext xmlns:c15="http://schemas.microsoft.com/office/drawing/2012/chart" uri="{CE6537A1-D6FC-4f65-9D91-7224C49458BB}"/>
                <c:ext xmlns:c16="http://schemas.microsoft.com/office/drawing/2014/chart" uri="{C3380CC4-5D6E-409C-BE32-E72D297353CC}">
                  <c16:uniqueId val="{00000012-6A76-4829-A408-D619CB44AA79}"/>
                </c:ext>
              </c:extLst>
            </c:dLbl>
            <c:dLbl>
              <c:idx val="3"/>
              <c:delete val="1"/>
              <c:extLst>
                <c:ext xmlns:c15="http://schemas.microsoft.com/office/drawing/2012/chart" uri="{CE6537A1-D6FC-4f65-9D91-7224C49458BB}"/>
                <c:ext xmlns:c16="http://schemas.microsoft.com/office/drawing/2014/chart" uri="{C3380CC4-5D6E-409C-BE32-E72D297353CC}">
                  <c16:uniqueId val="{00000013-6A76-4829-A408-D619CB44AA79}"/>
                </c:ext>
              </c:extLst>
            </c:dLbl>
            <c:dLbl>
              <c:idx val="4"/>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88B2-498B-AFEE-9A30BF091F06}"/>
                </c:ext>
              </c:extLst>
            </c:dLbl>
            <c:spPr>
              <a:noFill/>
              <a:ln>
                <a:noFill/>
              </a:ln>
              <a:effectLst/>
            </c:spPr>
            <c:txPr>
              <a:bodyPr wrap="square" lIns="38100" tIns="19050" rIns="38100" bIns="19050" anchor="ctr">
                <a:spAutoFit/>
              </a:bodyPr>
              <a:lstStyle/>
              <a:p>
                <a:pPr>
                  <a:defRPr sz="105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2019</c:v>
                </c:pt>
                <c:pt idx="2">
                  <c:v>2020^</c:v>
                </c:pt>
                <c:pt idx="3">
                  <c:v>2021</c:v>
                </c:pt>
                <c:pt idx="4">
                  <c:v>2022</c:v>
                </c:pt>
              </c:strCache>
            </c:strRef>
          </c:cat>
          <c:val>
            <c:numRef>
              <c:f>Sheet1!$G$2:$G$6</c:f>
              <c:numCache>
                <c:formatCode>General</c:formatCode>
                <c:ptCount val="5"/>
                <c:pt idx="0">
                  <c:v>37</c:v>
                </c:pt>
                <c:pt idx="1">
                  <c:v>39</c:v>
                </c:pt>
                <c:pt idx="2">
                  <c:v>34.9</c:v>
                </c:pt>
                <c:pt idx="3">
                  <c:v>28.7</c:v>
                </c:pt>
                <c:pt idx="4">
                  <c:v>32.1</c:v>
                </c:pt>
              </c:numCache>
            </c:numRef>
          </c:val>
          <c:smooth val="0"/>
          <c:extLst>
            <c:ext xmlns:c16="http://schemas.microsoft.com/office/drawing/2014/chart" uri="{C3380CC4-5D6E-409C-BE32-E72D297353CC}">
              <c16:uniqueId val="{0000000F-6A76-4829-A408-D619CB44AA79}"/>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4087163523163"/>
          <c:y val="0.14276957895233156"/>
          <c:w val="0.86484129890740402"/>
          <c:h val="0.72982922230414893"/>
        </c:manualLayout>
      </c:layout>
      <c:barChart>
        <c:barDir val="col"/>
        <c:grouping val="stacked"/>
        <c:varyColors val="0"/>
        <c:ser>
          <c:idx val="0"/>
          <c:order val="0"/>
          <c:tx>
            <c:strRef>
              <c:f>Sheet1!$B$1</c:f>
              <c:strCache>
                <c:ptCount val="1"/>
                <c:pt idx="0">
                  <c:v>Heterosexual</c:v>
                </c:pt>
              </c:strCache>
            </c:strRef>
          </c:tx>
          <c:spPr>
            <a:solidFill>
              <a:schemeClr val="accent5">
                <a:lumMod val="60000"/>
                <a:lumOff val="40000"/>
              </a:schemeClr>
            </a:solidFill>
            <a:ln>
              <a:noFill/>
            </a:ln>
            <a:effectLst/>
          </c:spPr>
          <c:invertIfNegative val="0"/>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0421-46A1-99FE-CC0A415B1BDF}"/>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9B8D-4CEF-8FB7-84604A7748B2}"/>
              </c:ext>
            </c:extLst>
          </c:dPt>
          <c:cat>
            <c:strRef>
              <c:f>Sheet1!$A$3:$A$7</c:f>
              <c:strCache>
                <c:ptCount val="5"/>
                <c:pt idx="0">
                  <c:v>2018</c:v>
                </c:pt>
                <c:pt idx="1">
                  <c:v>2019</c:v>
                </c:pt>
                <c:pt idx="2">
                  <c:v>2020^</c:v>
                </c:pt>
                <c:pt idx="3">
                  <c:v>2021</c:v>
                </c:pt>
                <c:pt idx="4">
                  <c:v>2022</c:v>
                </c:pt>
              </c:strCache>
            </c:strRef>
          </c:cat>
          <c:val>
            <c:numRef>
              <c:f>Sheet1!$B$3:$B$7</c:f>
              <c:numCache>
                <c:formatCode>0.0%</c:formatCode>
                <c:ptCount val="5"/>
                <c:pt idx="0">
                  <c:v>0.20947630922693267</c:v>
                </c:pt>
                <c:pt idx="1">
                  <c:v>0.18340611353711792</c:v>
                </c:pt>
                <c:pt idx="2">
                  <c:v>0.17254174397031541</c:v>
                </c:pt>
                <c:pt idx="3">
                  <c:v>0.185</c:v>
                </c:pt>
                <c:pt idx="4">
                  <c:v>0.187</c:v>
                </c:pt>
              </c:numCache>
            </c:numRef>
          </c:val>
          <c:extLst>
            <c:ext xmlns:c16="http://schemas.microsoft.com/office/drawing/2014/chart" uri="{C3380CC4-5D6E-409C-BE32-E72D297353CC}">
              <c16:uniqueId val="{00000000-0B2E-4C91-AE80-D6E28A75B879}"/>
            </c:ext>
          </c:extLst>
        </c:ser>
        <c:ser>
          <c:idx val="1"/>
          <c:order val="1"/>
          <c:tx>
            <c:strRef>
              <c:f>Sheet1!$C$1</c:f>
              <c:strCache>
                <c:ptCount val="1"/>
                <c:pt idx="0">
                  <c:v>IDU^^</c:v>
                </c:pt>
              </c:strCache>
            </c:strRef>
          </c:tx>
          <c:spPr>
            <a:solidFill>
              <a:schemeClr val="tx1">
                <a:lumMod val="75000"/>
                <a:lumOff val="25000"/>
              </a:schemeClr>
            </a:solidFill>
            <a:ln>
              <a:noFill/>
            </a:ln>
            <a:effectLst/>
          </c:spPr>
          <c:invertIfNegative val="0"/>
          <c:dPt>
            <c:idx val="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0421-46A1-99FE-CC0A415B1BDF}"/>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9B8D-4CEF-8FB7-84604A7748B2}"/>
              </c:ext>
            </c:extLst>
          </c:dPt>
          <c:cat>
            <c:strRef>
              <c:f>Sheet1!$A$3:$A$7</c:f>
              <c:strCache>
                <c:ptCount val="5"/>
                <c:pt idx="0">
                  <c:v>2018</c:v>
                </c:pt>
                <c:pt idx="1">
                  <c:v>2019</c:v>
                </c:pt>
                <c:pt idx="2">
                  <c:v>2020^</c:v>
                </c:pt>
                <c:pt idx="3">
                  <c:v>2021</c:v>
                </c:pt>
                <c:pt idx="4">
                  <c:v>2022</c:v>
                </c:pt>
              </c:strCache>
            </c:strRef>
          </c:cat>
          <c:val>
            <c:numRef>
              <c:f>Sheet1!$C$3:$C$7</c:f>
              <c:numCache>
                <c:formatCode>0.0%</c:formatCode>
                <c:ptCount val="5"/>
                <c:pt idx="0">
                  <c:v>3.1E-2</c:v>
                </c:pt>
                <c:pt idx="1">
                  <c:v>3.3000000000000002E-2</c:v>
                </c:pt>
                <c:pt idx="2">
                  <c:v>3.3000000000000002E-2</c:v>
                </c:pt>
                <c:pt idx="3">
                  <c:v>2.5999999999999999E-2</c:v>
                </c:pt>
                <c:pt idx="4">
                  <c:v>3.4000000000000002E-2</c:v>
                </c:pt>
              </c:numCache>
            </c:numRef>
          </c:val>
          <c:extLst>
            <c:ext xmlns:c16="http://schemas.microsoft.com/office/drawing/2014/chart" uri="{C3380CC4-5D6E-409C-BE32-E72D297353CC}">
              <c16:uniqueId val="{00000001-0B2E-4C91-AE80-D6E28A75B879}"/>
            </c:ext>
          </c:extLst>
        </c:ser>
        <c:ser>
          <c:idx val="2"/>
          <c:order val="2"/>
          <c:tx>
            <c:strRef>
              <c:f>Sheet1!$D$1</c:f>
              <c:strCache>
                <c:ptCount val="1"/>
                <c:pt idx="0">
                  <c:v>MSM^^</c:v>
                </c:pt>
              </c:strCache>
            </c:strRef>
          </c:tx>
          <c:spPr>
            <a:solidFill>
              <a:srgbClr val="00B0F0"/>
            </a:solidFill>
            <a:ln>
              <a:noFill/>
            </a:ln>
            <a:effectLst/>
          </c:spPr>
          <c:invertIfNegative val="0"/>
          <c:dPt>
            <c:idx val="2"/>
            <c:invertIfNegative val="0"/>
            <c:bubble3D val="0"/>
            <c:spPr>
              <a:solidFill>
                <a:srgbClr val="00B0F0"/>
              </a:solidFill>
              <a:ln>
                <a:noFill/>
              </a:ln>
              <a:effectLst/>
            </c:spPr>
            <c:extLst>
              <c:ext xmlns:c16="http://schemas.microsoft.com/office/drawing/2014/chart" uri="{C3380CC4-5D6E-409C-BE32-E72D297353CC}">
                <c16:uniqueId val="{00000009-0421-46A1-99FE-CC0A415B1BDF}"/>
              </c:ext>
            </c:extLst>
          </c:dPt>
          <c:dPt>
            <c:idx val="3"/>
            <c:invertIfNegative val="0"/>
            <c:bubble3D val="0"/>
            <c:spPr>
              <a:solidFill>
                <a:srgbClr val="00B0F0"/>
              </a:solidFill>
              <a:ln>
                <a:noFill/>
              </a:ln>
              <a:effectLst/>
            </c:spPr>
            <c:extLst>
              <c:ext xmlns:c16="http://schemas.microsoft.com/office/drawing/2014/chart" uri="{C3380CC4-5D6E-409C-BE32-E72D297353CC}">
                <c16:uniqueId val="{00000009-9B8D-4CEF-8FB7-84604A7748B2}"/>
              </c:ext>
            </c:extLst>
          </c:dPt>
          <c:cat>
            <c:strRef>
              <c:f>Sheet1!$A$3:$A$7</c:f>
              <c:strCache>
                <c:ptCount val="5"/>
                <c:pt idx="0">
                  <c:v>2018</c:v>
                </c:pt>
                <c:pt idx="1">
                  <c:v>2019</c:v>
                </c:pt>
                <c:pt idx="2">
                  <c:v>2020^</c:v>
                </c:pt>
                <c:pt idx="3">
                  <c:v>2021</c:v>
                </c:pt>
                <c:pt idx="4">
                  <c:v>2022</c:v>
                </c:pt>
              </c:strCache>
            </c:strRef>
          </c:cat>
          <c:val>
            <c:numRef>
              <c:f>Sheet1!$D$3:$D$7</c:f>
              <c:numCache>
                <c:formatCode>0.0%</c:formatCode>
                <c:ptCount val="5"/>
                <c:pt idx="0">
                  <c:v>0.56699999999999995</c:v>
                </c:pt>
                <c:pt idx="1">
                  <c:v>0.57499999999999996</c:v>
                </c:pt>
                <c:pt idx="2">
                  <c:v>0.57199999999999995</c:v>
                </c:pt>
                <c:pt idx="3">
                  <c:v>0.57099999999999995</c:v>
                </c:pt>
                <c:pt idx="4">
                  <c:v>0.57799999999999996</c:v>
                </c:pt>
              </c:numCache>
            </c:numRef>
          </c:val>
          <c:extLst>
            <c:ext xmlns:c16="http://schemas.microsoft.com/office/drawing/2014/chart" uri="{C3380CC4-5D6E-409C-BE32-E72D297353CC}">
              <c16:uniqueId val="{00000002-0B2E-4C91-AE80-D6E28A75B879}"/>
            </c:ext>
          </c:extLst>
        </c:ser>
        <c:ser>
          <c:idx val="3"/>
          <c:order val="3"/>
          <c:tx>
            <c:strRef>
              <c:f>Sheet1!$E$1</c:f>
              <c:strCache>
                <c:ptCount val="1"/>
                <c:pt idx="0">
                  <c:v>MSM/IDU^^</c:v>
                </c:pt>
              </c:strCache>
            </c:strRef>
          </c:tx>
          <c:spPr>
            <a:solidFill>
              <a:schemeClr val="accent1">
                <a:lumMod val="50000"/>
              </a:schemeClr>
            </a:solidFill>
            <a:ln>
              <a:noFill/>
            </a:ln>
            <a:effectLst/>
          </c:spPr>
          <c:invertIfNegative val="0"/>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D-0421-46A1-99FE-CC0A415B1BDF}"/>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D-9B8D-4CEF-8FB7-84604A7748B2}"/>
              </c:ext>
            </c:extLst>
          </c:dPt>
          <c:cat>
            <c:strRef>
              <c:f>Sheet1!$A$3:$A$7</c:f>
              <c:strCache>
                <c:ptCount val="5"/>
                <c:pt idx="0">
                  <c:v>2018</c:v>
                </c:pt>
                <c:pt idx="1">
                  <c:v>2019</c:v>
                </c:pt>
                <c:pt idx="2">
                  <c:v>2020^</c:v>
                </c:pt>
                <c:pt idx="3">
                  <c:v>2021</c:v>
                </c:pt>
                <c:pt idx="4">
                  <c:v>2022</c:v>
                </c:pt>
              </c:strCache>
            </c:strRef>
          </c:cat>
          <c:val>
            <c:numRef>
              <c:f>Sheet1!$E$3:$E$7</c:f>
              <c:numCache>
                <c:formatCode>0.0%</c:formatCode>
                <c:ptCount val="5"/>
                <c:pt idx="0">
                  <c:v>2.5000000000000001E-2</c:v>
                </c:pt>
                <c:pt idx="1">
                  <c:v>2.5999999999999999E-2</c:v>
                </c:pt>
                <c:pt idx="2">
                  <c:v>3.2000000000000001E-2</c:v>
                </c:pt>
                <c:pt idx="3">
                  <c:v>3.4000000000000002E-2</c:v>
                </c:pt>
                <c:pt idx="4">
                  <c:v>3.4000000000000002E-2</c:v>
                </c:pt>
              </c:numCache>
            </c:numRef>
          </c:val>
          <c:extLst>
            <c:ext xmlns:c16="http://schemas.microsoft.com/office/drawing/2014/chart" uri="{C3380CC4-5D6E-409C-BE32-E72D297353CC}">
              <c16:uniqueId val="{00000003-0B2E-4C91-AE80-D6E28A75B879}"/>
            </c:ext>
          </c:extLst>
        </c:ser>
        <c:ser>
          <c:idx val="4"/>
          <c:order val="4"/>
          <c:tx>
            <c:strRef>
              <c:f>Sheet1!$F$1</c:f>
              <c:strCache>
                <c:ptCount val="1"/>
                <c:pt idx="0">
                  <c:v>Other**</c:v>
                </c:pt>
              </c:strCache>
            </c:strRef>
          </c:tx>
          <c:spPr>
            <a:solidFill>
              <a:schemeClr val="accent6">
                <a:lumMod val="50000"/>
              </a:schemeClr>
            </a:solidFill>
            <a:ln>
              <a:noFill/>
            </a:ln>
            <a:effectLst/>
          </c:spPr>
          <c:invertIfNegative val="0"/>
          <c:cat>
            <c:strRef>
              <c:f>Sheet1!$A$3:$A$7</c:f>
              <c:strCache>
                <c:ptCount val="5"/>
                <c:pt idx="0">
                  <c:v>2018</c:v>
                </c:pt>
                <c:pt idx="1">
                  <c:v>2019</c:v>
                </c:pt>
                <c:pt idx="2">
                  <c:v>2020^</c:v>
                </c:pt>
                <c:pt idx="3">
                  <c:v>2021</c:v>
                </c:pt>
                <c:pt idx="4">
                  <c:v>2022</c:v>
                </c:pt>
              </c:strCache>
            </c:strRef>
          </c:cat>
          <c:val>
            <c:numRef>
              <c:f>Sheet1!$F$3:$F$7</c:f>
              <c:numCache>
                <c:formatCode>0.0%</c:formatCode>
                <c:ptCount val="5"/>
                <c:pt idx="0">
                  <c:v>1E-3</c:v>
                </c:pt>
                <c:pt idx="1">
                  <c:v>0</c:v>
                </c:pt>
                <c:pt idx="2">
                  <c:v>0</c:v>
                </c:pt>
                <c:pt idx="3">
                  <c:v>0</c:v>
                </c:pt>
                <c:pt idx="4">
                  <c:v>0</c:v>
                </c:pt>
              </c:numCache>
            </c:numRef>
          </c:val>
          <c:extLst>
            <c:ext xmlns:c16="http://schemas.microsoft.com/office/drawing/2014/chart" uri="{C3380CC4-5D6E-409C-BE32-E72D297353CC}">
              <c16:uniqueId val="{00000004-0B2E-4C91-AE80-D6E28A75B879}"/>
            </c:ext>
          </c:extLst>
        </c:ser>
        <c:ser>
          <c:idx val="5"/>
          <c:order val="5"/>
          <c:tx>
            <c:strRef>
              <c:f>Sheet1!$G$1</c:f>
              <c:strCache>
                <c:ptCount val="1"/>
                <c:pt idx="0">
                  <c:v>Unknown^^^</c:v>
                </c:pt>
              </c:strCache>
            </c:strRef>
          </c:tx>
          <c:spPr>
            <a:solidFill>
              <a:schemeClr val="accent4">
                <a:lumMod val="75000"/>
              </a:schemeClr>
            </a:solidFill>
            <a:ln>
              <a:noFill/>
            </a:ln>
            <a:effectLst/>
          </c:spPr>
          <c:invertIfNegative val="0"/>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11-0421-46A1-99FE-CC0A415B1BDF}"/>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11-9B8D-4CEF-8FB7-84604A7748B2}"/>
              </c:ext>
            </c:extLst>
          </c:dPt>
          <c:cat>
            <c:strRef>
              <c:f>Sheet1!$A$3:$A$7</c:f>
              <c:strCache>
                <c:ptCount val="5"/>
                <c:pt idx="0">
                  <c:v>2018</c:v>
                </c:pt>
                <c:pt idx="1">
                  <c:v>2019</c:v>
                </c:pt>
                <c:pt idx="2">
                  <c:v>2020^</c:v>
                </c:pt>
                <c:pt idx="3">
                  <c:v>2021</c:v>
                </c:pt>
                <c:pt idx="4">
                  <c:v>2022</c:v>
                </c:pt>
              </c:strCache>
            </c:strRef>
          </c:cat>
          <c:val>
            <c:numRef>
              <c:f>Sheet1!$G$3:$G$7</c:f>
              <c:numCache>
                <c:formatCode>0.0%</c:formatCode>
                <c:ptCount val="5"/>
                <c:pt idx="0">
                  <c:v>0.16700000000000001</c:v>
                </c:pt>
                <c:pt idx="1">
                  <c:v>0.183</c:v>
                </c:pt>
                <c:pt idx="2">
                  <c:v>0.19</c:v>
                </c:pt>
                <c:pt idx="3">
                  <c:v>0.183</c:v>
                </c:pt>
                <c:pt idx="4">
                  <c:v>0.16600000000000001</c:v>
                </c:pt>
              </c:numCache>
            </c:numRef>
          </c:val>
          <c:extLst>
            <c:ext xmlns:c16="http://schemas.microsoft.com/office/drawing/2014/chart" uri="{C3380CC4-5D6E-409C-BE32-E72D297353CC}">
              <c16:uniqueId val="{00000005-0B2E-4C91-AE80-D6E28A75B879}"/>
            </c:ext>
          </c:extLst>
        </c:ser>
        <c:dLbls>
          <c:showLegendKey val="0"/>
          <c:showVal val="0"/>
          <c:showCatName val="0"/>
          <c:showSerName val="0"/>
          <c:showPercent val="0"/>
          <c:showBubbleSize val="0"/>
        </c:dLbls>
        <c:gapWidth val="150"/>
        <c:overlap val="100"/>
        <c:axId val="515479648"/>
        <c:axId val="515481288"/>
      </c:barChart>
      <c:catAx>
        <c:axId val="51547964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dirty="0"/>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81288"/>
        <c:crosses val="autoZero"/>
        <c:auto val="1"/>
        <c:lblAlgn val="ctr"/>
        <c:lblOffset val="100"/>
        <c:noMultiLvlLbl val="0"/>
      </c:catAx>
      <c:valAx>
        <c:axId val="515481288"/>
        <c:scaling>
          <c:orientation val="minMax"/>
          <c:max val="1"/>
        </c:scaling>
        <c:delete val="0"/>
        <c:axPos val="l"/>
        <c:title>
          <c:tx>
            <c:rich>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dirty="0">
                    <a:solidFill>
                      <a:schemeClr val="tx1">
                        <a:lumMod val="95000"/>
                        <a:lumOff val="5000"/>
                      </a:schemeClr>
                    </a:solidFill>
                  </a:rPr>
                  <a:t>Percent</a:t>
                </a:r>
                <a:r>
                  <a:rPr lang="en-US" b="1" baseline="0" dirty="0">
                    <a:solidFill>
                      <a:schemeClr val="tx1">
                        <a:lumMod val="95000"/>
                        <a:lumOff val="5000"/>
                      </a:schemeClr>
                    </a:solidFill>
                  </a:rPr>
                  <a:t> of Newly Diagnosed HIV</a:t>
                </a:r>
                <a:endParaRPr lang="en-US"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7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1327775204575"/>
          <c:y val="0.12054340700531578"/>
          <c:w val="0.56673974322876719"/>
          <c:h val="0.80401037625398863"/>
        </c:manualLayout>
      </c:layout>
      <c:pieChart>
        <c:varyColors val="1"/>
        <c:ser>
          <c:idx val="1"/>
          <c:order val="1"/>
          <c:spPr>
            <a:ln>
              <a:solidFill>
                <a:srgbClr val="1F1A17">
                  <a:alpha val="75000"/>
                </a:srgbClr>
              </a:solidFill>
            </a:ln>
          </c:spPr>
          <c:dPt>
            <c:idx val="0"/>
            <c:bubble3D val="0"/>
            <c:spPr>
              <a:solidFill>
                <a:srgbClr val="00B0F0">
                  <a:alpha val="70000"/>
                </a:srgbClr>
              </a:solidFill>
              <a:ln>
                <a:solidFill>
                  <a:srgbClr val="1F1A17">
                    <a:alpha val="75000"/>
                  </a:srgbClr>
                </a:solidFill>
              </a:ln>
            </c:spPr>
            <c:extLst>
              <c:ext xmlns:c16="http://schemas.microsoft.com/office/drawing/2014/chart" uri="{C3380CC4-5D6E-409C-BE32-E72D297353CC}">
                <c16:uniqueId val="{00000001-5D6A-4456-8A55-F6AA32DEF3E4}"/>
              </c:ext>
            </c:extLst>
          </c:dPt>
          <c:dPt>
            <c:idx val="1"/>
            <c:bubble3D val="0"/>
            <c:spPr>
              <a:solidFill>
                <a:schemeClr val="bg1">
                  <a:lumMod val="50000"/>
                  <a:alpha val="70000"/>
                </a:schemeClr>
              </a:solidFill>
              <a:ln>
                <a:solidFill>
                  <a:srgbClr val="1F1A17">
                    <a:alpha val="75000"/>
                  </a:srgbClr>
                </a:solidFill>
              </a:ln>
            </c:spPr>
            <c:extLst>
              <c:ext xmlns:c16="http://schemas.microsoft.com/office/drawing/2014/chart" uri="{C3380CC4-5D6E-409C-BE32-E72D297353CC}">
                <c16:uniqueId val="{00000003-5D6A-4456-8A55-F6AA32DEF3E4}"/>
              </c:ext>
            </c:extLst>
          </c:dPt>
          <c:dPt>
            <c:idx val="2"/>
            <c:bubble3D val="0"/>
            <c:spPr>
              <a:solidFill>
                <a:schemeClr val="accent1">
                  <a:alpha val="70000"/>
                </a:schemeClr>
              </a:solidFill>
              <a:ln>
                <a:solidFill>
                  <a:srgbClr val="1F1A17">
                    <a:alpha val="75000"/>
                  </a:srgbClr>
                </a:solidFill>
              </a:ln>
            </c:spPr>
            <c:extLst>
              <c:ext xmlns:c16="http://schemas.microsoft.com/office/drawing/2014/chart" uri="{C3380CC4-5D6E-409C-BE32-E72D297353CC}">
                <c16:uniqueId val="{00000005-5D6A-4456-8A55-F6AA32DEF3E4}"/>
              </c:ext>
            </c:extLst>
          </c:dPt>
          <c:dPt>
            <c:idx val="3"/>
            <c:bubble3D val="0"/>
            <c:spPr>
              <a:solidFill>
                <a:srgbClr val="522358">
                  <a:alpha val="70000"/>
                </a:srgbClr>
              </a:solidFill>
              <a:ln>
                <a:solidFill>
                  <a:srgbClr val="1F1A17">
                    <a:alpha val="75000"/>
                  </a:srgbClr>
                </a:solidFill>
              </a:ln>
            </c:spPr>
            <c:extLst>
              <c:ext xmlns:c16="http://schemas.microsoft.com/office/drawing/2014/chart" uri="{C3380CC4-5D6E-409C-BE32-E72D297353CC}">
                <c16:uniqueId val="{00000007-5D6A-4456-8A55-F6AA32DEF3E4}"/>
              </c:ext>
            </c:extLst>
          </c:dPt>
          <c:dPt>
            <c:idx val="4"/>
            <c:bubble3D val="0"/>
            <c:spPr>
              <a:solidFill>
                <a:schemeClr val="accent6"/>
              </a:solidFill>
              <a:ln>
                <a:solidFill>
                  <a:srgbClr val="1F1A17">
                    <a:alpha val="75000"/>
                  </a:srgbClr>
                </a:solidFill>
              </a:ln>
            </c:spPr>
            <c:extLst>
              <c:ext xmlns:c16="http://schemas.microsoft.com/office/drawing/2014/chart" uri="{C3380CC4-5D6E-409C-BE32-E72D297353CC}">
                <c16:uniqueId val="{00000009-5D6A-4456-8A55-F6AA32DEF3E4}"/>
              </c:ext>
            </c:extLst>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D6A-4456-8A55-F6AA32DEF3E4}"/>
                </c:ext>
              </c:extLst>
            </c:dLbl>
            <c:dLbl>
              <c:idx val="1"/>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D6A-4456-8A55-F6AA32DEF3E4}"/>
                </c:ext>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D6A-4456-8A55-F6AA32DEF3E4}"/>
                </c:ext>
              </c:extLst>
            </c:dLbl>
            <c:dLbl>
              <c:idx val="3"/>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8630767906336091"/>
                      <c:h val="0.11173494343893381"/>
                    </c:manualLayout>
                  </c15:layout>
                </c:ext>
                <c:ext xmlns:c16="http://schemas.microsoft.com/office/drawing/2014/chart" uri="{C3380CC4-5D6E-409C-BE32-E72D297353CC}">
                  <c16:uniqueId val="{00000007-5D6A-4456-8A55-F6AA32DEF3E4}"/>
                </c:ext>
              </c:extLst>
            </c:dLbl>
            <c:dLbl>
              <c:idx val="4"/>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D6A-4456-8A55-F6AA32DEF3E4}"/>
                </c:ext>
              </c:extLst>
            </c:dLbl>
            <c:spPr>
              <a:noFill/>
              <a:ln>
                <a:noFill/>
              </a:ln>
              <a:effectLst/>
            </c:sp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Sheet1!$B$1:$F$1</c:f>
              <c:strCache>
                <c:ptCount val="5"/>
                <c:pt idx="0">
                  <c:v>MSM</c:v>
                </c:pt>
                <c:pt idx="1">
                  <c:v>IDU</c:v>
                </c:pt>
                <c:pt idx="2">
                  <c:v>MSM/IDU</c:v>
                </c:pt>
                <c:pt idx="3">
                  <c:v>Heterosexual</c:v>
                </c:pt>
                <c:pt idx="4">
                  <c:v>Other</c:v>
                </c:pt>
              </c:strCache>
            </c:strRef>
          </c:cat>
          <c:val>
            <c:numRef>
              <c:f>Sheet1!$B$3:$F$3</c:f>
              <c:numCache>
                <c:formatCode>0%</c:formatCode>
                <c:ptCount val="5"/>
                <c:pt idx="0">
                  <c:v>0.64787701317715962</c:v>
                </c:pt>
                <c:pt idx="1">
                  <c:v>4.6120058565153735E-2</c:v>
                </c:pt>
                <c:pt idx="2">
                  <c:v>3.8799414348462666E-2</c:v>
                </c:pt>
                <c:pt idx="3">
                  <c:v>0.26720351390922403</c:v>
                </c:pt>
                <c:pt idx="4" formatCode="0.0%">
                  <c:v>0</c:v>
                </c:pt>
              </c:numCache>
            </c:numRef>
          </c:val>
          <c:extLst>
            <c:ext xmlns:c16="http://schemas.microsoft.com/office/drawing/2014/chart" uri="{C3380CC4-5D6E-409C-BE32-E72D297353CC}">
              <c16:uniqueId val="{0000000A-5D6A-4456-8A55-F6AA32DEF3E4}"/>
            </c:ext>
          </c:extLst>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spPr>
                  <a:solidFill>
                    <a:srgbClr val="94A088"/>
                  </a:solidFill>
                  <a:ln w="14468">
                    <a:noFill/>
                    <a:prstDash val="solid"/>
                  </a:ln>
                </c:spPr>
                <c:dPt>
                  <c:idx val="0"/>
                  <c:bubble3D val="0"/>
                  <c:spPr>
                    <a:solidFill>
                      <a:srgbClr val="00B0F0"/>
                    </a:solidFill>
                    <a:ln w="14468">
                      <a:noFill/>
                      <a:prstDash val="dash"/>
                    </a:ln>
                  </c:spPr>
                  <c:extLst>
                    <c:ext xmlns:c16="http://schemas.microsoft.com/office/drawing/2014/chart" uri="{C3380CC4-5D6E-409C-BE32-E72D297353CC}">
                      <c16:uniqueId val="{0000000C-5D6A-4456-8A55-F6AA32DEF3E4}"/>
                    </c:ext>
                  </c:extLst>
                </c:dPt>
                <c:dPt>
                  <c:idx val="1"/>
                  <c:bubble3D val="0"/>
                  <c:spPr>
                    <a:solidFill>
                      <a:schemeClr val="bg1">
                        <a:lumMod val="50000"/>
                      </a:schemeClr>
                    </a:solidFill>
                    <a:ln w="14468">
                      <a:noFill/>
                      <a:prstDash val="dash"/>
                    </a:ln>
                  </c:spPr>
                  <c:extLst>
                    <c:ext xmlns:c16="http://schemas.microsoft.com/office/drawing/2014/chart" uri="{C3380CC4-5D6E-409C-BE32-E72D297353CC}">
                      <c16:uniqueId val="{0000000E-5D6A-4456-8A55-F6AA32DEF3E4}"/>
                    </c:ext>
                  </c:extLst>
                </c:dPt>
                <c:dPt>
                  <c:idx val="2"/>
                  <c:bubble3D val="0"/>
                  <c:spPr>
                    <a:solidFill>
                      <a:schemeClr val="accent1"/>
                    </a:solidFill>
                    <a:ln w="14468">
                      <a:noFill/>
                      <a:prstDash val="dash"/>
                    </a:ln>
                  </c:spPr>
                  <c:extLst>
                    <c:ext xmlns:c16="http://schemas.microsoft.com/office/drawing/2014/chart" uri="{C3380CC4-5D6E-409C-BE32-E72D297353CC}">
                      <c16:uniqueId val="{00000010-5D6A-4456-8A55-F6AA32DEF3E4}"/>
                    </c:ext>
                  </c:extLst>
                </c:dPt>
                <c:dPt>
                  <c:idx val="3"/>
                  <c:bubble3D val="0"/>
                  <c:spPr>
                    <a:solidFill>
                      <a:srgbClr val="522358"/>
                    </a:solidFill>
                    <a:ln w="14468">
                      <a:noFill/>
                      <a:prstDash val="dash"/>
                    </a:ln>
                  </c:spPr>
                  <c:extLst>
                    <c:ext xmlns:c16="http://schemas.microsoft.com/office/drawing/2014/chart" uri="{C3380CC4-5D6E-409C-BE32-E72D297353CC}">
                      <c16:uniqueId val="{00000012-5D6A-4456-8A55-F6AA32DEF3E4}"/>
                    </c:ext>
                  </c:extLst>
                </c:dPt>
                <c:dLbls>
                  <c:dLbl>
                    <c:idx val="3"/>
                    <c:showLegendKey val="0"/>
                    <c:showVal val="0"/>
                    <c:showCatName val="1"/>
                    <c:showSerName val="0"/>
                    <c:showPercent val="1"/>
                    <c:showBubbleSize val="0"/>
                    <c:extLst>
                      <c:ext uri="{CE6537A1-D6FC-4f65-9D91-7224C49458BB}"/>
                      <c:ext xmlns:c16="http://schemas.microsoft.com/office/drawing/2014/chart" uri="{C3380CC4-5D6E-409C-BE32-E72D297353CC}">
                        <c16:uniqueId val="{00000012-5D6A-4456-8A55-F6AA32DEF3E4}"/>
                      </c:ext>
                    </c:extLst>
                  </c:dLbl>
                  <c:dLbl>
                    <c:idx val="4"/>
                    <c:tx>
                      <c:rich>
                        <a:bodyPr/>
                        <a:lstStyle/>
                        <a:p>
                          <a:r>
                            <a:rPr sz="1400" dirty="0"/>
                            <a:t>Others
0%</a:t>
                          </a:r>
                          <a:endParaRPr dirty="0"/>
                        </a:p>
                      </c:rich>
                    </c:tx>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3-5D6A-4456-8A55-F6AA32DEF3E4}"/>
                      </c:ext>
                    </c:extLst>
                  </c:dLbl>
                  <c:dLbl>
                    <c:idx val="5"/>
                    <c:tx>
                      <c:rich>
                        <a:bodyPr/>
                        <a:lstStyle/>
                        <a:p>
                          <a:r>
                            <a:rPr sz="1400" dirty="0"/>
                            <a:t>Heterosexual
39%</a:t>
                          </a:r>
                          <a:endParaRPr dirty="0"/>
                        </a:p>
                      </c:rich>
                    </c:tx>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4-5D6A-4456-8A55-F6AA32DEF3E4}"/>
                      </c:ext>
                    </c:extLst>
                  </c:dLbl>
                  <c:dLbl>
                    <c:idx val="6"/>
                    <c:showLegendKey val="0"/>
                    <c:showVal val="0"/>
                    <c:showCatName val="1"/>
                    <c:showSerName val="0"/>
                    <c:showPercent val="1"/>
                    <c:showBubbleSize val="0"/>
                    <c:extLst>
                      <c:ext uri="{CE6537A1-D6FC-4f65-9D91-7224C49458BB}"/>
                      <c:ext xmlns:c16="http://schemas.microsoft.com/office/drawing/2014/chart" uri="{C3380CC4-5D6E-409C-BE32-E72D297353CC}">
                        <c16:uniqueId val="{00000015-5D6A-4456-8A55-F6AA32DEF3E4}"/>
                      </c:ext>
                    </c:extLst>
                  </c:dLbl>
                  <c:numFmt formatCode="0%" sourceLinked="0"/>
                  <c:spPr>
                    <a:noFill/>
                    <a:ln w="28935">
                      <a:noFill/>
                    </a:ln>
                  </c:spPr>
                  <c:showLegendKey val="0"/>
                  <c:showVal val="0"/>
                  <c:showCatName val="1"/>
                  <c:showSerName val="0"/>
                  <c:showPercent val="1"/>
                  <c:showBubbleSize val="0"/>
                  <c:separator>
</c:separator>
                  <c:showLeaderLines val="1"/>
                  <c:extLst>
                    <c:ext uri="{CE6537A1-D6FC-4f65-9D91-7224C49458BB}"/>
                  </c:extLst>
                </c:dLbls>
                <c:cat>
                  <c:strRef>
                    <c:extLst>
                      <c:ext uri="{02D57815-91ED-43cb-92C2-25804820EDAC}">
                        <c15:formulaRef>
                          <c15:sqref>Sheet1!$B$1:$F$1</c15:sqref>
                        </c15:formulaRef>
                      </c:ext>
                    </c:extLst>
                    <c:strCache>
                      <c:ptCount val="5"/>
                      <c:pt idx="0">
                        <c:v>MSM</c:v>
                      </c:pt>
                      <c:pt idx="1">
                        <c:v>IDU</c:v>
                      </c:pt>
                      <c:pt idx="2">
                        <c:v>MSM/IDU</c:v>
                      </c:pt>
                      <c:pt idx="3">
                        <c:v>Heterosexual</c:v>
                      </c:pt>
                      <c:pt idx="4">
                        <c:v>Other</c:v>
                      </c:pt>
                    </c:strCache>
                  </c:strRef>
                </c:cat>
                <c:val>
                  <c:numRef>
                    <c:extLst>
                      <c:ext uri="{02D57815-91ED-43cb-92C2-25804820EDAC}">
                        <c15:formulaRef>
                          <c15:sqref>Sheet1!$B$2:$F$2</c15:sqref>
                        </c15:formulaRef>
                      </c:ext>
                    </c:extLst>
                    <c:numCache>
                      <c:formatCode>General</c:formatCode>
                      <c:ptCount val="5"/>
                      <c:pt idx="0">
                        <c:v>885</c:v>
                      </c:pt>
                      <c:pt idx="1">
                        <c:v>63</c:v>
                      </c:pt>
                      <c:pt idx="2">
                        <c:v>53</c:v>
                      </c:pt>
                      <c:pt idx="3">
                        <c:v>365</c:v>
                      </c:pt>
                      <c:pt idx="4">
                        <c:v>0</c:v>
                      </c:pt>
                    </c:numCache>
                  </c:numRef>
                </c:val>
                <c:extLst>
                  <c:ext xmlns:c16="http://schemas.microsoft.com/office/drawing/2014/chart" uri="{C3380CC4-5D6E-409C-BE32-E72D297353CC}">
                    <c16:uniqueId val="{00000016-5D6A-4456-8A55-F6AA32DEF3E4}"/>
                  </c:ext>
                </c:extLst>
              </c15:ser>
            </c15:filteredPieSeries>
          </c:ext>
        </c:extLst>
      </c:pieChart>
      <c:spPr>
        <a:noFill/>
        <a:ln w="25396">
          <a:noFill/>
        </a:ln>
      </c:spPr>
    </c:plotArea>
    <c:plotVisOnly val="1"/>
    <c:dispBlanksAs val="zero"/>
    <c:showDLblsOverMax val="1"/>
  </c:chart>
  <c:spPr>
    <a:noFill/>
    <a:ln>
      <a:noFill/>
    </a:ln>
  </c:spPr>
  <c:txPr>
    <a:bodyPr/>
    <a:lstStyle/>
    <a:p>
      <a:pPr>
        <a:defRPr sz="1400" b="1" i="0" u="none" strike="noStrike" baseline="0">
          <a:solidFill>
            <a:srgbClr val="000000"/>
          </a:solidFill>
          <a:latin typeface="Arial" panose="020B0604020202020204" pitchFamily="34" charset="0"/>
          <a:ea typeface="Garamond"/>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0000000000001"/>
          <c:y val="0.11187118321712591"/>
          <c:w val="0.86941016463851117"/>
          <c:h val="0.63713255580542627"/>
        </c:manualLayout>
      </c:layout>
      <c:lineChart>
        <c:grouping val="standard"/>
        <c:varyColors val="0"/>
        <c:ser>
          <c:idx val="2"/>
          <c:order val="0"/>
          <c:tx>
            <c:strRef>
              <c:f>Sheet1!$B$1</c:f>
              <c:strCache>
                <c:ptCount val="1"/>
                <c:pt idx="0">
                  <c:v>Heterosexual</c:v>
                </c:pt>
              </c:strCache>
            </c:strRef>
          </c:tx>
          <c:spPr>
            <a:ln w="38100">
              <a:solidFill>
                <a:srgbClr val="522358"/>
              </a:solidFill>
              <a:prstDash val="solid"/>
            </a:ln>
          </c:spPr>
          <c:marker>
            <c:symbol val="none"/>
          </c:marker>
          <c:dPt>
            <c:idx val="1"/>
            <c:bubble3D val="0"/>
            <c:extLst>
              <c:ext xmlns:c16="http://schemas.microsoft.com/office/drawing/2014/chart" uri="{C3380CC4-5D6E-409C-BE32-E72D297353CC}">
                <c16:uniqueId val="{00000003-F164-423C-991B-FEB2A6B6A73E}"/>
              </c:ext>
            </c:extLst>
          </c:dPt>
          <c:dPt>
            <c:idx val="3"/>
            <c:bubble3D val="0"/>
            <c:extLst>
              <c:ext xmlns:c16="http://schemas.microsoft.com/office/drawing/2014/chart" uri="{C3380CC4-5D6E-409C-BE32-E72D297353CC}">
                <c16:uniqueId val="{00000005-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2-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3-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4-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5-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Sheet1!$B$3:$B$7</c:f>
              <c:numCache>
                <c:formatCode>0.0%</c:formatCode>
                <c:ptCount val="5"/>
                <c:pt idx="0">
                  <c:v>0.29099999999999998</c:v>
                </c:pt>
                <c:pt idx="1">
                  <c:v>0.26300000000000001</c:v>
                </c:pt>
                <c:pt idx="2" formatCode="0%">
                  <c:v>0.248</c:v>
                </c:pt>
                <c:pt idx="3" formatCode="0%">
                  <c:v>0.26</c:v>
                </c:pt>
                <c:pt idx="4">
                  <c:v>0.26700000000000002</c:v>
                </c:pt>
              </c:numCache>
            </c:numRef>
          </c:val>
          <c:smooth val="0"/>
          <c:extLst>
            <c:ext xmlns:c16="http://schemas.microsoft.com/office/drawing/2014/chart" uri="{C3380CC4-5D6E-409C-BE32-E72D297353CC}">
              <c16:uniqueId val="{00000006-F164-423C-991B-FEB2A6B6A73E}"/>
            </c:ext>
          </c:extLst>
        </c:ser>
        <c:ser>
          <c:idx val="0"/>
          <c:order val="1"/>
          <c:tx>
            <c:strRef>
              <c:f>Sheet1!$C$1</c:f>
              <c:strCache>
                <c:ptCount val="1"/>
                <c:pt idx="0">
                  <c:v>IDU</c:v>
                </c:pt>
              </c:strCache>
            </c:strRef>
          </c:tx>
          <c:spPr>
            <a:ln w="44450">
              <a:solidFill>
                <a:schemeClr val="bg1">
                  <a:lumMod val="50000"/>
                </a:schemeClr>
              </a:solidFill>
              <a:prstDash val="solid"/>
            </a:ln>
          </c:spPr>
          <c:marker>
            <c:symbol val="none"/>
          </c:marker>
          <c:dPt>
            <c:idx val="3"/>
            <c:bubble3D val="0"/>
            <c:extLst>
              <c:ext xmlns:c16="http://schemas.microsoft.com/office/drawing/2014/chart" uri="{C3380CC4-5D6E-409C-BE32-E72D297353CC}">
                <c16:uniqueId val="{0000000A-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7-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8-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9-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A-F164-423C-991B-FEB2A6B6A73E}"/>
                </c:ext>
              </c:extLst>
            </c:dLbl>
            <c:dLbl>
              <c:idx val="4"/>
              <c:layout>
                <c:manualLayout>
                  <c:x val="-1.5720591744213792E-3"/>
                  <c:y val="-2.6541938859173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Sheet1!$C$3:$C$7</c:f>
              <c:numCache>
                <c:formatCode>0.0%</c:formatCode>
                <c:ptCount val="5"/>
                <c:pt idx="0">
                  <c:v>3.5999999999999997E-2</c:v>
                </c:pt>
                <c:pt idx="1">
                  <c:v>4.3999999999999997E-2</c:v>
                </c:pt>
                <c:pt idx="2" formatCode="0%">
                  <c:v>3.6999999999999998E-2</c:v>
                </c:pt>
                <c:pt idx="3" formatCode="0%">
                  <c:v>0.04</c:v>
                </c:pt>
                <c:pt idx="4">
                  <c:v>4.5999999999999999E-2</c:v>
                </c:pt>
              </c:numCache>
            </c:numRef>
          </c:val>
          <c:smooth val="0"/>
          <c:extLst>
            <c:ext xmlns:c16="http://schemas.microsoft.com/office/drawing/2014/chart" uri="{C3380CC4-5D6E-409C-BE32-E72D297353CC}">
              <c16:uniqueId val="{0000000C-F164-423C-991B-FEB2A6B6A73E}"/>
            </c:ext>
          </c:extLst>
        </c:ser>
        <c:ser>
          <c:idx val="1"/>
          <c:order val="2"/>
          <c:tx>
            <c:strRef>
              <c:f>Sheet1!$D$1</c:f>
              <c:strCache>
                <c:ptCount val="1"/>
                <c:pt idx="0">
                  <c:v>MSM</c:v>
                </c:pt>
              </c:strCache>
            </c:strRef>
          </c:tx>
          <c:spPr>
            <a:ln w="38100">
              <a:solidFill>
                <a:srgbClr val="00B0F0"/>
              </a:solidFill>
              <a:prstDash val="solid"/>
            </a:ln>
          </c:spPr>
          <c:marker>
            <c:symbol val="none"/>
          </c:marker>
          <c:dPt>
            <c:idx val="3"/>
            <c:bubble3D val="0"/>
            <c:extLst>
              <c:ext xmlns:c16="http://schemas.microsoft.com/office/drawing/2014/chart" uri="{C3380CC4-5D6E-409C-BE32-E72D297353CC}">
                <c16:uniqueId val="{00000010-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D-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E-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F-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10-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Sheet1!$D$3:$D$7</c:f>
              <c:numCache>
                <c:formatCode>0.0%</c:formatCode>
                <c:ptCount val="5"/>
                <c:pt idx="0">
                  <c:v>0.63800000000000001</c:v>
                </c:pt>
                <c:pt idx="1">
                  <c:v>0.66300000000000003</c:v>
                </c:pt>
                <c:pt idx="2" formatCode="0%">
                  <c:v>0.66900000000000004</c:v>
                </c:pt>
                <c:pt idx="3" formatCode="0%">
                  <c:v>0.66</c:v>
                </c:pt>
                <c:pt idx="4">
                  <c:v>0.64800000000000002</c:v>
                </c:pt>
              </c:numCache>
            </c:numRef>
          </c:val>
          <c:smooth val="0"/>
          <c:extLst>
            <c:ext xmlns:c16="http://schemas.microsoft.com/office/drawing/2014/chart" uri="{C3380CC4-5D6E-409C-BE32-E72D297353CC}">
              <c16:uniqueId val="{00000012-F164-423C-991B-FEB2A6B6A73E}"/>
            </c:ext>
          </c:extLst>
        </c:ser>
        <c:ser>
          <c:idx val="3"/>
          <c:order val="3"/>
          <c:tx>
            <c:strRef>
              <c:f>Sheet1!$E$1</c:f>
              <c:strCache>
                <c:ptCount val="1"/>
                <c:pt idx="0">
                  <c:v>MSM/IDU</c:v>
                </c:pt>
              </c:strCache>
            </c:strRef>
          </c:tx>
          <c:spPr>
            <a:ln w="38100">
              <a:solidFill>
                <a:schemeClr val="accent1"/>
              </a:solidFill>
              <a:prstDash val="solid"/>
            </a:ln>
          </c:spPr>
          <c:marker>
            <c:symbol val="none"/>
          </c:marker>
          <c:dPt>
            <c:idx val="3"/>
            <c:bubble3D val="0"/>
            <c:extLst>
              <c:ext xmlns:c16="http://schemas.microsoft.com/office/drawing/2014/chart" uri="{C3380CC4-5D6E-409C-BE32-E72D297353CC}">
                <c16:uniqueId val="{00000016-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13-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14-F164-423C-991B-FEB2A6B6A73E}"/>
                </c:ext>
              </c:extLst>
            </c:dLbl>
            <c:dLbl>
              <c:idx val="2"/>
              <c:delete val="1"/>
              <c:extLst>
                <c:ext xmlns:c15="http://schemas.microsoft.com/office/drawing/2012/chart" uri="{CE6537A1-D6FC-4f65-9D91-7224C49458BB}">
                  <c15:layout>
                    <c:manualLayout>
                      <c:w val="3.318181818181818E-2"/>
                      <c:h val="4.0257812378622651E-2"/>
                    </c:manualLayout>
                  </c15:layout>
                </c:ext>
                <c:ext xmlns:c16="http://schemas.microsoft.com/office/drawing/2014/chart" uri="{C3380CC4-5D6E-409C-BE32-E72D297353CC}">
                  <c16:uniqueId val="{00000015-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16-F164-423C-991B-FEB2A6B6A73E}"/>
                </c:ext>
              </c:extLst>
            </c:dLbl>
            <c:dLbl>
              <c:idx val="4"/>
              <c:layout>
                <c:manualLayout>
                  <c:x val="-4.6023622047242987E-3"/>
                  <c:y val="1.1716892679960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2018</c:v>
                </c:pt>
                <c:pt idx="1">
                  <c:v>2019</c:v>
                </c:pt>
                <c:pt idx="2">
                  <c:v>2020^</c:v>
                </c:pt>
                <c:pt idx="3">
                  <c:v>2021</c:v>
                </c:pt>
                <c:pt idx="4">
                  <c:v>2022</c:v>
                </c:pt>
              </c:strCache>
            </c:strRef>
          </c:cat>
          <c:val>
            <c:numRef>
              <c:f>Sheet1!$E$3:$E$7</c:f>
              <c:numCache>
                <c:formatCode>0.0%</c:formatCode>
                <c:ptCount val="5"/>
                <c:pt idx="0">
                  <c:v>2.5000000000000001E-2</c:v>
                </c:pt>
                <c:pt idx="1">
                  <c:v>0.03</c:v>
                </c:pt>
                <c:pt idx="2" formatCode="0%">
                  <c:v>2.8000000000000001E-2</c:v>
                </c:pt>
                <c:pt idx="3" formatCode="0%">
                  <c:v>0.04</c:v>
                </c:pt>
                <c:pt idx="4">
                  <c:v>3.9E-2</c:v>
                </c:pt>
              </c:numCache>
            </c:numRef>
          </c:val>
          <c:smooth val="0"/>
          <c:extLst>
            <c:ext xmlns:c16="http://schemas.microsoft.com/office/drawing/2014/chart" uri="{C3380CC4-5D6E-409C-BE32-E72D297353CC}">
              <c16:uniqueId val="{00000018-F164-423C-991B-FEB2A6B6A73E}"/>
            </c:ext>
          </c:extLst>
        </c:ser>
        <c:ser>
          <c:idx val="4"/>
          <c:order val="4"/>
          <c:tx>
            <c:strRef>
              <c:f>Sheet1!$F$1</c:f>
              <c:strCache>
                <c:ptCount val="1"/>
                <c:pt idx="0">
                  <c:v>Other</c:v>
                </c:pt>
              </c:strCache>
            </c:strRef>
          </c:tx>
          <c:spPr>
            <a:ln w="38100">
              <a:solidFill>
                <a:schemeClr val="accent5">
                  <a:lumMod val="60000"/>
                  <a:lumOff val="40000"/>
                </a:schemeClr>
              </a:solidFill>
              <a:prstDash val="solid"/>
            </a:ln>
          </c:spPr>
          <c:marker>
            <c:symbol val="none"/>
          </c:marker>
          <c:dPt>
            <c:idx val="3"/>
            <c:bubble3D val="0"/>
            <c:extLst>
              <c:ext xmlns:c16="http://schemas.microsoft.com/office/drawing/2014/chart" uri="{C3380CC4-5D6E-409C-BE32-E72D297353CC}">
                <c16:uniqueId val="{00000005-572C-4F77-B3F5-F7D33A9A54BE}"/>
              </c:ext>
            </c:extLst>
          </c:dPt>
          <c:dLbls>
            <c:delete val="1"/>
          </c:dLbls>
          <c:cat>
            <c:strRef>
              <c:f>Sheet1!$A$3:$A$7</c:f>
              <c:strCache>
                <c:ptCount val="5"/>
                <c:pt idx="0">
                  <c:v>2018</c:v>
                </c:pt>
                <c:pt idx="1">
                  <c:v>2019</c:v>
                </c:pt>
                <c:pt idx="2">
                  <c:v>2020^</c:v>
                </c:pt>
                <c:pt idx="3">
                  <c:v>2021</c:v>
                </c:pt>
                <c:pt idx="4">
                  <c:v>2022</c:v>
                </c:pt>
              </c:strCache>
            </c:strRef>
          </c:cat>
          <c:val>
            <c:numRef>
              <c:f>Sheet1!$F$3:$F$7</c:f>
              <c:numCache>
                <c:formatCode>0.0%</c:formatCode>
                <c:ptCount val="5"/>
                <c:pt idx="0">
                  <c:v>1E-3</c:v>
                </c:pt>
                <c:pt idx="1">
                  <c:v>0</c:v>
                </c:pt>
                <c:pt idx="2" formatCode="0.00%">
                  <c:v>0</c:v>
                </c:pt>
                <c:pt idx="3" formatCode="0.00%">
                  <c:v>0</c:v>
                </c:pt>
                <c:pt idx="4">
                  <c:v>0</c:v>
                </c:pt>
              </c:numCache>
            </c:numRef>
          </c:val>
          <c:smooth val="0"/>
          <c:extLst>
            <c:ext xmlns:c16="http://schemas.microsoft.com/office/drawing/2014/chart" uri="{C3380CC4-5D6E-409C-BE32-E72D297353CC}">
              <c16:uniqueId val="{0000001E-F164-423C-991B-FEB2A6B6A73E}"/>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a:pPr>
                <a:r>
                  <a:rPr lang="en-US" dirty="0"/>
                  <a:t>Year at Diagnosis</a:t>
                </a:r>
              </a:p>
            </c:rich>
          </c:tx>
          <c:overlay val="0"/>
        </c:title>
        <c:numFmt formatCode="General" sourceLinked="1"/>
        <c:majorTickMark val="none"/>
        <c:minorTickMark val="none"/>
        <c:tickLblPos val="nextTo"/>
        <c:crossAx val="63588992"/>
        <c:crosses val="autoZero"/>
        <c:auto val="1"/>
        <c:lblAlgn val="ctr"/>
        <c:lblOffset val="100"/>
        <c:noMultiLvlLbl val="0"/>
      </c:catAx>
      <c:valAx>
        <c:axId val="63588992"/>
        <c:scaling>
          <c:orientation val="minMax"/>
          <c:max val="1"/>
        </c:scaling>
        <c:delete val="0"/>
        <c:axPos val="l"/>
        <c:title>
          <c:tx>
            <c:rich>
              <a:bodyPr/>
              <a:lstStyle/>
              <a:p>
                <a:pPr>
                  <a:defRPr/>
                </a:pPr>
                <a:r>
                  <a:rPr lang="en-US" dirty="0"/>
                  <a:t>Percent of Newly Diagnosed HIV Cases</a:t>
                </a:r>
              </a:p>
            </c:rich>
          </c:tx>
          <c:layout>
            <c:manualLayout>
              <c:xMode val="edge"/>
              <c:yMode val="edge"/>
              <c:x val="1.8701861130994989E-2"/>
              <c:y val="0.21602347025233837"/>
            </c:manualLayout>
          </c:layout>
          <c:overlay val="0"/>
        </c:title>
        <c:numFmt formatCode="0%" sourceLinked="0"/>
        <c:majorTickMark val="none"/>
        <c:minorTickMark val="none"/>
        <c:tickLblPos val="nextTo"/>
        <c:crossAx val="63587072"/>
        <c:crosses val="autoZero"/>
        <c:crossBetween val="between"/>
      </c:valAx>
    </c:plotArea>
    <c:legend>
      <c:legendPos val="t"/>
      <c:layout>
        <c:manualLayout>
          <c:xMode val="edge"/>
          <c:yMode val="edge"/>
          <c:x val="0.17564197089000239"/>
          <c:y val="3.0366817844280532E-2"/>
          <c:w val="0.66273836793128127"/>
          <c:h val="4.8982199234316764E-2"/>
        </c:manualLayout>
      </c:layout>
      <c:overlay val="0"/>
    </c:legend>
    <c:plotVisOnly val="1"/>
    <c:dispBlanksAs val="gap"/>
    <c:showDLblsOverMax val="0"/>
  </c:chart>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99619048622423"/>
          <c:y val="5.5749314505218701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3">
                  <a:lumMod val="20000"/>
                  <a:lumOff val="80000"/>
                </a:schemeClr>
              </a:solidFill>
            </c:spPr>
            <c:extLst>
              <c:ext xmlns:c16="http://schemas.microsoft.com/office/drawing/2014/chart" uri="{C3380CC4-5D6E-409C-BE32-E72D297353CC}">
                <c16:uniqueId val="{00000001-23F2-49D4-8054-5FD08E7661AE}"/>
              </c:ext>
            </c:extLst>
          </c:dPt>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3-23F2-49D4-8054-5FD08E7661AE}"/>
              </c:ext>
            </c:extLst>
          </c:dPt>
          <c:dPt>
            <c:idx val="2"/>
            <c:invertIfNegative val="0"/>
            <c:bubble3D val="0"/>
            <c:spPr>
              <a:solidFill>
                <a:schemeClr val="accent3">
                  <a:lumMod val="20000"/>
                  <a:lumOff val="80000"/>
                </a:schemeClr>
              </a:solidFill>
            </c:spPr>
            <c:extLst>
              <c:ext xmlns:c16="http://schemas.microsoft.com/office/drawing/2014/chart" uri="{C3380CC4-5D6E-409C-BE32-E72D297353CC}">
                <c16:uniqueId val="{00000005-23F2-49D4-8054-5FD08E7661AE}"/>
              </c:ext>
            </c:extLst>
          </c:dPt>
          <c:dPt>
            <c:idx val="3"/>
            <c:invertIfNegative val="0"/>
            <c:bubble3D val="0"/>
            <c:spPr>
              <a:solidFill>
                <a:schemeClr val="accent3">
                  <a:lumMod val="20000"/>
                  <a:lumOff val="80000"/>
                </a:schemeClr>
              </a:solidFill>
            </c:spPr>
            <c:extLst>
              <c:ext xmlns:c16="http://schemas.microsoft.com/office/drawing/2014/chart" uri="{C3380CC4-5D6E-409C-BE32-E72D297353CC}">
                <c16:uniqueId val="{00000007-23F2-49D4-8054-5FD08E7661AE}"/>
              </c:ext>
            </c:extLst>
          </c:dPt>
          <c:dPt>
            <c:idx val="4"/>
            <c:invertIfNegative val="0"/>
            <c:bubble3D val="0"/>
            <c:spPr>
              <a:solidFill>
                <a:schemeClr val="accent3">
                  <a:lumMod val="20000"/>
                  <a:lumOff val="80000"/>
                </a:schemeClr>
              </a:solidFill>
            </c:spPr>
            <c:extLst>
              <c:ext xmlns:c16="http://schemas.microsoft.com/office/drawing/2014/chart" uri="{C3380CC4-5D6E-409C-BE32-E72D297353CC}">
                <c16:uniqueId val="{00000009-23F2-49D4-8054-5FD08E7661AE}"/>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23F2-49D4-8054-5FD08E7661A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23F2-49D4-8054-5FD08E7661AE}"/>
              </c:ext>
            </c:extLst>
          </c:dPt>
          <c:dPt>
            <c:idx val="7"/>
            <c:invertIfNegative val="0"/>
            <c:bubble3D val="0"/>
            <c:extLst>
              <c:ext xmlns:c16="http://schemas.microsoft.com/office/drawing/2014/chart" uri="{C3380CC4-5D6E-409C-BE32-E72D297353CC}">
                <c16:uniqueId val="{0000000E-23F2-49D4-8054-5FD08E7661AE}"/>
              </c:ext>
            </c:extLst>
          </c:dPt>
          <c:dLbls>
            <c:dLbl>
              <c:idx val="2"/>
              <c:layout>
                <c:manualLayout>
                  <c:x val="1.3294342666414539E-3"/>
                  <c:y val="-1.21261742755625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2-49D4-8054-5FD08E7661AE}"/>
                </c:ext>
              </c:extLst>
            </c:dLbl>
            <c:numFmt formatCode="#,##0" sourceLinked="0"/>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Hispanic/LatinX</c:v>
                  </c:pt>
                  <c:pt idx="2">
                    <c:v>Black/African American* </c:v>
                  </c:pt>
                  <c:pt idx="3">
                    <c:v>Asian/Pacific Islander*</c:v>
                  </c:pt>
                  <c:pt idx="4">
                    <c:v>American Indian/Alaska Native*</c:v>
                  </c:pt>
                  <c:pt idx="5">
                    <c:v>Over 30 years old</c:v>
                  </c:pt>
                  <c:pt idx="6">
                    <c:v>13 to 30 years old</c:v>
                  </c:pt>
                  <c:pt idx="7">
                    <c:v>Gay and Bisexual Men and Other Men who have Sex with Men^^</c:v>
                  </c:pt>
                </c:lvl>
                <c:lvl>
                  <c:pt idx="0">
                    <c:v>Race/Ethnicity</c:v>
                  </c:pt>
                  <c:pt idx="5">
                    <c:v>Age</c:v>
                  </c:pt>
                  <c:pt idx="7">
                    <c:v>Total</c:v>
                  </c:pt>
                </c:lvl>
              </c:multiLvlStrCache>
            </c:multiLvlStrRef>
          </c:cat>
          <c:val>
            <c:numRef>
              <c:f>Sheet1!$C$2:$C$9</c:f>
              <c:numCache>
                <c:formatCode>0</c:formatCode>
                <c:ptCount val="8"/>
                <c:pt idx="0">
                  <c:v>208</c:v>
                </c:pt>
                <c:pt idx="1">
                  <c:v>1270</c:v>
                </c:pt>
                <c:pt idx="2">
                  <c:v>2044</c:v>
                </c:pt>
                <c:pt idx="3">
                  <c:v>294</c:v>
                </c:pt>
                <c:pt idx="4">
                  <c:v>430</c:v>
                </c:pt>
                <c:pt idx="5">
                  <c:v>348</c:v>
                </c:pt>
                <c:pt idx="6">
                  <c:v>1293</c:v>
                </c:pt>
                <c:pt idx="7">
                  <c:v>704</c:v>
                </c:pt>
              </c:numCache>
            </c:numRef>
          </c:val>
          <c:extLst>
            <c:ext xmlns:c16="http://schemas.microsoft.com/office/drawing/2014/chart" uri="{C3380CC4-5D6E-409C-BE32-E72D297353CC}">
              <c16:uniqueId val="{0000000F-23F2-49D4-8054-5FD08E7661A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txPr>
          <a:bodyPr rot="0"/>
          <a:lstStyle/>
          <a:p>
            <a:pPr>
              <a:defRPr/>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a:pPr>
                <a:r>
                  <a:rPr lang="en-US" dirty="0"/>
                  <a:t>Rate per 100,000 estimated</a:t>
                </a:r>
                <a:r>
                  <a:rPr lang="en-US" baseline="0" dirty="0"/>
                  <a:t> gay and bisexual men </a:t>
                </a:r>
                <a:r>
                  <a:rPr lang="en-US" dirty="0"/>
                  <a:t>population</a:t>
                </a:r>
              </a:p>
            </c:rich>
          </c:tx>
          <c:layout>
            <c:manualLayout>
              <c:xMode val="edge"/>
              <c:yMode val="edge"/>
              <c:x val="0.48269494101256788"/>
              <c:y val="0.88139636884166184"/>
            </c:manualLayout>
          </c:layout>
          <c:overlay val="0"/>
        </c:title>
        <c:numFmt formatCode="#,##0" sourceLinked="0"/>
        <c:majorTickMark val="out"/>
        <c:minorTickMark val="none"/>
        <c:tickLblPos val="nextTo"/>
        <c:crossAx val="37630336"/>
        <c:crosses val="autoZero"/>
        <c:crossBetween val="between"/>
        <c:majorUnit val="500"/>
      </c:valAx>
    </c:plotArea>
    <c:plotVisOnly val="1"/>
    <c:dispBlanksAs val="gap"/>
    <c:showDLblsOverMax val="0"/>
  </c:chart>
  <c:txPr>
    <a:bodyPr/>
    <a:lstStyle/>
    <a:p>
      <a:pPr>
        <a:defRPr sz="9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860331778916"/>
          <c:y val="6.230609757989729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chemeClr val="accent4">
                <a:lumMod val="50000"/>
              </a:schemeClr>
            </a:solidFill>
          </c:spPr>
          <c:invertIfNegative val="0"/>
          <c:dPt>
            <c:idx val="0"/>
            <c:invertIfNegative val="0"/>
            <c:bubble3D val="0"/>
            <c:spPr>
              <a:solidFill>
                <a:schemeClr val="accent4">
                  <a:lumMod val="60000"/>
                  <a:lumOff val="40000"/>
                </a:schemeClr>
              </a:solidFill>
            </c:spPr>
            <c:extLst>
              <c:ext xmlns:c16="http://schemas.microsoft.com/office/drawing/2014/chart" uri="{C3380CC4-5D6E-409C-BE32-E72D297353CC}">
                <c16:uniqueId val="{00000001-661E-451A-8248-746F56C0509E}"/>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3-661E-451A-8248-746F56C0509E}"/>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5-661E-451A-8248-746F56C0509E}"/>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661E-451A-8248-746F56C0509E}"/>
              </c:ext>
            </c:extLst>
          </c:dPt>
          <c:dPt>
            <c:idx val="4"/>
            <c:invertIfNegative val="0"/>
            <c:bubble3D val="0"/>
            <c:spPr>
              <a:solidFill>
                <a:schemeClr val="accent4">
                  <a:lumMod val="40000"/>
                  <a:lumOff val="60000"/>
                </a:schemeClr>
              </a:solidFill>
            </c:spPr>
            <c:extLst>
              <c:ext xmlns:c16="http://schemas.microsoft.com/office/drawing/2014/chart" uri="{C3380CC4-5D6E-409C-BE32-E72D297353CC}">
                <c16:uniqueId val="{00000009-661E-451A-8248-746F56C0509E}"/>
              </c:ext>
            </c:extLst>
          </c:dPt>
          <c:dPt>
            <c:idx val="5"/>
            <c:invertIfNegative val="0"/>
            <c:bubble3D val="0"/>
            <c:spPr>
              <a:solidFill>
                <a:schemeClr val="accent4">
                  <a:lumMod val="75000"/>
                </a:schemeClr>
              </a:solidFill>
            </c:spPr>
            <c:extLst>
              <c:ext xmlns:c16="http://schemas.microsoft.com/office/drawing/2014/chart" uri="{C3380CC4-5D6E-409C-BE32-E72D297353CC}">
                <c16:uniqueId val="{0000000B-661E-451A-8248-746F56C0509E}"/>
              </c:ext>
            </c:extLst>
          </c:dPt>
          <c:dPt>
            <c:idx val="6"/>
            <c:invertIfNegative val="0"/>
            <c:bubble3D val="0"/>
            <c:spPr>
              <a:solidFill>
                <a:schemeClr val="accent4">
                  <a:lumMod val="75000"/>
                </a:schemeClr>
              </a:solidFill>
            </c:spPr>
            <c:extLst>
              <c:ext xmlns:c16="http://schemas.microsoft.com/office/drawing/2014/chart" uri="{C3380CC4-5D6E-409C-BE32-E72D297353CC}">
                <c16:uniqueId val="{0000000D-661E-451A-8248-746F56C0509E}"/>
              </c:ext>
            </c:extLst>
          </c:dPt>
          <c:dPt>
            <c:idx val="7"/>
            <c:invertIfNegative val="0"/>
            <c:bubble3D val="0"/>
            <c:extLst>
              <c:ext xmlns:c16="http://schemas.microsoft.com/office/drawing/2014/chart" uri="{C3380CC4-5D6E-409C-BE32-E72D297353CC}">
                <c16:uniqueId val="{0000000F-661E-451A-8248-746F56C0509E}"/>
              </c:ext>
            </c:extLst>
          </c:dPt>
          <c:dLbls>
            <c:numFmt formatCode="#,##0.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 to 30 years old</c:v>
                  </c:pt>
                  <c:pt idx="7">
                    <c:v>Men who report sex with women only</c:v>
                  </c:pt>
                </c:lvl>
                <c:lvl>
                  <c:pt idx="0">
                    <c:v>Race/Ethnicity</c:v>
                  </c:pt>
                  <c:pt idx="5">
                    <c:v>Age</c:v>
                  </c:pt>
                  <c:pt idx="7">
                    <c:v>Total</c:v>
                  </c:pt>
                </c:lvl>
              </c:multiLvlStrCache>
            </c:multiLvlStrRef>
          </c:cat>
          <c:val>
            <c:numRef>
              <c:f>Sheet1!$C$2:$C$9</c:f>
              <c:numCache>
                <c:formatCode>0.0</c:formatCode>
                <c:ptCount val="8"/>
                <c:pt idx="0">
                  <c:v>1</c:v>
                </c:pt>
                <c:pt idx="1">
                  <c:v>4</c:v>
                </c:pt>
                <c:pt idx="2">
                  <c:v>11</c:v>
                </c:pt>
                <c:pt idx="3">
                  <c:v>0</c:v>
                </c:pt>
                <c:pt idx="4">
                  <c:v>3</c:v>
                </c:pt>
                <c:pt idx="5">
                  <c:v>3</c:v>
                </c:pt>
                <c:pt idx="6">
                  <c:v>3</c:v>
                </c:pt>
                <c:pt idx="7">
                  <c:v>3</c:v>
                </c:pt>
              </c:numCache>
            </c:numRef>
          </c:val>
          <c:extLst>
            <c:ext xmlns:c16="http://schemas.microsoft.com/office/drawing/2014/chart" uri="{C3380CC4-5D6E-409C-BE32-E72D297353CC}">
              <c16:uniqueId val="{00000010-661E-451A-8248-746F56C0509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spPr>
          <a:ln>
            <a:solidFill>
              <a:schemeClr val="tx1"/>
            </a:solidFill>
          </a:ln>
        </c:spPr>
        <c:txPr>
          <a:bodyPr rot="0"/>
          <a:lstStyle/>
          <a:p>
            <a:pPr>
              <a:defRPr sz="900"/>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sz="900"/>
                </a:pPr>
                <a:r>
                  <a:rPr lang="en-US" sz="900" dirty="0"/>
                  <a:t>Rate per 100,000 estimated</a:t>
                </a:r>
                <a:r>
                  <a:rPr lang="en-US" sz="900" baseline="0" dirty="0"/>
                  <a:t> heterosexual men </a:t>
                </a:r>
                <a:r>
                  <a:rPr lang="en-US" sz="900" dirty="0"/>
                  <a:t>in NC</a:t>
                </a:r>
              </a:p>
            </c:rich>
          </c:tx>
          <c:overlay val="0"/>
        </c:title>
        <c:numFmt formatCode="#,##0" sourceLinked="0"/>
        <c:majorTickMark val="out"/>
        <c:minorTickMark val="none"/>
        <c:tickLblPos val="nextTo"/>
        <c:crossAx val="37630336"/>
        <c:crosses val="autoZero"/>
        <c:crossBetween val="between"/>
        <c:majorUnit val="1"/>
        <c:minorUnit val="0.5"/>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726002999624"/>
          <c:y val="0.10067364350537664"/>
          <c:w val="0.88392845425571809"/>
          <c:h val="0.72475772014101281"/>
        </c:manualLayout>
      </c:layout>
      <c:barChart>
        <c:barDir val="col"/>
        <c:grouping val="clustered"/>
        <c:varyColors val="0"/>
        <c:ser>
          <c:idx val="0"/>
          <c:order val="0"/>
          <c:tx>
            <c:strRef>
              <c:f>Sheet1!$A$2</c:f>
              <c:strCache>
                <c:ptCount val="1"/>
                <c:pt idx="0">
                  <c:v>Men</c:v>
                </c:pt>
              </c:strCache>
            </c:strRef>
          </c:tx>
          <c:spPr>
            <a:solidFill>
              <a:srgbClr val="558ED5">
                <a:alpha val="75000"/>
              </a:srgbClr>
            </a:solidFill>
            <a:ln w="12700">
              <a:noFill/>
              <a:prstDash val="sys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Sheet1!$B$2:$N$2</c:f>
              <c:numCache>
                <c:formatCode>General</c:formatCode>
                <c:ptCount val="13"/>
                <c:pt idx="0">
                  <c:v>16</c:v>
                </c:pt>
                <c:pt idx="1">
                  <c:v>15</c:v>
                </c:pt>
                <c:pt idx="2">
                  <c:v>115</c:v>
                </c:pt>
                <c:pt idx="3">
                  <c:v>924</c:v>
                </c:pt>
                <c:pt idx="4">
                  <c:v>1935</c:v>
                </c:pt>
                <c:pt idx="5">
                  <c:v>3176</c:v>
                </c:pt>
                <c:pt idx="6">
                  <c:v>2673</c:v>
                </c:pt>
                <c:pt idx="7">
                  <c:v>2450</c:v>
                </c:pt>
                <c:pt idx="8">
                  <c:v>2204</c:v>
                </c:pt>
                <c:pt idx="9">
                  <c:v>3027</c:v>
                </c:pt>
                <c:pt idx="10">
                  <c:v>3602</c:v>
                </c:pt>
                <c:pt idx="11">
                  <c:v>3069</c:v>
                </c:pt>
                <c:pt idx="12">
                  <c:v>3284</c:v>
                </c:pt>
              </c:numCache>
            </c:numRef>
          </c:val>
          <c:extLst>
            <c:ext xmlns:c16="http://schemas.microsoft.com/office/drawing/2014/chart" uri="{C3380CC4-5D6E-409C-BE32-E72D297353CC}">
              <c16:uniqueId val="{00000000-6B85-454C-9F99-0098360F18DA}"/>
            </c:ext>
          </c:extLst>
        </c:ser>
        <c:ser>
          <c:idx val="1"/>
          <c:order val="1"/>
          <c:tx>
            <c:strRef>
              <c:f>Sheet1!$A$3</c:f>
              <c:strCache>
                <c:ptCount val="1"/>
                <c:pt idx="0">
                  <c:v>Women</c:v>
                </c:pt>
              </c:strCache>
            </c:strRef>
          </c:tx>
          <c:spPr>
            <a:solidFill>
              <a:srgbClr val="522358">
                <a:alpha val="75000"/>
              </a:srgbClr>
            </a:solidFill>
            <a:ln w="15875">
              <a:noFill/>
              <a:prstDash val="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Sheet1!$B$3:$N$3</c:f>
              <c:numCache>
                <c:formatCode>General</c:formatCode>
                <c:ptCount val="13"/>
                <c:pt idx="0">
                  <c:v>24</c:v>
                </c:pt>
                <c:pt idx="1">
                  <c:v>12</c:v>
                </c:pt>
                <c:pt idx="2">
                  <c:v>44</c:v>
                </c:pt>
                <c:pt idx="3">
                  <c:v>133</c:v>
                </c:pt>
                <c:pt idx="4">
                  <c:v>301</c:v>
                </c:pt>
                <c:pt idx="5">
                  <c:v>539</c:v>
                </c:pt>
                <c:pt idx="6">
                  <c:v>716</c:v>
                </c:pt>
                <c:pt idx="7">
                  <c:v>958</c:v>
                </c:pt>
                <c:pt idx="8">
                  <c:v>1181</c:v>
                </c:pt>
                <c:pt idx="9">
                  <c:v>1490</c:v>
                </c:pt>
                <c:pt idx="10">
                  <c:v>1477</c:v>
                </c:pt>
                <c:pt idx="11">
                  <c:v>1251</c:v>
                </c:pt>
                <c:pt idx="12">
                  <c:v>1520</c:v>
                </c:pt>
              </c:numCache>
            </c:numRef>
          </c:val>
          <c:extLst>
            <c:ext xmlns:c16="http://schemas.microsoft.com/office/drawing/2014/chart" uri="{C3380CC4-5D6E-409C-BE32-E72D297353CC}">
              <c16:uniqueId val="{00000001-6B85-454C-9F99-0098360F18DA}"/>
            </c:ext>
          </c:extLst>
        </c:ser>
        <c:ser>
          <c:idx val="2"/>
          <c:order val="2"/>
          <c:tx>
            <c:strRef>
              <c:f>Sheet1!$A$4</c:f>
              <c:strCache>
                <c:ptCount val="1"/>
                <c:pt idx="0">
                  <c:v>Transgender</c:v>
                </c:pt>
              </c:strCache>
            </c:strRef>
          </c:tx>
          <c:spPr>
            <a:solidFill>
              <a:schemeClr val="accent6"/>
            </a:solidFill>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Sheet1!$B$4:$N$4</c:f>
              <c:numCache>
                <c:formatCode>General</c:formatCode>
                <c:ptCount val="13"/>
                <c:pt idx="0">
                  <c:v>0</c:v>
                </c:pt>
                <c:pt idx="1">
                  <c:v>0</c:v>
                </c:pt>
                <c:pt idx="2">
                  <c:v>7</c:v>
                </c:pt>
                <c:pt idx="3">
                  <c:v>40</c:v>
                </c:pt>
                <c:pt idx="4">
                  <c:v>75</c:v>
                </c:pt>
                <c:pt idx="5">
                  <c:v>107</c:v>
                </c:pt>
                <c:pt idx="6">
                  <c:v>63</c:v>
                </c:pt>
                <c:pt idx="7">
                  <c:v>42</c:v>
                </c:pt>
                <c:pt idx="8">
                  <c:v>38</c:v>
                </c:pt>
                <c:pt idx="9">
                  <c:v>30</c:v>
                </c:pt>
                <c:pt idx="10">
                  <c:v>21</c:v>
                </c:pt>
                <c:pt idx="11">
                  <c:v>12</c:v>
                </c:pt>
                <c:pt idx="12">
                  <c:v>10</c:v>
                </c:pt>
              </c:numCache>
            </c:numRef>
          </c:val>
          <c:extLst>
            <c:ext xmlns:c16="http://schemas.microsoft.com/office/drawing/2014/chart" uri="{C3380CC4-5D6E-409C-BE32-E72D297353CC}">
              <c16:uniqueId val="{00000001-5A58-495F-AC7A-7ED898F79687}"/>
            </c:ext>
          </c:extLst>
        </c:ser>
        <c:dLbls>
          <c:dLblPos val="outEnd"/>
          <c:showLegendKey val="0"/>
          <c:showVal val="1"/>
          <c:showCatName val="0"/>
          <c:showSerName val="0"/>
          <c:showPercent val="0"/>
          <c:showBubbleSize val="0"/>
        </c:dLbls>
        <c:gapWidth val="86"/>
        <c:axId val="55342208"/>
        <c:axId val="55344128"/>
      </c:barChart>
      <c:catAx>
        <c:axId val="55342208"/>
        <c:scaling>
          <c:orientation val="minMax"/>
        </c:scaling>
        <c:delete val="0"/>
        <c:axPos val="b"/>
        <c:title>
          <c:tx>
            <c:rich>
              <a:bodyPr/>
              <a:lstStyle/>
              <a:p>
                <a:pPr>
                  <a:defRPr/>
                </a:pPr>
                <a:r>
                  <a:rPr lang="en-US" dirty="0"/>
                  <a:t>Current Age*</a:t>
                </a:r>
              </a:p>
            </c:rich>
          </c:tx>
          <c:layout>
            <c:manualLayout>
              <c:xMode val="edge"/>
              <c:yMode val="edge"/>
              <c:x val="0.44738845144356953"/>
              <c:y val="0.92309926784393714"/>
            </c:manualLayout>
          </c:layout>
          <c:overlay val="0"/>
        </c:title>
        <c:numFmt formatCode="General" sourceLinked="1"/>
        <c:majorTickMark val="none"/>
        <c:minorTickMark val="none"/>
        <c:tickLblPos val="nextTo"/>
        <c:crossAx val="55344128"/>
        <c:crosses val="autoZero"/>
        <c:auto val="1"/>
        <c:lblAlgn val="ctr"/>
        <c:lblOffset val="100"/>
        <c:noMultiLvlLbl val="0"/>
      </c:catAx>
      <c:valAx>
        <c:axId val="55344128"/>
        <c:scaling>
          <c:orientation val="minMax"/>
        </c:scaling>
        <c:delete val="0"/>
        <c:axPos val="l"/>
        <c:title>
          <c:tx>
            <c:rich>
              <a:bodyPr/>
              <a:lstStyle/>
              <a:p>
                <a:pPr>
                  <a:defRPr/>
                </a:pPr>
                <a:r>
                  <a:rPr lang="en-US" dirty="0"/>
                  <a:t>Number of Cases</a:t>
                </a:r>
              </a:p>
            </c:rich>
          </c:tx>
          <c:layout>
            <c:manualLayout>
              <c:xMode val="edge"/>
              <c:yMode val="edge"/>
              <c:x val="2.1958661417322833E-2"/>
              <c:y val="0.33332327605400636"/>
            </c:manualLayout>
          </c:layout>
          <c:overlay val="0"/>
        </c:title>
        <c:numFmt formatCode="#,##0" sourceLinked="0"/>
        <c:majorTickMark val="none"/>
        <c:minorTickMark val="none"/>
        <c:tickLblPos val="nextTo"/>
        <c:crossAx val="55342208"/>
        <c:crosses val="autoZero"/>
        <c:crossBetween val="between"/>
      </c:valAx>
    </c:plotArea>
    <c:legend>
      <c:legendPos val="t"/>
      <c:overlay val="0"/>
    </c:legend>
    <c:plotVisOnly val="1"/>
    <c:dispBlanksAs val="gap"/>
    <c:showDLblsOverMax val="0"/>
  </c:chart>
  <c:txPr>
    <a:bodyPr/>
    <a:lstStyle/>
    <a:p>
      <a:pPr>
        <a:defRPr sz="1200" baseline="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54763906938817"/>
          <c:y val="4.108529259766284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5">
                  <a:lumMod val="20000"/>
                  <a:lumOff val="80000"/>
                </a:schemeClr>
              </a:solidFill>
            </c:spPr>
            <c:extLst>
              <c:ext xmlns:c16="http://schemas.microsoft.com/office/drawing/2014/chart" uri="{C3380CC4-5D6E-409C-BE32-E72D297353CC}">
                <c16:uniqueId val="{00000001-8967-4367-B038-AA08BD55199B}"/>
              </c:ext>
            </c:extLst>
          </c:dPt>
          <c:dPt>
            <c:idx val="1"/>
            <c:invertIfNegative val="0"/>
            <c:bubble3D val="0"/>
            <c:spPr>
              <a:solidFill>
                <a:schemeClr val="accent5">
                  <a:lumMod val="20000"/>
                  <a:lumOff val="80000"/>
                </a:schemeClr>
              </a:solidFill>
            </c:spPr>
            <c:extLst>
              <c:ext xmlns:c16="http://schemas.microsoft.com/office/drawing/2014/chart" uri="{C3380CC4-5D6E-409C-BE32-E72D297353CC}">
                <c16:uniqueId val="{00000003-8967-4367-B038-AA08BD55199B}"/>
              </c:ext>
            </c:extLst>
          </c:dPt>
          <c:dPt>
            <c:idx val="2"/>
            <c:invertIfNegative val="0"/>
            <c:bubble3D val="0"/>
            <c:spPr>
              <a:solidFill>
                <a:schemeClr val="accent5">
                  <a:lumMod val="20000"/>
                  <a:lumOff val="80000"/>
                </a:schemeClr>
              </a:solidFill>
            </c:spPr>
            <c:extLst>
              <c:ext xmlns:c16="http://schemas.microsoft.com/office/drawing/2014/chart" uri="{C3380CC4-5D6E-409C-BE32-E72D297353CC}">
                <c16:uniqueId val="{00000005-8967-4367-B038-AA08BD55199B}"/>
              </c:ext>
            </c:extLst>
          </c:dPt>
          <c:dPt>
            <c:idx val="3"/>
            <c:invertIfNegative val="0"/>
            <c:bubble3D val="0"/>
            <c:spPr>
              <a:solidFill>
                <a:schemeClr val="accent5">
                  <a:lumMod val="20000"/>
                  <a:lumOff val="80000"/>
                </a:schemeClr>
              </a:solidFill>
            </c:spPr>
            <c:extLst>
              <c:ext xmlns:c16="http://schemas.microsoft.com/office/drawing/2014/chart" uri="{C3380CC4-5D6E-409C-BE32-E72D297353CC}">
                <c16:uniqueId val="{00000007-8967-4367-B038-AA08BD55199B}"/>
              </c:ext>
            </c:extLst>
          </c:dPt>
          <c:dPt>
            <c:idx val="4"/>
            <c:invertIfNegative val="0"/>
            <c:bubble3D val="0"/>
            <c:spPr>
              <a:solidFill>
                <a:schemeClr val="accent5">
                  <a:lumMod val="20000"/>
                  <a:lumOff val="80000"/>
                </a:schemeClr>
              </a:solidFill>
            </c:spPr>
            <c:extLst>
              <c:ext xmlns:c16="http://schemas.microsoft.com/office/drawing/2014/chart" uri="{C3380CC4-5D6E-409C-BE32-E72D297353CC}">
                <c16:uniqueId val="{00000009-8967-4367-B038-AA08BD55199B}"/>
              </c:ext>
            </c:extLst>
          </c:dPt>
          <c:dPt>
            <c:idx val="5"/>
            <c:invertIfNegative val="0"/>
            <c:bubble3D val="0"/>
            <c:spPr>
              <a:solidFill>
                <a:schemeClr val="accent5">
                  <a:lumMod val="60000"/>
                  <a:lumOff val="40000"/>
                </a:schemeClr>
              </a:solidFill>
            </c:spPr>
            <c:extLst>
              <c:ext xmlns:c16="http://schemas.microsoft.com/office/drawing/2014/chart" uri="{C3380CC4-5D6E-409C-BE32-E72D297353CC}">
                <c16:uniqueId val="{0000000B-8967-4367-B038-AA08BD55199B}"/>
              </c:ext>
            </c:extLst>
          </c:dPt>
          <c:dPt>
            <c:idx val="6"/>
            <c:invertIfNegative val="0"/>
            <c:bubble3D val="0"/>
            <c:spPr>
              <a:solidFill>
                <a:schemeClr val="accent5">
                  <a:lumMod val="60000"/>
                  <a:lumOff val="40000"/>
                </a:schemeClr>
              </a:solidFill>
            </c:spPr>
            <c:extLst>
              <c:ext xmlns:c16="http://schemas.microsoft.com/office/drawing/2014/chart" uri="{C3380CC4-5D6E-409C-BE32-E72D297353CC}">
                <c16:uniqueId val="{0000000D-8967-4367-B038-AA08BD55199B}"/>
              </c:ext>
            </c:extLst>
          </c:dPt>
          <c:dPt>
            <c:idx val="7"/>
            <c:invertIfNegative val="0"/>
            <c:bubble3D val="0"/>
            <c:spPr>
              <a:solidFill>
                <a:srgbClr val="522358"/>
              </a:solidFill>
            </c:spPr>
            <c:extLst>
              <c:ext xmlns:c16="http://schemas.microsoft.com/office/drawing/2014/chart" uri="{C3380CC4-5D6E-409C-BE32-E72D297353CC}">
                <c16:uniqueId val="{0000000F-8967-4367-B038-AA08BD55199B}"/>
              </c:ext>
            </c:extLst>
          </c:dPt>
          <c:dLbls>
            <c:numFmt formatCode="#,##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13-30 years old</c:v>
                  </c:pt>
                  <c:pt idx="7">
                    <c:v>Women^^</c:v>
                  </c:pt>
                </c:lvl>
                <c:lvl>
                  <c:pt idx="0">
                    <c:v>Race/Ethnicity</c:v>
                  </c:pt>
                  <c:pt idx="5">
                    <c:v>Age</c:v>
                  </c:pt>
                  <c:pt idx="7">
                    <c:v>Total</c:v>
                  </c:pt>
                </c:lvl>
              </c:multiLvlStrCache>
            </c:multiLvlStrRef>
          </c:cat>
          <c:val>
            <c:numRef>
              <c:f>Sheet1!$C$2:$C$9</c:f>
              <c:numCache>
                <c:formatCode>0</c:formatCode>
                <c:ptCount val="8"/>
                <c:pt idx="0">
                  <c:v>0.8</c:v>
                </c:pt>
                <c:pt idx="1">
                  <c:v>8</c:v>
                </c:pt>
                <c:pt idx="2">
                  <c:v>14</c:v>
                </c:pt>
                <c:pt idx="3">
                  <c:v>3</c:v>
                </c:pt>
                <c:pt idx="4">
                  <c:v>5.2</c:v>
                </c:pt>
                <c:pt idx="5">
                  <c:v>6</c:v>
                </c:pt>
                <c:pt idx="6">
                  <c:v>5.0839812572105281</c:v>
                </c:pt>
                <c:pt idx="7">
                  <c:v>5</c:v>
                </c:pt>
              </c:numCache>
            </c:numRef>
          </c:val>
          <c:extLst>
            <c:ext xmlns:c16="http://schemas.microsoft.com/office/drawing/2014/chart" uri="{C3380CC4-5D6E-409C-BE32-E72D297353CC}">
              <c16:uniqueId val="{00000010-8967-4367-B038-AA08BD55199B}"/>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spPr>
          <a:ln>
            <a:solidFill>
              <a:schemeClr val="tx1"/>
            </a:solidFill>
          </a:ln>
        </c:spPr>
        <c:txPr>
          <a:bodyPr rot="0"/>
          <a:lstStyle/>
          <a:p>
            <a:pPr>
              <a:defRPr sz="900"/>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sz="900"/>
                </a:pPr>
                <a:r>
                  <a:rPr lang="en-US" sz="900" dirty="0"/>
                  <a:t>Rate per 100,000 women in NC</a:t>
                </a:r>
              </a:p>
            </c:rich>
          </c:tx>
          <c:overlay val="0"/>
        </c:title>
        <c:numFmt formatCode="#,##0" sourceLinked="0"/>
        <c:majorTickMark val="out"/>
        <c:minorTickMark val="none"/>
        <c:tickLblPos val="nextTo"/>
        <c:crossAx val="37630336"/>
        <c:crosses val="autoZero"/>
        <c:crossBetween val="between"/>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9600466608339"/>
          <c:y val="0.10663451107887267"/>
          <c:w val="0.77742502673276948"/>
          <c:h val="0.68003252628934951"/>
        </c:manualLayout>
      </c:layout>
      <c:lineChart>
        <c:grouping val="standard"/>
        <c:varyColors val="1"/>
        <c:ser>
          <c:idx val="1"/>
          <c:order val="0"/>
          <c:tx>
            <c:strRef>
              <c:f>Sheet1!$A$2</c:f>
              <c:strCache>
                <c:ptCount val="1"/>
                <c:pt idx="0">
                  <c:v>Men</c:v>
                </c:pt>
              </c:strCache>
            </c:strRef>
          </c:tx>
          <c:spPr>
            <a:ln w="38100">
              <a:solidFill>
                <a:srgbClr val="558ED5"/>
              </a:solidFill>
            </a:ln>
          </c:spPr>
          <c:marker>
            <c:symbol val="square"/>
            <c:size val="5"/>
            <c:spPr>
              <a:noFill/>
              <a:ln>
                <a:noFill/>
              </a:ln>
            </c:spPr>
          </c:marker>
          <c:dPt>
            <c:idx val="11"/>
            <c:marker>
              <c:spPr>
                <a:noFill/>
                <a:ln>
                  <a:noFill/>
                  <a:prstDash val="dash"/>
                </a:ln>
              </c:spPr>
            </c:marker>
            <c:bubble3D val="0"/>
            <c:spPr>
              <a:ln w="38100">
                <a:solidFill>
                  <a:srgbClr val="558ED5"/>
                </a:solidFill>
                <a:prstDash val="solid"/>
              </a:ln>
            </c:spPr>
            <c:extLst>
              <c:ext xmlns:c16="http://schemas.microsoft.com/office/drawing/2014/chart" uri="{C3380CC4-5D6E-409C-BE32-E72D297353CC}">
                <c16:uniqueId val="{00000003-786D-43ED-B57D-E927B28EA8B9}"/>
              </c:ext>
            </c:extLst>
          </c:dPt>
          <c:dPt>
            <c:idx val="13"/>
            <c:bubble3D val="0"/>
            <c:extLst>
              <c:ext xmlns:c16="http://schemas.microsoft.com/office/drawing/2014/chart" uri="{C3380CC4-5D6E-409C-BE32-E72D297353CC}">
                <c16:uniqueId val="{00000001-1463-4863-A0C1-FEAEC9CC4931}"/>
              </c:ext>
            </c:extLst>
          </c:dPt>
          <c:dLbls>
            <c:dLbl>
              <c:idx val="10"/>
              <c:layout>
                <c:manualLayout>
                  <c:x val="-3.6794011859628654E-2"/>
                  <c:y val="-4.855295780410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A0-459E-9801-20E5D48E138E}"/>
                </c:ext>
              </c:extLst>
            </c:dLbl>
            <c:dLbl>
              <c:idx val="12"/>
              <c:layout>
                <c:manualLayout>
                  <c:x val="-1.2102653834937412E-2"/>
                  <c:y val="-4.5499796495980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A0-459E-9801-20E5D48E138E}"/>
                </c:ext>
              </c:extLst>
            </c:dLbl>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Sheet1!$B$2:$N$2</c:f>
              <c:numCache>
                <c:formatCode>0.0</c:formatCode>
                <c:ptCount val="13"/>
                <c:pt idx="0">
                  <c:v>7.886387806439223</c:v>
                </c:pt>
                <c:pt idx="1">
                  <c:v>7.6374672915754598</c:v>
                </c:pt>
                <c:pt idx="2">
                  <c:v>6.2941179932202624</c:v>
                </c:pt>
                <c:pt idx="3">
                  <c:v>7.3023925821841331</c:v>
                </c:pt>
                <c:pt idx="4">
                  <c:v>5.8699562401006942</c:v>
                </c:pt>
                <c:pt idx="5">
                  <c:v>5.7250575652070479</c:v>
                </c:pt>
                <c:pt idx="6">
                  <c:v>5.5721028897314904</c:v>
                </c:pt>
                <c:pt idx="7">
                  <c:v>4.9742384909458046</c:v>
                </c:pt>
                <c:pt idx="8">
                  <c:v>4.1295403584251167</c:v>
                </c:pt>
                <c:pt idx="9">
                  <c:v>4.337762071171186</c:v>
                </c:pt>
                <c:pt idx="10">
                  <c:v>4.4454240841963317</c:v>
                </c:pt>
                <c:pt idx="11">
                  <c:v>8.9</c:v>
                </c:pt>
                <c:pt idx="12" formatCode="General">
                  <c:v>5.0999999999999996</c:v>
                </c:pt>
              </c:numCache>
            </c:numRef>
          </c:val>
          <c:smooth val="0"/>
          <c:extLst>
            <c:ext xmlns:c16="http://schemas.microsoft.com/office/drawing/2014/chart" uri="{C3380CC4-5D6E-409C-BE32-E72D297353CC}">
              <c16:uniqueId val="{00000002-1463-4863-A0C1-FEAEC9CC4931}"/>
            </c:ext>
          </c:extLst>
        </c:ser>
        <c:ser>
          <c:idx val="0"/>
          <c:order val="1"/>
          <c:tx>
            <c:strRef>
              <c:f>Sheet1!$A$3</c:f>
              <c:strCache>
                <c:ptCount val="1"/>
                <c:pt idx="0">
                  <c:v>Women</c:v>
                </c:pt>
              </c:strCache>
            </c:strRef>
          </c:tx>
          <c:spPr>
            <a:ln w="38100">
              <a:solidFill>
                <a:srgbClr val="6D2E75">
                  <a:lumMod val="75000"/>
                </a:srgbClr>
              </a:solidFill>
              <a:prstDash val="solid"/>
            </a:ln>
          </c:spPr>
          <c:marker>
            <c:symbol val="diamond"/>
            <c:size val="12"/>
            <c:spPr>
              <a:noFill/>
              <a:ln>
                <a:noFill/>
              </a:ln>
            </c:spPr>
          </c:marker>
          <c:dPt>
            <c:idx val="11"/>
            <c:marker>
              <c:spPr>
                <a:noFill/>
                <a:ln>
                  <a:noFill/>
                  <a:prstDash val="sysDot"/>
                </a:ln>
              </c:spPr>
            </c:marker>
            <c:bubble3D val="0"/>
            <c:extLst>
              <c:ext xmlns:c16="http://schemas.microsoft.com/office/drawing/2014/chart" uri="{C3380CC4-5D6E-409C-BE32-E72D297353CC}">
                <c16:uniqueId val="{00000005-786D-43ED-B57D-E927B28EA8B9}"/>
              </c:ext>
            </c:extLst>
          </c:dPt>
          <c:dPt>
            <c:idx val="13"/>
            <c:bubble3D val="0"/>
            <c:extLst>
              <c:ext xmlns:c16="http://schemas.microsoft.com/office/drawing/2014/chart" uri="{C3380CC4-5D6E-409C-BE32-E72D297353CC}">
                <c16:uniqueId val="{00000003-1463-4863-A0C1-FEAEC9CC4931}"/>
              </c:ext>
            </c:extLst>
          </c:dPt>
          <c:dLbls>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Sheet1!$B$3:$N$3</c:f>
              <c:numCache>
                <c:formatCode>0.0</c:formatCode>
                <c:ptCount val="13"/>
                <c:pt idx="0">
                  <c:v>1.9304816453959355</c:v>
                </c:pt>
                <c:pt idx="1">
                  <c:v>2.4382353935215364</c:v>
                </c:pt>
                <c:pt idx="2">
                  <c:v>1.6217865075471503</c:v>
                </c:pt>
                <c:pt idx="3">
                  <c:v>2.1666997559401135</c:v>
                </c:pt>
                <c:pt idx="4">
                  <c:v>1.5358134238005008</c:v>
                </c:pt>
                <c:pt idx="5">
                  <c:v>1.8400630957635538</c:v>
                </c:pt>
                <c:pt idx="6">
                  <c:v>1.4059317166176819</c:v>
                </c:pt>
                <c:pt idx="7">
                  <c:v>1.4546746866239082</c:v>
                </c:pt>
                <c:pt idx="8">
                  <c:v>1.0158478895870511</c:v>
                </c:pt>
                <c:pt idx="9">
                  <c:v>0.98131960009263663</c:v>
                </c:pt>
                <c:pt idx="10">
                  <c:v>0.86080928985385607</c:v>
                </c:pt>
                <c:pt idx="11">
                  <c:v>2.6</c:v>
                </c:pt>
                <c:pt idx="12" formatCode="General">
                  <c:v>1.2</c:v>
                </c:pt>
              </c:numCache>
            </c:numRef>
          </c:val>
          <c:smooth val="0"/>
          <c:extLst>
            <c:ext xmlns:c16="http://schemas.microsoft.com/office/drawing/2014/chart" uri="{C3380CC4-5D6E-409C-BE32-E72D297353CC}">
              <c16:uniqueId val="{00000004-1463-4863-A0C1-FEAEC9CC4931}"/>
            </c:ext>
          </c:extLst>
        </c:ser>
        <c:ser>
          <c:idx val="2"/>
          <c:order val="2"/>
          <c:tx>
            <c:strRef>
              <c:f>Sheet1!$A$4</c:f>
              <c:strCache>
                <c:ptCount val="1"/>
                <c:pt idx="0">
                  <c:v>Overall</c:v>
                </c:pt>
              </c:strCache>
            </c:strRef>
          </c:tx>
          <c:spPr>
            <a:ln w="38100">
              <a:solidFill>
                <a:srgbClr val="7F9E3F"/>
              </a:solidFill>
            </a:ln>
          </c:spPr>
          <c:marker>
            <c:spPr>
              <a:noFill/>
              <a:ln>
                <a:noFill/>
              </a:ln>
            </c:spPr>
          </c:marker>
          <c:dPt>
            <c:idx val="11"/>
            <c:marker>
              <c:spPr>
                <a:noFill/>
                <a:ln>
                  <a:noFill/>
                  <a:prstDash val="dash"/>
                </a:ln>
              </c:spPr>
            </c:marker>
            <c:bubble3D val="0"/>
            <c:spPr>
              <a:ln w="38100">
                <a:solidFill>
                  <a:srgbClr val="7F9E3F"/>
                </a:solidFill>
                <a:prstDash val="solid"/>
              </a:ln>
            </c:spPr>
            <c:extLst>
              <c:ext xmlns:c16="http://schemas.microsoft.com/office/drawing/2014/chart" uri="{C3380CC4-5D6E-409C-BE32-E72D297353CC}">
                <c16:uniqueId val="{00000004-786D-43ED-B57D-E927B28EA8B9}"/>
              </c:ext>
            </c:extLst>
          </c:dPt>
          <c:dLbls>
            <c:dLbl>
              <c:idx val="12"/>
              <c:layout>
                <c:manualLayout>
                  <c:x val="-1.055944395839409E-2"/>
                  <c:y val="-3.6340312571596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A0-459E-9801-20E5D48E138E}"/>
                </c:ext>
              </c:extLst>
            </c:dLbl>
            <c:numFmt formatCode="#,##0.0" sourceLinked="0"/>
            <c:spPr>
              <a:noFill/>
              <a:ln>
                <a:noFill/>
              </a:ln>
              <a:effectLst/>
            </c:spPr>
            <c:txPr>
              <a:bodyPr wrap="square" lIns="38100" tIns="19050" rIns="38100" bIns="19050" anchor="ctr">
                <a:spAutoFit/>
              </a:bodyPr>
              <a:lstStyle/>
              <a:p>
                <a:pPr>
                  <a:defRPr i="0" u="none"/>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Sheet1!$B$4:$N$4</c:f>
              <c:numCache>
                <c:formatCode>0.0</c:formatCode>
                <c:ptCount val="13"/>
                <c:pt idx="0">
                  <c:v>4.8046857318282354</c:v>
                </c:pt>
                <c:pt idx="1">
                  <c:v>4.9469841947602688</c:v>
                </c:pt>
                <c:pt idx="2">
                  <c:v>3.8759125367008185</c:v>
                </c:pt>
                <c:pt idx="3">
                  <c:v>4.6442481535151963</c:v>
                </c:pt>
                <c:pt idx="4">
                  <c:v>3.626141662391996</c:v>
                </c:pt>
                <c:pt idx="5">
                  <c:v>3.7142689116406378</c:v>
                </c:pt>
                <c:pt idx="6">
                  <c:v>3.4156348749701571</c:v>
                </c:pt>
                <c:pt idx="7">
                  <c:v>3.1518712961166861</c:v>
                </c:pt>
                <c:pt idx="8">
                  <c:v>2.5166496392439939</c:v>
                </c:pt>
                <c:pt idx="9">
                  <c:v>2.5987132527822614</c:v>
                </c:pt>
                <c:pt idx="10">
                  <c:v>2.5875997313357662</c:v>
                </c:pt>
                <c:pt idx="11">
                  <c:v>5.7</c:v>
                </c:pt>
                <c:pt idx="12" formatCode="General">
                  <c:v>3</c:v>
                </c:pt>
              </c:numCache>
            </c:numRef>
          </c:val>
          <c:smooth val="0"/>
          <c:extLst>
            <c:ext xmlns:c16="http://schemas.microsoft.com/office/drawing/2014/chart" uri="{C3380CC4-5D6E-409C-BE32-E72D297353CC}">
              <c16:uniqueId val="{00000005-1463-4863-A0C1-FEAEC9CC4931}"/>
            </c:ext>
          </c:extLst>
        </c:ser>
        <c:dLbls>
          <c:dLblPos val="t"/>
          <c:showLegendKey val="0"/>
          <c:showVal val="1"/>
          <c:showCatName val="0"/>
          <c:showSerName val="0"/>
          <c:showPercent val="0"/>
          <c:showBubbleSize val="0"/>
        </c:dLbls>
        <c:marker val="1"/>
        <c:smooth val="0"/>
        <c:axId val="156592768"/>
        <c:axId val="156611328"/>
      </c:lineChart>
      <c:catAx>
        <c:axId val="156592768"/>
        <c:scaling>
          <c:orientation val="minMax"/>
        </c:scaling>
        <c:delete val="0"/>
        <c:axPos val="b"/>
        <c:title>
          <c:tx>
            <c:rich>
              <a:bodyPr/>
              <a:lstStyle/>
              <a:p>
                <a:pPr>
                  <a:defRPr/>
                </a:pPr>
                <a:r>
                  <a:rPr lang="en-US" dirty="0"/>
                  <a:t>Year of HIV Diagnosis</a:t>
                </a:r>
              </a:p>
            </c:rich>
          </c:tx>
          <c:layout>
            <c:manualLayout>
              <c:xMode val="edge"/>
              <c:yMode val="edge"/>
              <c:x val="0.43545968212306796"/>
              <c:y val="0.92579037875475345"/>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b="0"/>
            </a:pPr>
            <a:endParaRPr lang="en-US"/>
          </a:p>
        </c:txPr>
        <c:crossAx val="156611328"/>
        <c:crosses val="autoZero"/>
        <c:auto val="1"/>
        <c:lblAlgn val="ctr"/>
        <c:lblOffset val="100"/>
        <c:noMultiLvlLbl val="1"/>
      </c:catAx>
      <c:valAx>
        <c:axId val="156611328"/>
        <c:scaling>
          <c:orientation val="minMax"/>
        </c:scaling>
        <c:delete val="0"/>
        <c:axPos val="l"/>
        <c:title>
          <c:tx>
            <c:rich>
              <a:bodyPr rot="-5400000" vert="horz"/>
              <a:lstStyle/>
              <a:p>
                <a:pPr>
                  <a:defRPr/>
                </a:pPr>
                <a:r>
                  <a:rPr lang="en-US" dirty="0"/>
                  <a:t>Rate of Late Diagnosis of HIV per 100,000</a:t>
                </a:r>
              </a:p>
            </c:rich>
          </c:tx>
          <c:layout>
            <c:manualLayout>
              <c:xMode val="edge"/>
              <c:yMode val="edge"/>
              <c:x val="1.6907261592300962E-2"/>
              <c:y val="6.9757751002383378E-2"/>
            </c:manualLayout>
          </c:layout>
          <c:overlay val="0"/>
        </c:title>
        <c:numFmt formatCode="#,##0" sourceLinked="0"/>
        <c:majorTickMark val="none"/>
        <c:minorTickMark val="none"/>
        <c:tickLblPos val="nextTo"/>
        <c:spPr>
          <a:ln>
            <a:solidFill>
              <a:srgbClr val="000514"/>
            </a:solidFill>
          </a:ln>
        </c:spPr>
        <c:txPr>
          <a:bodyPr rot="0" vert="horz"/>
          <a:lstStyle/>
          <a:p>
            <a:pPr>
              <a:defRPr b="0"/>
            </a:pPr>
            <a:endParaRPr lang="en-US"/>
          </a:p>
        </c:txPr>
        <c:crossAx val="156592768"/>
        <c:crosses val="autoZero"/>
        <c:crossBetween val="between"/>
      </c:valAx>
      <c:spPr>
        <a:noFill/>
        <a:ln w="25400">
          <a:noFill/>
        </a:ln>
      </c:spPr>
    </c:plotArea>
    <c:legend>
      <c:legendPos val="t"/>
      <c:layout>
        <c:manualLayout>
          <c:xMode val="edge"/>
          <c:yMode val="edge"/>
          <c:x val="0.38798653640517156"/>
          <c:y val="1.7337525737616502E-2"/>
          <c:w val="0.35518567123554001"/>
          <c:h val="6.0283745138879838E-2"/>
        </c:manualLayout>
      </c:layout>
      <c:overlay val="0"/>
      <c:spPr>
        <a:noFill/>
        <a:ln w="27030">
          <a:noFill/>
        </a:ln>
      </c:spPr>
      <c:txPr>
        <a:bodyPr/>
        <a:lstStyle/>
        <a:p>
          <a:pPr>
            <a:defRPr b="0"/>
          </a:pPr>
          <a:endParaRPr lang="en-US"/>
        </a:p>
      </c:txPr>
    </c:legend>
    <c:plotVisOnly val="1"/>
    <c:dispBlanksAs val="gap"/>
    <c:showDLblsOverMax val="1"/>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rgbClr val="000000"/>
                </a:solidFill>
                <a:latin typeface="Arial" panose="020B0604020202020204" pitchFamily="34" charset="0"/>
                <a:cs typeface="Arial" panose="020B0604020202020204" pitchFamily="34" charset="0"/>
              </a:rPr>
              <a:t>Men=384</a:t>
            </a:r>
          </a:p>
        </c:rich>
      </c:tx>
      <c:layout>
        <c:manualLayout>
          <c:xMode val="edge"/>
          <c:yMode val="edge"/>
          <c:x val="0.26397820103663161"/>
          <c:y val="2.729117616642245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06875194615058"/>
          <c:y val="0.21775054629359772"/>
          <c:w val="0.4236888675068845"/>
          <c:h val="0.76717000441869931"/>
        </c:manualLayout>
      </c:layout>
      <c:pieChart>
        <c:varyColors val="1"/>
        <c:ser>
          <c:idx val="0"/>
          <c:order val="0"/>
          <c:tx>
            <c:strRef>
              <c:f>Sheet1!$B$1</c:f>
              <c:strCache>
                <c:ptCount val="1"/>
                <c:pt idx="0">
                  <c:v>Men</c:v>
                </c:pt>
              </c:strCache>
            </c:strRef>
          </c:tx>
          <c:spPr>
            <a:ln w="9525">
              <a:solidFill>
                <a:schemeClr val="tx1"/>
              </a:solidFill>
            </a:ln>
          </c:spPr>
          <c:dPt>
            <c:idx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1-7C31-44F5-A3E8-F6C3C75193BB}"/>
              </c:ext>
            </c:extLst>
          </c:dPt>
          <c:dPt>
            <c:idx val="1"/>
            <c:bubble3D val="0"/>
            <c:spPr>
              <a:solidFill>
                <a:schemeClr val="accent4"/>
              </a:solidFill>
              <a:ln w="9525">
                <a:solidFill>
                  <a:schemeClr val="tx1"/>
                </a:solidFill>
              </a:ln>
              <a:effectLst/>
            </c:spPr>
            <c:extLst>
              <c:ext xmlns:c16="http://schemas.microsoft.com/office/drawing/2014/chart" uri="{C3380CC4-5D6E-409C-BE32-E72D297353CC}">
                <c16:uniqueId val="{00000003-7C31-44F5-A3E8-F6C3C75193BB}"/>
              </c:ext>
            </c:extLst>
          </c:dPt>
          <c:dPt>
            <c:idx val="2"/>
            <c:bubble3D val="0"/>
            <c:spPr>
              <a:solidFill>
                <a:srgbClr val="00B0F0"/>
              </a:solidFill>
              <a:ln w="9525">
                <a:solidFill>
                  <a:schemeClr val="tx1"/>
                </a:solidFill>
              </a:ln>
              <a:effectLst/>
            </c:spPr>
            <c:extLst>
              <c:ext xmlns:c16="http://schemas.microsoft.com/office/drawing/2014/chart" uri="{C3380CC4-5D6E-409C-BE32-E72D297353CC}">
                <c16:uniqueId val="{00000005-7C31-44F5-A3E8-F6C3C75193BB}"/>
              </c:ext>
            </c:extLst>
          </c:dPt>
          <c:dPt>
            <c:idx val="3"/>
            <c:bubble3D val="0"/>
            <c:spPr>
              <a:solidFill>
                <a:schemeClr val="accent5">
                  <a:lumMod val="75000"/>
                </a:schemeClr>
              </a:solidFill>
              <a:ln w="9525">
                <a:solidFill>
                  <a:schemeClr val="tx1"/>
                </a:solidFill>
              </a:ln>
              <a:effectLst/>
            </c:spPr>
            <c:extLst>
              <c:ext xmlns:c16="http://schemas.microsoft.com/office/drawing/2014/chart" uri="{C3380CC4-5D6E-409C-BE32-E72D297353CC}">
                <c16:uniqueId val="{00000007-7C31-44F5-A3E8-F6C3C75193BB}"/>
              </c:ext>
            </c:extLst>
          </c:dPt>
          <c:dPt>
            <c:idx val="4"/>
            <c:bubble3D val="0"/>
            <c:spPr>
              <a:solidFill>
                <a:schemeClr val="accent1"/>
              </a:solidFill>
              <a:ln w="9525">
                <a:solidFill>
                  <a:schemeClr val="tx1"/>
                </a:solidFill>
              </a:ln>
              <a:effectLst/>
            </c:spPr>
            <c:extLst>
              <c:ext xmlns:c16="http://schemas.microsoft.com/office/drawing/2014/chart" uri="{C3380CC4-5D6E-409C-BE32-E72D297353CC}">
                <c16:uniqueId val="{00000009-7C31-44F5-A3E8-F6C3C75193BB}"/>
              </c:ext>
            </c:extLst>
          </c:dPt>
          <c:dPt>
            <c:idx val="5"/>
            <c:bubble3D val="0"/>
            <c:spPr>
              <a:solidFill>
                <a:schemeClr val="accent6">
                  <a:lumMod val="50000"/>
                </a:schemeClr>
              </a:solidFill>
              <a:ln w="9525">
                <a:solidFill>
                  <a:schemeClr val="tx1"/>
                </a:solidFill>
              </a:ln>
              <a:effectLst/>
            </c:spPr>
            <c:extLst>
              <c:ext xmlns:c16="http://schemas.microsoft.com/office/drawing/2014/chart" uri="{C3380CC4-5D6E-409C-BE32-E72D297353CC}">
                <c16:uniqueId val="{0000000B-7C31-44F5-A3E8-F6C3C75193BB}"/>
              </c:ext>
            </c:extLst>
          </c:dPt>
          <c:dLbls>
            <c:dLbl>
              <c:idx val="5"/>
              <c:delete val="1"/>
              <c:extLst>
                <c:ext xmlns:c15="http://schemas.microsoft.com/office/drawing/2012/chart" uri="{CE6537A1-D6FC-4f65-9D91-7224C49458BB}"/>
                <c:ext xmlns:c16="http://schemas.microsoft.com/office/drawing/2014/chart" uri="{C3380CC4-5D6E-409C-BE32-E72D297353CC}">
                  <c16:uniqueId val="{0000000B-7C31-44F5-A3E8-F6C3C75193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Hispanic/LatinX</c:v>
                </c:pt>
                <c:pt idx="4">
                  <c:v>White/Caucasian^</c:v>
                </c:pt>
                <c:pt idx="5">
                  <c:v>Multiple Race</c:v>
                </c:pt>
              </c:strCache>
            </c:strRef>
          </c:cat>
          <c:val>
            <c:numRef>
              <c:f>Sheet1!$B$2:$B$7</c:f>
              <c:numCache>
                <c:formatCode>General</c:formatCode>
                <c:ptCount val="6"/>
                <c:pt idx="0">
                  <c:v>0</c:v>
                </c:pt>
                <c:pt idx="1">
                  <c:v>2.3E-2</c:v>
                </c:pt>
                <c:pt idx="2">
                  <c:v>0.47899999999999998</c:v>
                </c:pt>
                <c:pt idx="3">
                  <c:v>0.20499999999999999</c:v>
                </c:pt>
                <c:pt idx="4">
                  <c:v>0.24199999999999999</c:v>
                </c:pt>
                <c:pt idx="5">
                  <c:v>0.05</c:v>
                </c:pt>
              </c:numCache>
            </c:numRef>
          </c:val>
          <c:extLst>
            <c:ext xmlns:c16="http://schemas.microsoft.com/office/drawing/2014/chart" uri="{C3380CC4-5D6E-409C-BE32-E72D297353CC}">
              <c16:uniqueId val="{0000000C-7C31-44F5-A3E8-F6C3C75193BB}"/>
            </c:ext>
          </c:extLst>
        </c:ser>
        <c:dLbls>
          <c:dLblPos val="outEnd"/>
          <c:showLegendKey val="0"/>
          <c:showVal val="1"/>
          <c:showCatName val="0"/>
          <c:showSerName val="0"/>
          <c:showPercent val="0"/>
          <c:showBubbleSize val="0"/>
          <c:showLeaderLines val="1"/>
        </c:dLbls>
        <c:firstSliceAng val="0"/>
      </c:pieChart>
      <c:spPr>
        <a:noFill/>
        <a:ln w="9525">
          <a:noFill/>
        </a:ln>
        <a:effectLst/>
      </c:spPr>
    </c:plotArea>
    <c:legend>
      <c:legendPos val="r"/>
      <c:layout>
        <c:manualLayout>
          <c:xMode val="edge"/>
          <c:yMode val="edge"/>
          <c:x val="0.55380558387781043"/>
          <c:y val="0.20141129763364551"/>
          <c:w val="0.35387696931153256"/>
          <c:h val="0.59966772455789508"/>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r>
              <a:rPr lang="en-US" dirty="0"/>
              <a:t>Women=120</a:t>
            </a:r>
          </a:p>
          <a:p>
            <a:pPr>
              <a:defRPr b="1">
                <a:solidFill>
                  <a:srgbClr val="000000"/>
                </a:solidFill>
                <a:latin typeface="Arial" panose="020B0604020202020204" pitchFamily="34" charset="0"/>
                <a:cs typeface="Arial" panose="020B0604020202020204" pitchFamily="34" charset="0"/>
              </a:defRPr>
            </a:pP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285710248582222"/>
          <c:y val="0.18363657608556966"/>
          <c:w val="0.51840281110428932"/>
          <c:h val="0.80271783583121914"/>
        </c:manualLayout>
      </c:layout>
      <c:pieChart>
        <c:varyColors val="1"/>
        <c:ser>
          <c:idx val="0"/>
          <c:order val="0"/>
          <c:tx>
            <c:strRef>
              <c:f>Sheet1!$B$1</c:f>
              <c:strCache>
                <c:ptCount val="1"/>
                <c:pt idx="0">
                  <c:v>Women</c:v>
                </c:pt>
              </c:strCache>
            </c:strRef>
          </c:tx>
          <c:spPr>
            <a:ln w="9525">
              <a:solidFill>
                <a:schemeClr val="tx1"/>
              </a:solidFill>
            </a:ln>
          </c:spPr>
          <c:dPt>
            <c:idx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1-25B9-4BA8-A2FA-992539FA2D00}"/>
              </c:ext>
            </c:extLst>
          </c:dPt>
          <c:dPt>
            <c:idx val="1"/>
            <c:bubble3D val="0"/>
            <c:spPr>
              <a:solidFill>
                <a:schemeClr val="accent4"/>
              </a:solidFill>
              <a:ln w="9525">
                <a:solidFill>
                  <a:schemeClr val="tx1"/>
                </a:solidFill>
              </a:ln>
              <a:effectLst/>
            </c:spPr>
            <c:extLst>
              <c:ext xmlns:c16="http://schemas.microsoft.com/office/drawing/2014/chart" uri="{C3380CC4-5D6E-409C-BE32-E72D297353CC}">
                <c16:uniqueId val="{00000003-25B9-4BA8-A2FA-992539FA2D00}"/>
              </c:ext>
            </c:extLst>
          </c:dPt>
          <c:dPt>
            <c:idx val="2"/>
            <c:bubble3D val="0"/>
            <c:spPr>
              <a:solidFill>
                <a:srgbClr val="00B0F0"/>
              </a:solidFill>
              <a:ln w="9525">
                <a:solidFill>
                  <a:schemeClr val="tx1"/>
                </a:solidFill>
              </a:ln>
              <a:effectLst/>
            </c:spPr>
            <c:extLst>
              <c:ext xmlns:c16="http://schemas.microsoft.com/office/drawing/2014/chart" uri="{C3380CC4-5D6E-409C-BE32-E72D297353CC}">
                <c16:uniqueId val="{00000005-25B9-4BA8-A2FA-992539FA2D00}"/>
              </c:ext>
            </c:extLst>
          </c:dPt>
          <c:dPt>
            <c:idx val="3"/>
            <c:bubble3D val="0"/>
            <c:spPr>
              <a:solidFill>
                <a:srgbClr val="522358"/>
              </a:solidFill>
              <a:ln w="9525">
                <a:solidFill>
                  <a:schemeClr val="tx1"/>
                </a:solidFill>
              </a:ln>
              <a:effectLst/>
            </c:spPr>
            <c:extLst>
              <c:ext xmlns:c16="http://schemas.microsoft.com/office/drawing/2014/chart" uri="{C3380CC4-5D6E-409C-BE32-E72D297353CC}">
                <c16:uniqueId val="{00000007-25B9-4BA8-A2FA-992539FA2D00}"/>
              </c:ext>
            </c:extLst>
          </c:dPt>
          <c:dPt>
            <c:idx val="4"/>
            <c:bubble3D val="0"/>
            <c:spPr>
              <a:solidFill>
                <a:schemeClr val="accent1"/>
              </a:solidFill>
              <a:ln w="9525">
                <a:solidFill>
                  <a:schemeClr val="tx1"/>
                </a:solidFill>
              </a:ln>
              <a:effectLst/>
            </c:spPr>
            <c:extLst>
              <c:ext xmlns:c16="http://schemas.microsoft.com/office/drawing/2014/chart" uri="{C3380CC4-5D6E-409C-BE32-E72D297353CC}">
                <c16:uniqueId val="{00000009-25B9-4BA8-A2FA-992539FA2D00}"/>
              </c:ext>
            </c:extLst>
          </c:dPt>
          <c:dPt>
            <c:idx val="5"/>
            <c:bubble3D val="0"/>
            <c:spPr>
              <a:solidFill>
                <a:schemeClr val="accent6">
                  <a:lumMod val="50000"/>
                </a:schemeClr>
              </a:solidFill>
              <a:ln w="9525">
                <a:solidFill>
                  <a:schemeClr val="tx1"/>
                </a:solidFill>
              </a:ln>
              <a:effectLst/>
            </c:spPr>
            <c:extLst>
              <c:ext xmlns:c16="http://schemas.microsoft.com/office/drawing/2014/chart" uri="{C3380CC4-5D6E-409C-BE32-E72D297353CC}">
                <c16:uniqueId val="{0000000B-25B9-4BA8-A2FA-992539FA2D00}"/>
              </c:ext>
            </c:extLst>
          </c:dPt>
          <c:dLbls>
            <c:dLbl>
              <c:idx val="0"/>
              <c:layout>
                <c:manualLayout>
                  <c:x val="-1.0235175989541071E-2"/>
                  <c:y val="1.2661923839889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B9-4BA8-A2FA-992539FA2D00}"/>
                </c:ext>
              </c:extLst>
            </c:dLbl>
            <c:dLbl>
              <c:idx val="1"/>
              <c:layout>
                <c:manualLayout>
                  <c:x val="2.0643530174612463E-4"/>
                  <c:y val="2.5838780600164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B9-4BA8-A2FA-992539FA2D00}"/>
                </c:ext>
              </c:extLst>
            </c:dLbl>
            <c:dLbl>
              <c:idx val="3"/>
              <c:layout>
                <c:manualLayout>
                  <c:x val="1.3396927353556297E-2"/>
                  <c:y val="8.691541212765071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B9-4BA8-A2FA-992539FA2D0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B9-4BA8-A2FA-992539FA2D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Hispanic/Latino</c:v>
                </c:pt>
                <c:pt idx="4">
                  <c:v>White/Caucasian*</c:v>
                </c:pt>
                <c:pt idx="5">
                  <c:v>Multiple Race</c:v>
                </c:pt>
              </c:strCache>
            </c:strRef>
          </c:cat>
          <c:val>
            <c:numRef>
              <c:f>Sheet1!$B$2:$B$7</c:f>
              <c:numCache>
                <c:formatCode>0%</c:formatCode>
                <c:ptCount val="6"/>
                <c:pt idx="0">
                  <c:v>1.9E-2</c:v>
                </c:pt>
                <c:pt idx="1">
                  <c:v>1.9E-2</c:v>
                </c:pt>
                <c:pt idx="2">
                  <c:v>0.53700000000000003</c:v>
                </c:pt>
                <c:pt idx="3">
                  <c:v>0.185</c:v>
                </c:pt>
                <c:pt idx="4">
                  <c:v>0.222</c:v>
                </c:pt>
                <c:pt idx="5">
                  <c:v>1.9E-2</c:v>
                </c:pt>
              </c:numCache>
            </c:numRef>
          </c:val>
          <c:extLst>
            <c:ext xmlns:c16="http://schemas.microsoft.com/office/drawing/2014/chart" uri="{C3380CC4-5D6E-409C-BE32-E72D297353CC}">
              <c16:uniqueId val="{0000000C-25B9-4BA8-A2FA-992539FA2D0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23157405366"/>
          <c:y val="7.9218524947372304E-2"/>
          <c:w val="0.87566607460035528"/>
          <c:h val="0.73445434223581274"/>
        </c:manualLayout>
      </c:layout>
      <c:barChart>
        <c:barDir val="col"/>
        <c:grouping val="clustered"/>
        <c:varyColors val="0"/>
        <c:ser>
          <c:idx val="0"/>
          <c:order val="0"/>
          <c:tx>
            <c:strRef>
              <c:f>Sheet1!$A$2</c:f>
              <c:strCache>
                <c:ptCount val="1"/>
                <c:pt idx="0">
                  <c:v>Men</c:v>
                </c:pt>
              </c:strCache>
            </c:strRef>
          </c:tx>
          <c:spPr>
            <a:solidFill>
              <a:schemeClr val="accent3">
                <a:lumMod val="60000"/>
                <a:lumOff val="40000"/>
              </a:schemeClr>
            </a:solidFill>
          </c:spPr>
          <c:invertIfNegative val="0"/>
          <c:dPt>
            <c:idx val="19"/>
            <c:invertIfNegative val="0"/>
            <c:bubble3D val="0"/>
            <c:extLst>
              <c:ext xmlns:c16="http://schemas.microsoft.com/office/drawing/2014/chart" uri="{C3380CC4-5D6E-409C-BE32-E72D297353CC}">
                <c16:uniqueId val="{00000000-8E8C-4CE2-BF48-4BCC00C396AD}"/>
              </c:ext>
            </c:extLst>
          </c:dPt>
          <c:dLbls>
            <c:dLbl>
              <c:idx val="0"/>
              <c:delete val="1"/>
              <c:extLst>
                <c:ext xmlns:c15="http://schemas.microsoft.com/office/drawing/2012/chart" uri="{CE6537A1-D6FC-4f65-9D91-7224C49458BB}"/>
                <c:ext xmlns:c16="http://schemas.microsoft.com/office/drawing/2014/chart" uri="{C3380CC4-5D6E-409C-BE32-E72D297353CC}">
                  <c16:uniqueId val="{00000001-8E8C-4CE2-BF48-4BCC00C396AD}"/>
                </c:ext>
              </c:extLst>
            </c:dLbl>
            <c:dLbl>
              <c:idx val="1"/>
              <c:delete val="1"/>
              <c:extLst>
                <c:ext xmlns:c15="http://schemas.microsoft.com/office/drawing/2012/chart" uri="{CE6537A1-D6FC-4f65-9D91-7224C49458BB}"/>
                <c:ext xmlns:c16="http://schemas.microsoft.com/office/drawing/2014/chart" uri="{C3380CC4-5D6E-409C-BE32-E72D297353CC}">
                  <c16:uniqueId val="{00000002-8E8C-4CE2-BF48-4BCC00C396AD}"/>
                </c:ext>
              </c:extLst>
            </c:dLbl>
            <c:dLbl>
              <c:idx val="2"/>
              <c:delete val="1"/>
              <c:extLst>
                <c:ext xmlns:c15="http://schemas.microsoft.com/office/drawing/2012/chart" uri="{CE6537A1-D6FC-4f65-9D91-7224C49458BB}"/>
                <c:ext xmlns:c16="http://schemas.microsoft.com/office/drawing/2014/chart" uri="{C3380CC4-5D6E-409C-BE32-E72D297353CC}">
                  <c16:uniqueId val="{00000003-8E8C-4CE2-BF48-4BCC00C396AD}"/>
                </c:ext>
              </c:extLst>
            </c:dLbl>
            <c:dLbl>
              <c:idx val="3"/>
              <c:delete val="1"/>
              <c:extLst>
                <c:ext xmlns:c15="http://schemas.microsoft.com/office/drawing/2012/chart" uri="{CE6537A1-D6FC-4f65-9D91-7224C49458BB}"/>
                <c:ext xmlns:c16="http://schemas.microsoft.com/office/drawing/2014/chart" uri="{C3380CC4-5D6E-409C-BE32-E72D297353CC}">
                  <c16:uniqueId val="{00000004-8E8C-4CE2-BF48-4BCC00C396AD}"/>
                </c:ext>
              </c:extLst>
            </c:dLbl>
            <c:dLbl>
              <c:idx val="4"/>
              <c:delete val="1"/>
              <c:extLst>
                <c:ext xmlns:c15="http://schemas.microsoft.com/office/drawing/2012/chart" uri="{CE6537A1-D6FC-4f65-9D91-7224C49458BB}"/>
                <c:ext xmlns:c16="http://schemas.microsoft.com/office/drawing/2014/chart" uri="{C3380CC4-5D6E-409C-BE32-E72D297353CC}">
                  <c16:uniqueId val="{00000005-8E8C-4CE2-BF48-4BCC00C396AD}"/>
                </c:ext>
              </c:extLst>
            </c:dLbl>
            <c:dLbl>
              <c:idx val="5"/>
              <c:delete val="1"/>
              <c:extLst>
                <c:ext xmlns:c15="http://schemas.microsoft.com/office/drawing/2012/chart" uri="{CE6537A1-D6FC-4f65-9D91-7224C49458BB}"/>
                <c:ext xmlns:c16="http://schemas.microsoft.com/office/drawing/2014/chart" uri="{C3380CC4-5D6E-409C-BE32-E72D297353CC}">
                  <c16:uniqueId val="{00000006-8E8C-4CE2-BF48-4BCC00C396AD}"/>
                </c:ext>
              </c:extLst>
            </c:dLbl>
            <c:dLbl>
              <c:idx val="6"/>
              <c:delete val="1"/>
              <c:extLst>
                <c:ext xmlns:c15="http://schemas.microsoft.com/office/drawing/2012/chart" uri="{CE6537A1-D6FC-4f65-9D91-7224C49458BB}"/>
                <c:ext xmlns:c16="http://schemas.microsoft.com/office/drawing/2014/chart" uri="{C3380CC4-5D6E-409C-BE32-E72D297353CC}">
                  <c16:uniqueId val="{00000007-8E8C-4CE2-BF48-4BCC00C396AD}"/>
                </c:ext>
              </c:extLst>
            </c:dLbl>
            <c:dLbl>
              <c:idx val="7"/>
              <c:delete val="1"/>
              <c:extLst>
                <c:ext xmlns:c15="http://schemas.microsoft.com/office/drawing/2012/chart" uri="{CE6537A1-D6FC-4f65-9D91-7224C49458BB}"/>
                <c:ext xmlns:c16="http://schemas.microsoft.com/office/drawing/2014/chart" uri="{C3380CC4-5D6E-409C-BE32-E72D297353CC}">
                  <c16:uniqueId val="{00000008-8E8C-4CE2-BF48-4BCC00C396AD}"/>
                </c:ext>
              </c:extLst>
            </c:dLbl>
            <c:dLbl>
              <c:idx val="8"/>
              <c:delete val="1"/>
              <c:extLst>
                <c:ext xmlns:c15="http://schemas.microsoft.com/office/drawing/2012/chart" uri="{CE6537A1-D6FC-4f65-9D91-7224C49458BB}"/>
                <c:ext xmlns:c16="http://schemas.microsoft.com/office/drawing/2014/chart" uri="{C3380CC4-5D6E-409C-BE32-E72D297353CC}">
                  <c16:uniqueId val="{00000009-8E8C-4CE2-BF48-4BCC00C396AD}"/>
                </c:ext>
              </c:extLst>
            </c:dLbl>
            <c:dLbl>
              <c:idx val="9"/>
              <c:delete val="1"/>
              <c:extLst>
                <c:ext xmlns:c15="http://schemas.microsoft.com/office/drawing/2012/chart" uri="{CE6537A1-D6FC-4f65-9D91-7224C49458BB}"/>
                <c:ext xmlns:c16="http://schemas.microsoft.com/office/drawing/2014/chart" uri="{C3380CC4-5D6E-409C-BE32-E72D297353CC}">
                  <c16:uniqueId val="{0000000A-8E8C-4CE2-BF48-4BCC00C396AD}"/>
                </c:ext>
              </c:extLst>
            </c:dLbl>
            <c:dLbl>
              <c:idx val="10"/>
              <c:delete val="1"/>
              <c:extLst>
                <c:ext xmlns:c15="http://schemas.microsoft.com/office/drawing/2012/chart" uri="{CE6537A1-D6FC-4f65-9D91-7224C49458BB}"/>
                <c:ext xmlns:c16="http://schemas.microsoft.com/office/drawing/2014/chart" uri="{C3380CC4-5D6E-409C-BE32-E72D297353CC}">
                  <c16:uniqueId val="{0000000B-8E8C-4CE2-BF48-4BCC00C396AD}"/>
                </c:ext>
              </c:extLst>
            </c:dLbl>
            <c:dLbl>
              <c:idx val="11"/>
              <c:delete val="1"/>
              <c:extLst>
                <c:ext xmlns:c15="http://schemas.microsoft.com/office/drawing/2012/chart" uri="{CE6537A1-D6FC-4f65-9D91-7224C49458BB}"/>
                <c:ext xmlns:c16="http://schemas.microsoft.com/office/drawing/2014/chart" uri="{C3380CC4-5D6E-409C-BE32-E72D297353CC}">
                  <c16:uniqueId val="{0000000C-8E8C-4CE2-BF48-4BCC00C396AD}"/>
                </c:ext>
              </c:extLst>
            </c:dLbl>
            <c:dLbl>
              <c:idx val="12"/>
              <c:delete val="1"/>
              <c:extLst>
                <c:ext xmlns:c15="http://schemas.microsoft.com/office/drawing/2012/chart" uri="{CE6537A1-D6FC-4f65-9D91-7224C49458BB}"/>
                <c:ext xmlns:c16="http://schemas.microsoft.com/office/drawing/2014/chart" uri="{C3380CC4-5D6E-409C-BE32-E72D297353CC}">
                  <c16:uniqueId val="{0000000D-8E8C-4CE2-BF48-4BCC00C396AD}"/>
                </c:ext>
              </c:extLst>
            </c:dLbl>
            <c:dLbl>
              <c:idx val="13"/>
              <c:delete val="1"/>
              <c:extLst>
                <c:ext xmlns:c15="http://schemas.microsoft.com/office/drawing/2012/chart" uri="{CE6537A1-D6FC-4f65-9D91-7224C49458BB}"/>
                <c:ext xmlns:c16="http://schemas.microsoft.com/office/drawing/2014/chart" uri="{C3380CC4-5D6E-409C-BE32-E72D297353CC}">
                  <c16:uniqueId val="{0000000E-8E8C-4CE2-BF48-4BCC00C396AD}"/>
                </c:ext>
              </c:extLst>
            </c:dLbl>
            <c:dLbl>
              <c:idx val="14"/>
              <c:delete val="1"/>
              <c:extLst>
                <c:ext xmlns:c15="http://schemas.microsoft.com/office/drawing/2012/chart" uri="{CE6537A1-D6FC-4f65-9D91-7224C49458BB}"/>
                <c:ext xmlns:c16="http://schemas.microsoft.com/office/drawing/2014/chart" uri="{C3380CC4-5D6E-409C-BE32-E72D297353CC}">
                  <c16:uniqueId val="{0000000F-8E8C-4CE2-BF48-4BCC00C396AD}"/>
                </c:ext>
              </c:extLst>
            </c:dLbl>
            <c:dLbl>
              <c:idx val="15"/>
              <c:delete val="1"/>
              <c:extLst>
                <c:ext xmlns:c15="http://schemas.microsoft.com/office/drawing/2012/chart" uri="{CE6537A1-D6FC-4f65-9D91-7224C49458BB}"/>
                <c:ext xmlns:c16="http://schemas.microsoft.com/office/drawing/2014/chart" uri="{C3380CC4-5D6E-409C-BE32-E72D297353CC}">
                  <c16:uniqueId val="{00000010-8E8C-4CE2-BF48-4BCC00C396AD}"/>
                </c:ext>
              </c:extLst>
            </c:dLbl>
            <c:dLbl>
              <c:idx val="16"/>
              <c:delete val="1"/>
              <c:extLst>
                <c:ext xmlns:c15="http://schemas.microsoft.com/office/drawing/2012/chart" uri="{CE6537A1-D6FC-4f65-9D91-7224C49458BB}"/>
                <c:ext xmlns:c16="http://schemas.microsoft.com/office/drawing/2014/chart" uri="{C3380CC4-5D6E-409C-BE32-E72D297353CC}">
                  <c16:uniqueId val="{00000011-8E8C-4CE2-BF48-4BCC00C396AD}"/>
                </c:ext>
              </c:extLst>
            </c:dLbl>
            <c:dLbl>
              <c:idx val="17"/>
              <c:delete val="1"/>
              <c:extLst>
                <c:ext xmlns:c15="http://schemas.microsoft.com/office/drawing/2012/chart" uri="{CE6537A1-D6FC-4f65-9D91-7224C49458BB}"/>
                <c:ext xmlns:c16="http://schemas.microsoft.com/office/drawing/2014/chart" uri="{C3380CC4-5D6E-409C-BE32-E72D297353CC}">
                  <c16:uniqueId val="{00000012-8E8C-4CE2-BF48-4BCC00C396AD}"/>
                </c:ext>
              </c:extLst>
            </c:dLbl>
            <c:dLbl>
              <c:idx val="18"/>
              <c:delete val="1"/>
              <c:extLst>
                <c:ext xmlns:c15="http://schemas.microsoft.com/office/drawing/2012/chart" uri="{CE6537A1-D6FC-4f65-9D91-7224C49458BB}"/>
                <c:ext xmlns:c16="http://schemas.microsoft.com/office/drawing/2014/chart" uri="{C3380CC4-5D6E-409C-BE32-E72D297353CC}">
                  <c16:uniqueId val="{00000013-8E8C-4CE2-BF48-4BCC00C396AD}"/>
                </c:ext>
              </c:extLst>
            </c:dLbl>
            <c:dLbl>
              <c:idx val="19"/>
              <c:delete val="1"/>
              <c:extLst>
                <c:ext xmlns:c15="http://schemas.microsoft.com/office/drawing/2012/chart" uri="{CE6537A1-D6FC-4f65-9D91-7224C49458BB}"/>
                <c:ext xmlns:c16="http://schemas.microsoft.com/office/drawing/2014/chart" uri="{C3380CC4-5D6E-409C-BE32-E72D297353CC}">
                  <c16:uniqueId val="{00000000-8E8C-4CE2-BF48-4BCC00C396AD}"/>
                </c:ext>
              </c:extLst>
            </c:dLbl>
            <c:dLbl>
              <c:idx val="20"/>
              <c:delete val="1"/>
              <c:extLst>
                <c:ext xmlns:c15="http://schemas.microsoft.com/office/drawing/2012/chart" uri="{CE6537A1-D6FC-4f65-9D91-7224C49458BB}"/>
                <c:ext xmlns:c16="http://schemas.microsoft.com/office/drawing/2014/chart" uri="{C3380CC4-5D6E-409C-BE32-E72D297353CC}">
                  <c16:uniqueId val="{00000014-8E8C-4CE2-BF48-4BCC00C396AD}"/>
                </c:ext>
              </c:extLst>
            </c:dLbl>
            <c:dLbl>
              <c:idx val="21"/>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8E8C-4CE2-BF48-4BCC00C396AD}"/>
                </c:ext>
              </c:extLst>
            </c:dLbl>
            <c:numFmt formatCode="#,##0.0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Sheet1!$B$2:$W$2</c:f>
              <c:numCache>
                <c:formatCode>0.0%</c:formatCode>
                <c:ptCount val="22"/>
                <c:pt idx="0">
                  <c:v>7.7393075356415472E-2</c:v>
                </c:pt>
                <c:pt idx="1">
                  <c:v>9.4155844155844159E-2</c:v>
                </c:pt>
                <c:pt idx="2">
                  <c:v>0.19521912350597609</c:v>
                </c:pt>
                <c:pt idx="3">
                  <c:v>0.24584717607973422</c:v>
                </c:pt>
                <c:pt idx="4">
                  <c:v>0.2949438202247191</c:v>
                </c:pt>
                <c:pt idx="5">
                  <c:v>0.32451923076923078</c:v>
                </c:pt>
                <c:pt idx="6">
                  <c:v>0.37681159420289856</c:v>
                </c:pt>
                <c:pt idx="7">
                  <c:v>0.42165898617511521</c:v>
                </c:pt>
                <c:pt idx="8">
                  <c:v>0.41087613293051362</c:v>
                </c:pt>
                <c:pt idx="9">
                  <c:v>0.44714038128249567</c:v>
                </c:pt>
                <c:pt idx="10">
                  <c:v>0.48275862068965519</c:v>
                </c:pt>
                <c:pt idx="11">
                  <c:v>0.48490945674044267</c:v>
                </c:pt>
                <c:pt idx="12">
                  <c:v>0.46101694915254238</c:v>
                </c:pt>
                <c:pt idx="13">
                  <c:v>0.48973305954825463</c:v>
                </c:pt>
                <c:pt idx="14">
                  <c:v>0.49517490952955368</c:v>
                </c:pt>
                <c:pt idx="15">
                  <c:v>0.50857843137254899</c:v>
                </c:pt>
                <c:pt idx="16">
                  <c:v>0.45176752546434989</c:v>
                </c:pt>
                <c:pt idx="17">
                  <c:v>0.48503740648379051</c:v>
                </c:pt>
                <c:pt idx="18">
                  <c:v>0.48385269121813029</c:v>
                </c:pt>
                <c:pt idx="19">
                  <c:v>0.4793174767321613</c:v>
                </c:pt>
                <c:pt idx="20">
                  <c:v>0.4492583918813427</c:v>
                </c:pt>
                <c:pt idx="21" formatCode="0.00%">
                  <c:v>0.37880000000000003</c:v>
                </c:pt>
              </c:numCache>
            </c:numRef>
          </c:val>
          <c:extLst>
            <c:ext xmlns:c16="http://schemas.microsoft.com/office/drawing/2014/chart" uri="{C3380CC4-5D6E-409C-BE32-E72D297353CC}">
              <c16:uniqueId val="{00000016-8E8C-4CE2-BF48-4BCC00C396AD}"/>
            </c:ext>
          </c:extLst>
        </c:ser>
        <c:ser>
          <c:idx val="1"/>
          <c:order val="1"/>
          <c:tx>
            <c:strRef>
              <c:f>Sheet1!$A$3</c:f>
              <c:strCache>
                <c:ptCount val="1"/>
                <c:pt idx="0">
                  <c:v>Women</c:v>
                </c:pt>
              </c:strCache>
            </c:strRef>
          </c:tx>
          <c:spPr>
            <a:solidFill>
              <a:schemeClr val="accent5">
                <a:lumMod val="75000"/>
              </a:schemeClr>
            </a:solidFill>
          </c:spPr>
          <c:invertIfNegative val="0"/>
          <c:dPt>
            <c:idx val="19"/>
            <c:invertIfNegative val="0"/>
            <c:bubble3D val="0"/>
            <c:extLst>
              <c:ext xmlns:c16="http://schemas.microsoft.com/office/drawing/2014/chart" uri="{C3380CC4-5D6E-409C-BE32-E72D297353CC}">
                <c16:uniqueId val="{00000017-8E8C-4CE2-BF48-4BCC00C396AD}"/>
              </c:ext>
            </c:extLst>
          </c:dPt>
          <c:dLbls>
            <c:dLbl>
              <c:idx val="0"/>
              <c:delete val="1"/>
              <c:extLst>
                <c:ext xmlns:c15="http://schemas.microsoft.com/office/drawing/2012/chart" uri="{CE6537A1-D6FC-4f65-9D91-7224C49458BB}"/>
                <c:ext xmlns:c16="http://schemas.microsoft.com/office/drawing/2014/chart" uri="{C3380CC4-5D6E-409C-BE32-E72D297353CC}">
                  <c16:uniqueId val="{00000018-8E8C-4CE2-BF48-4BCC00C396AD}"/>
                </c:ext>
              </c:extLst>
            </c:dLbl>
            <c:dLbl>
              <c:idx val="1"/>
              <c:delete val="1"/>
              <c:extLst>
                <c:ext xmlns:c15="http://schemas.microsoft.com/office/drawing/2012/chart" uri="{CE6537A1-D6FC-4f65-9D91-7224C49458BB}"/>
                <c:ext xmlns:c16="http://schemas.microsoft.com/office/drawing/2014/chart" uri="{C3380CC4-5D6E-409C-BE32-E72D297353CC}">
                  <c16:uniqueId val="{00000019-8E8C-4CE2-BF48-4BCC00C396AD}"/>
                </c:ext>
              </c:extLst>
            </c:dLbl>
            <c:dLbl>
              <c:idx val="2"/>
              <c:delete val="1"/>
              <c:extLst>
                <c:ext xmlns:c15="http://schemas.microsoft.com/office/drawing/2012/chart" uri="{CE6537A1-D6FC-4f65-9D91-7224C49458BB}"/>
                <c:ext xmlns:c16="http://schemas.microsoft.com/office/drawing/2014/chart" uri="{C3380CC4-5D6E-409C-BE32-E72D297353CC}">
                  <c16:uniqueId val="{0000001A-8E8C-4CE2-BF48-4BCC00C396AD}"/>
                </c:ext>
              </c:extLst>
            </c:dLbl>
            <c:dLbl>
              <c:idx val="3"/>
              <c:delete val="1"/>
              <c:extLst>
                <c:ext xmlns:c15="http://schemas.microsoft.com/office/drawing/2012/chart" uri="{CE6537A1-D6FC-4f65-9D91-7224C49458BB}"/>
                <c:ext xmlns:c16="http://schemas.microsoft.com/office/drawing/2014/chart" uri="{C3380CC4-5D6E-409C-BE32-E72D297353CC}">
                  <c16:uniqueId val="{0000001B-8E8C-4CE2-BF48-4BCC00C396AD}"/>
                </c:ext>
              </c:extLst>
            </c:dLbl>
            <c:dLbl>
              <c:idx val="4"/>
              <c:delete val="1"/>
              <c:extLst>
                <c:ext xmlns:c15="http://schemas.microsoft.com/office/drawing/2012/chart" uri="{CE6537A1-D6FC-4f65-9D91-7224C49458BB}"/>
                <c:ext xmlns:c16="http://schemas.microsoft.com/office/drawing/2014/chart" uri="{C3380CC4-5D6E-409C-BE32-E72D297353CC}">
                  <c16:uniqueId val="{0000001C-8E8C-4CE2-BF48-4BCC00C396AD}"/>
                </c:ext>
              </c:extLst>
            </c:dLbl>
            <c:dLbl>
              <c:idx val="5"/>
              <c:delete val="1"/>
              <c:extLst>
                <c:ext xmlns:c15="http://schemas.microsoft.com/office/drawing/2012/chart" uri="{CE6537A1-D6FC-4f65-9D91-7224C49458BB}">
                  <c15:layout>
                    <c:manualLayout>
                      <c:w val="5.1432432084124909E-2"/>
                      <c:h val="4.5995079948387502E-2"/>
                    </c:manualLayout>
                  </c15:layout>
                </c:ext>
                <c:ext xmlns:c16="http://schemas.microsoft.com/office/drawing/2014/chart" uri="{C3380CC4-5D6E-409C-BE32-E72D297353CC}">
                  <c16:uniqueId val="{0000001D-8E8C-4CE2-BF48-4BCC00C396AD}"/>
                </c:ext>
              </c:extLst>
            </c:dLbl>
            <c:dLbl>
              <c:idx val="6"/>
              <c:delete val="1"/>
              <c:extLst>
                <c:ext xmlns:c15="http://schemas.microsoft.com/office/drawing/2012/chart" uri="{CE6537A1-D6FC-4f65-9D91-7224C49458BB}"/>
                <c:ext xmlns:c16="http://schemas.microsoft.com/office/drawing/2014/chart" uri="{C3380CC4-5D6E-409C-BE32-E72D297353CC}">
                  <c16:uniqueId val="{0000001E-8E8C-4CE2-BF48-4BCC00C396AD}"/>
                </c:ext>
              </c:extLst>
            </c:dLbl>
            <c:dLbl>
              <c:idx val="7"/>
              <c:delete val="1"/>
              <c:extLst>
                <c:ext xmlns:c15="http://schemas.microsoft.com/office/drawing/2012/chart" uri="{CE6537A1-D6FC-4f65-9D91-7224C49458BB}"/>
                <c:ext xmlns:c16="http://schemas.microsoft.com/office/drawing/2014/chart" uri="{C3380CC4-5D6E-409C-BE32-E72D297353CC}">
                  <c16:uniqueId val="{0000001F-8E8C-4CE2-BF48-4BCC00C396AD}"/>
                </c:ext>
              </c:extLst>
            </c:dLbl>
            <c:dLbl>
              <c:idx val="8"/>
              <c:delete val="1"/>
              <c:extLst>
                <c:ext xmlns:c15="http://schemas.microsoft.com/office/drawing/2012/chart" uri="{CE6537A1-D6FC-4f65-9D91-7224C49458BB}"/>
                <c:ext xmlns:c16="http://schemas.microsoft.com/office/drawing/2014/chart" uri="{C3380CC4-5D6E-409C-BE32-E72D297353CC}">
                  <c16:uniqueId val="{00000020-8E8C-4CE2-BF48-4BCC00C396AD}"/>
                </c:ext>
              </c:extLst>
            </c:dLbl>
            <c:dLbl>
              <c:idx val="9"/>
              <c:delete val="1"/>
              <c:extLst>
                <c:ext xmlns:c15="http://schemas.microsoft.com/office/drawing/2012/chart" uri="{CE6537A1-D6FC-4f65-9D91-7224C49458BB}"/>
                <c:ext xmlns:c16="http://schemas.microsoft.com/office/drawing/2014/chart" uri="{C3380CC4-5D6E-409C-BE32-E72D297353CC}">
                  <c16:uniqueId val="{00000021-8E8C-4CE2-BF48-4BCC00C396AD}"/>
                </c:ext>
              </c:extLst>
            </c:dLbl>
            <c:dLbl>
              <c:idx val="10"/>
              <c:delete val="1"/>
              <c:extLst>
                <c:ext xmlns:c15="http://schemas.microsoft.com/office/drawing/2012/chart" uri="{CE6537A1-D6FC-4f65-9D91-7224C49458BB}"/>
                <c:ext xmlns:c16="http://schemas.microsoft.com/office/drawing/2014/chart" uri="{C3380CC4-5D6E-409C-BE32-E72D297353CC}">
                  <c16:uniqueId val="{00000022-8E8C-4CE2-BF48-4BCC00C396AD}"/>
                </c:ext>
              </c:extLst>
            </c:dLbl>
            <c:dLbl>
              <c:idx val="11"/>
              <c:delete val="1"/>
              <c:extLst>
                <c:ext xmlns:c15="http://schemas.microsoft.com/office/drawing/2012/chart" uri="{CE6537A1-D6FC-4f65-9D91-7224C49458BB}"/>
                <c:ext xmlns:c16="http://schemas.microsoft.com/office/drawing/2014/chart" uri="{C3380CC4-5D6E-409C-BE32-E72D297353CC}">
                  <c16:uniqueId val="{00000023-8E8C-4CE2-BF48-4BCC00C396AD}"/>
                </c:ext>
              </c:extLst>
            </c:dLbl>
            <c:dLbl>
              <c:idx val="12"/>
              <c:delete val="1"/>
              <c:extLst>
                <c:ext xmlns:c15="http://schemas.microsoft.com/office/drawing/2012/chart" uri="{CE6537A1-D6FC-4f65-9D91-7224C49458BB}"/>
                <c:ext xmlns:c16="http://schemas.microsoft.com/office/drawing/2014/chart" uri="{C3380CC4-5D6E-409C-BE32-E72D297353CC}">
                  <c16:uniqueId val="{00000024-8E8C-4CE2-BF48-4BCC00C396AD}"/>
                </c:ext>
              </c:extLst>
            </c:dLbl>
            <c:dLbl>
              <c:idx val="13"/>
              <c:delete val="1"/>
              <c:extLst>
                <c:ext xmlns:c15="http://schemas.microsoft.com/office/drawing/2012/chart" uri="{CE6537A1-D6FC-4f65-9D91-7224C49458BB}"/>
                <c:ext xmlns:c16="http://schemas.microsoft.com/office/drawing/2014/chart" uri="{C3380CC4-5D6E-409C-BE32-E72D297353CC}">
                  <c16:uniqueId val="{00000025-8E8C-4CE2-BF48-4BCC00C396AD}"/>
                </c:ext>
              </c:extLst>
            </c:dLbl>
            <c:dLbl>
              <c:idx val="14"/>
              <c:delete val="1"/>
              <c:extLst>
                <c:ext xmlns:c15="http://schemas.microsoft.com/office/drawing/2012/chart" uri="{CE6537A1-D6FC-4f65-9D91-7224C49458BB}"/>
                <c:ext xmlns:c16="http://schemas.microsoft.com/office/drawing/2014/chart" uri="{C3380CC4-5D6E-409C-BE32-E72D297353CC}">
                  <c16:uniqueId val="{00000026-8E8C-4CE2-BF48-4BCC00C396AD}"/>
                </c:ext>
              </c:extLst>
            </c:dLbl>
            <c:dLbl>
              <c:idx val="15"/>
              <c:delete val="1"/>
              <c:extLst>
                <c:ext xmlns:c15="http://schemas.microsoft.com/office/drawing/2012/chart" uri="{CE6537A1-D6FC-4f65-9D91-7224C49458BB}"/>
                <c:ext xmlns:c16="http://schemas.microsoft.com/office/drawing/2014/chart" uri="{C3380CC4-5D6E-409C-BE32-E72D297353CC}">
                  <c16:uniqueId val="{00000027-8E8C-4CE2-BF48-4BCC00C396AD}"/>
                </c:ext>
              </c:extLst>
            </c:dLbl>
            <c:dLbl>
              <c:idx val="16"/>
              <c:delete val="1"/>
              <c:extLst>
                <c:ext xmlns:c15="http://schemas.microsoft.com/office/drawing/2012/chart" uri="{CE6537A1-D6FC-4f65-9D91-7224C49458BB}"/>
                <c:ext xmlns:c16="http://schemas.microsoft.com/office/drawing/2014/chart" uri="{C3380CC4-5D6E-409C-BE32-E72D297353CC}">
                  <c16:uniqueId val="{00000028-8E8C-4CE2-BF48-4BCC00C396AD}"/>
                </c:ext>
              </c:extLst>
            </c:dLbl>
            <c:dLbl>
              <c:idx val="17"/>
              <c:delete val="1"/>
              <c:extLst>
                <c:ext xmlns:c15="http://schemas.microsoft.com/office/drawing/2012/chart" uri="{CE6537A1-D6FC-4f65-9D91-7224C49458BB}"/>
                <c:ext xmlns:c16="http://schemas.microsoft.com/office/drawing/2014/chart" uri="{C3380CC4-5D6E-409C-BE32-E72D297353CC}">
                  <c16:uniqueId val="{00000029-8E8C-4CE2-BF48-4BCC00C396AD}"/>
                </c:ext>
              </c:extLst>
            </c:dLbl>
            <c:dLbl>
              <c:idx val="18"/>
              <c:delete val="1"/>
              <c:extLst>
                <c:ext xmlns:c15="http://schemas.microsoft.com/office/drawing/2012/chart" uri="{CE6537A1-D6FC-4f65-9D91-7224C49458BB}"/>
                <c:ext xmlns:c16="http://schemas.microsoft.com/office/drawing/2014/chart" uri="{C3380CC4-5D6E-409C-BE32-E72D297353CC}">
                  <c16:uniqueId val="{0000002A-8E8C-4CE2-BF48-4BCC00C396AD}"/>
                </c:ext>
              </c:extLst>
            </c:dLbl>
            <c:dLbl>
              <c:idx val="19"/>
              <c:delete val="1"/>
              <c:extLst>
                <c:ext xmlns:c15="http://schemas.microsoft.com/office/drawing/2012/chart" uri="{CE6537A1-D6FC-4f65-9D91-7224C49458BB}"/>
                <c:ext xmlns:c16="http://schemas.microsoft.com/office/drawing/2014/chart" uri="{C3380CC4-5D6E-409C-BE32-E72D297353CC}">
                  <c16:uniqueId val="{00000017-8E8C-4CE2-BF48-4BCC00C396AD}"/>
                </c:ext>
              </c:extLst>
            </c:dLbl>
            <c:dLbl>
              <c:idx val="20"/>
              <c:delete val="1"/>
              <c:extLst>
                <c:ext xmlns:c15="http://schemas.microsoft.com/office/drawing/2012/chart" uri="{CE6537A1-D6FC-4f65-9D91-7224C49458BB}"/>
                <c:ext xmlns:c16="http://schemas.microsoft.com/office/drawing/2014/chart" uri="{C3380CC4-5D6E-409C-BE32-E72D297353CC}">
                  <c16:uniqueId val="{0000002B-8E8C-4CE2-BF48-4BCC00C396AD}"/>
                </c:ext>
              </c:extLst>
            </c:dLbl>
            <c:dLbl>
              <c:idx val="21"/>
              <c:layout>
                <c:manualLayout>
                  <c:x val="9.2643228011032568E-3"/>
                  <c:y val="-1.141429637054860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F5-4C56-A351-A430C589F61E}"/>
                </c:ext>
              </c:extLst>
            </c:dLbl>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Sheet1!$B$3:$W$3</c:f>
              <c:numCache>
                <c:formatCode>0.0%</c:formatCode>
                <c:ptCount val="22"/>
                <c:pt idx="0">
                  <c:v>4.8426150121065374E-2</c:v>
                </c:pt>
                <c:pt idx="1">
                  <c:v>2.766798418972332E-2</c:v>
                </c:pt>
                <c:pt idx="2">
                  <c:v>4.8192771084337352E-2</c:v>
                </c:pt>
                <c:pt idx="3">
                  <c:v>5.3435114503816793E-2</c:v>
                </c:pt>
                <c:pt idx="4">
                  <c:v>4.9382716049382713E-2</c:v>
                </c:pt>
                <c:pt idx="5">
                  <c:v>5.0955414012738856E-2</c:v>
                </c:pt>
                <c:pt idx="6">
                  <c:v>8.5714285714285715E-2</c:v>
                </c:pt>
                <c:pt idx="7">
                  <c:v>3.5398230088495575E-2</c:v>
                </c:pt>
                <c:pt idx="8">
                  <c:v>7.7294685990338161E-2</c:v>
                </c:pt>
                <c:pt idx="9">
                  <c:v>3.3333333333333333E-2</c:v>
                </c:pt>
                <c:pt idx="10">
                  <c:v>3.4090909090909088E-2</c:v>
                </c:pt>
                <c:pt idx="11">
                  <c:v>2.9850746268656716E-2</c:v>
                </c:pt>
                <c:pt idx="12">
                  <c:v>2.1052631578947368E-2</c:v>
                </c:pt>
                <c:pt idx="13">
                  <c:v>5.1470588235294115E-2</c:v>
                </c:pt>
                <c:pt idx="14">
                  <c:v>3.6199095022624438E-2</c:v>
                </c:pt>
                <c:pt idx="15">
                  <c:v>6.6420664206642069E-2</c:v>
                </c:pt>
                <c:pt idx="16">
                  <c:v>4.3999999999999997E-2</c:v>
                </c:pt>
                <c:pt idx="17">
                  <c:v>5.1612903225806452E-2</c:v>
                </c:pt>
                <c:pt idx="18">
                  <c:v>5.113636363636364E-2</c:v>
                </c:pt>
                <c:pt idx="19">
                  <c:v>6.1274509803921566E-2</c:v>
                </c:pt>
                <c:pt idx="20">
                  <c:v>2.6666666666666668E-2</c:v>
                </c:pt>
                <c:pt idx="21" formatCode="0.00%">
                  <c:v>5.0599999999999999E-2</c:v>
                </c:pt>
              </c:numCache>
            </c:numRef>
          </c:val>
          <c:extLst>
            <c:ext xmlns:c16="http://schemas.microsoft.com/office/drawing/2014/chart" uri="{C3380CC4-5D6E-409C-BE32-E72D297353CC}">
              <c16:uniqueId val="{0000002C-8E8C-4CE2-BF48-4BCC00C396AD}"/>
            </c:ext>
          </c:extLst>
        </c:ser>
        <c:dLbls>
          <c:dLblPos val="outEnd"/>
          <c:showLegendKey val="0"/>
          <c:showVal val="1"/>
          <c:showCatName val="0"/>
          <c:showSerName val="0"/>
          <c:showPercent val="0"/>
          <c:showBubbleSize val="0"/>
        </c:dLbls>
        <c:gapWidth val="150"/>
        <c:axId val="56078336"/>
        <c:axId val="56080256"/>
      </c:barChart>
      <c:catAx>
        <c:axId val="56078336"/>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none"/>
        <c:minorTickMark val="none"/>
        <c:tickLblPos val="nextTo"/>
        <c:spPr>
          <a:ln w="3169">
            <a:solidFill>
              <a:srgbClr val="000000"/>
            </a:solidFill>
            <a:prstDash val="solid"/>
          </a:ln>
        </c:spPr>
        <c:txPr>
          <a:bodyPr rot="-2040000" vert="horz"/>
          <a:lstStyle/>
          <a:p>
            <a:pPr>
              <a:defRPr sz="1200" b="0"/>
            </a:pPr>
            <a:endParaRPr lang="en-US"/>
          </a:p>
        </c:txPr>
        <c:crossAx val="56080256"/>
        <c:crosses val="autoZero"/>
        <c:auto val="1"/>
        <c:lblAlgn val="ctr"/>
        <c:lblOffset val="100"/>
        <c:tickLblSkip val="1"/>
        <c:tickMarkSkip val="1"/>
        <c:noMultiLvlLbl val="0"/>
      </c:catAx>
      <c:valAx>
        <c:axId val="56080256"/>
        <c:scaling>
          <c:orientation val="minMax"/>
          <c:max val="1"/>
        </c:scaling>
        <c:delete val="0"/>
        <c:axPos val="l"/>
        <c:title>
          <c:tx>
            <c:rich>
              <a:bodyPr/>
              <a:lstStyle/>
              <a:p>
                <a:pPr>
                  <a:defRPr sz="1400"/>
                </a:pPr>
                <a:r>
                  <a:rPr lang="en-US" sz="1400" dirty="0"/>
                  <a:t>Percent  of people with syphilis who</a:t>
                </a:r>
                <a:r>
                  <a:rPr lang="en-US" sz="1400" baseline="0" dirty="0"/>
                  <a:t> also have </a:t>
                </a:r>
                <a:r>
                  <a:rPr lang="en-US" sz="1400" dirty="0"/>
                  <a:t>HIV</a:t>
                </a:r>
              </a:p>
            </c:rich>
          </c:tx>
          <c:layout>
            <c:manualLayout>
              <c:xMode val="edge"/>
              <c:yMode val="edge"/>
              <c:x val="1.5015015015015015E-3"/>
              <c:y val="0.10302737250199324"/>
            </c:manualLayout>
          </c:layout>
          <c:overlay val="0"/>
          <c:spPr>
            <a:noFill/>
            <a:ln w="25355">
              <a:noFill/>
            </a:ln>
          </c:spPr>
        </c:title>
        <c:numFmt formatCode="0%" sourceLinked="0"/>
        <c:majorTickMark val="none"/>
        <c:minorTickMark val="none"/>
        <c:tickLblPos val="nextTo"/>
        <c:spPr>
          <a:ln w="3169">
            <a:solidFill>
              <a:srgbClr val="000000"/>
            </a:solidFill>
            <a:prstDash val="solid"/>
          </a:ln>
        </c:spPr>
        <c:txPr>
          <a:bodyPr rot="0" vert="horz"/>
          <a:lstStyle/>
          <a:p>
            <a:pPr>
              <a:defRPr sz="1100" b="0"/>
            </a:pPr>
            <a:endParaRPr lang="en-US"/>
          </a:p>
        </c:txPr>
        <c:crossAx val="56078336"/>
        <c:crosses val="autoZero"/>
        <c:crossBetween val="between"/>
        <c:majorUnit val="0.2"/>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American Indian/Alaska Native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C-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D-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E-5982-4B9A-B42C-B8BF8717CBF9}"/>
                </c:ext>
              </c:extLst>
            </c:dLbl>
            <c:dLbl>
              <c:idx val="4"/>
              <c:layout>
                <c:manualLayout>
                  <c:x val="6.0938240985418932E-2"/>
                  <c:y val="-1.05073716037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0.0%</c:formatCode>
                <c:ptCount val="5"/>
                <c:pt idx="0">
                  <c:v>1.4999999999999999E-2</c:v>
                </c:pt>
                <c:pt idx="1">
                  <c:v>6.0000000000000001E-3</c:v>
                </c:pt>
                <c:pt idx="2">
                  <c:v>8.0000000000000002E-3</c:v>
                </c:pt>
                <c:pt idx="3">
                  <c:v>1.15E-2</c:v>
                </c:pt>
                <c:pt idx="4">
                  <c:v>6.0000000000000001E-3</c:v>
                </c:pt>
              </c:numCache>
            </c:numRef>
          </c:val>
          <c:extLst>
            <c:ext xmlns:c16="http://schemas.microsoft.com/office/drawing/2014/chart" uri="{C3380CC4-5D6E-409C-BE32-E72D297353CC}">
              <c16:uniqueId val="{00000000-5982-4B9A-B42C-B8BF8717CBF9}"/>
            </c:ext>
          </c:extLst>
        </c:ser>
        <c:ser>
          <c:idx val="2"/>
          <c:order val="1"/>
          <c:tx>
            <c:strRef>
              <c:f>Sheet1!$D$1</c:f>
              <c:strCache>
                <c:ptCount val="1"/>
                <c:pt idx="0">
                  <c:v>Black/African American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4-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5-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6-5982-4B9A-B42C-B8BF8717CBF9}"/>
                </c:ext>
              </c:extLst>
            </c:dLbl>
            <c:dLbl>
              <c:idx val="4"/>
              <c:layout>
                <c:manualLayout>
                  <c:x val="6.601642773420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Sheet1!$D$2:$D$6</c:f>
              <c:numCache>
                <c:formatCode>0.0%</c:formatCode>
                <c:ptCount val="5"/>
                <c:pt idx="0">
                  <c:v>0.66200000000000003</c:v>
                </c:pt>
                <c:pt idx="1">
                  <c:v>0.67049999999999998</c:v>
                </c:pt>
                <c:pt idx="2">
                  <c:v>0.69750000000000001</c:v>
                </c:pt>
                <c:pt idx="3">
                  <c:v>0.70099999999999996</c:v>
                </c:pt>
                <c:pt idx="4">
                  <c:v>0.68899999999999995</c:v>
                </c:pt>
              </c:numCache>
            </c:numRef>
          </c:val>
          <c:extLst>
            <c:ext xmlns:c16="http://schemas.microsoft.com/office/drawing/2014/chart" uri="{C3380CC4-5D6E-409C-BE32-E72D297353CC}">
              <c16:uniqueId val="{00000002-5982-4B9A-B42C-B8BF8717CBF9}"/>
            </c:ext>
          </c:extLst>
        </c:ser>
        <c:ser>
          <c:idx val="1"/>
          <c:order val="2"/>
          <c:tx>
            <c:strRef>
              <c:f>Sheet1!$C$1</c:f>
              <c:strCache>
                <c:ptCount val="1"/>
                <c:pt idx="0">
                  <c:v>Asian/Pacific Islander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9-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A-5982-4B9A-B42C-B8BF8717CBF9}"/>
                </c:ext>
              </c:extLst>
            </c:dLbl>
            <c:dLbl>
              <c:idx val="4"/>
              <c:layout>
                <c:manualLayout>
                  <c:x val="5.9245512069157173E-2"/>
                  <c:y val="3.4148957712172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Sheet1!$C$2:$C$6</c:f>
              <c:numCache>
                <c:formatCode>0.0%</c:formatCode>
                <c:ptCount val="5"/>
                <c:pt idx="0">
                  <c:v>3.0000000000000001E-3</c:v>
                </c:pt>
                <c:pt idx="1">
                  <c:v>8.5000000000000006E-3</c:v>
                </c:pt>
                <c:pt idx="2">
                  <c:v>4.0000000000000001E-3</c:v>
                </c:pt>
                <c:pt idx="3">
                  <c:v>4.0000000000000001E-3</c:v>
                </c:pt>
                <c:pt idx="4">
                  <c:v>3.0000000000000001E-3</c:v>
                </c:pt>
              </c:numCache>
            </c:numRef>
          </c:val>
          <c:extLst>
            <c:ext xmlns:c16="http://schemas.microsoft.com/office/drawing/2014/chart" uri="{C3380CC4-5D6E-409C-BE32-E72D297353CC}">
              <c16:uniqueId val="{00000001-5982-4B9A-B42C-B8BF8717CBF9}"/>
            </c:ext>
          </c:extLst>
        </c:ser>
        <c:ser>
          <c:idx val="3"/>
          <c:order val="3"/>
          <c:tx>
            <c:strRef>
              <c:f>Sheet1!$E$1</c:f>
              <c:strCache>
                <c:ptCount val="1"/>
                <c:pt idx="0">
                  <c:v>White/Caucasian</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0-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1-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2-5982-4B9A-B42C-B8BF8717CBF9}"/>
                </c:ext>
              </c:extLst>
            </c:dLbl>
            <c:dLbl>
              <c:idx val="4"/>
              <c:layout>
                <c:manualLayout>
                  <c:x val="6.6016427734203589E-2"/>
                  <c:y val="-1.050737160374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Sheet1!$E$2:$E$6</c:f>
              <c:numCache>
                <c:formatCode>0.0%</c:formatCode>
                <c:ptCount val="5"/>
                <c:pt idx="0">
                  <c:v>0.27900000000000003</c:v>
                </c:pt>
                <c:pt idx="1">
                  <c:v>0.27100000000000002</c:v>
                </c:pt>
                <c:pt idx="2">
                  <c:v>0.23080000000000001</c:v>
                </c:pt>
                <c:pt idx="3">
                  <c:v>0.224</c:v>
                </c:pt>
                <c:pt idx="4">
                  <c:v>0.223</c:v>
                </c:pt>
              </c:numCache>
            </c:numRef>
          </c:val>
          <c:extLst>
            <c:ext xmlns:c16="http://schemas.microsoft.com/office/drawing/2014/chart" uri="{C3380CC4-5D6E-409C-BE32-E72D297353CC}">
              <c16:uniqueId val="{00000003-5982-4B9A-B42C-B8BF8717CBF9}"/>
            </c:ext>
          </c:extLst>
        </c:ser>
        <c:ser>
          <c:idx val="4"/>
          <c:order val="4"/>
          <c:tx>
            <c:strRef>
              <c:f>Sheet1!$F$1</c:f>
              <c:strCache>
                <c:ptCount val="1"/>
                <c:pt idx="0">
                  <c:v>Multiple Races</c:v>
                </c:pt>
              </c:strCache>
            </c:strRef>
          </c:tx>
          <c:spPr>
            <a:solidFill>
              <a:schemeClr val="accent5"/>
            </a:solidFill>
            <a:ln>
              <a:noFill/>
            </a:ln>
            <a:effectLst/>
          </c:spPr>
          <c:invertIfNegative val="0"/>
          <c:dLbls>
            <c:delete val="1"/>
          </c:dLbls>
          <c:cat>
            <c:strRef>
              <c:f>Sheet1!$A$2:$A$6</c:f>
              <c:strCache>
                <c:ptCount val="5"/>
                <c:pt idx="0">
                  <c:v>2018</c:v>
                </c:pt>
                <c:pt idx="1">
                  <c:v>2019</c:v>
                </c:pt>
                <c:pt idx="2">
                  <c:v>2020*</c:v>
                </c:pt>
                <c:pt idx="3">
                  <c:v>2021</c:v>
                </c:pt>
                <c:pt idx="4">
                  <c:v>2022</c:v>
                </c:pt>
              </c:strCache>
            </c:strRef>
          </c:cat>
          <c:val>
            <c:numRef>
              <c:f>Sheet1!$F$2:$F$6</c:f>
              <c:numCache>
                <c:formatCode>0.0%</c:formatCode>
                <c:ptCount val="5"/>
                <c:pt idx="0">
                  <c:v>4.0500000000000001E-2</c:v>
                </c:pt>
                <c:pt idx="1">
                  <c:v>4.3999999999999997E-2</c:v>
                </c:pt>
                <c:pt idx="2">
                  <c:v>5.7000000000000002E-2</c:v>
                </c:pt>
                <c:pt idx="3">
                  <c:v>5.96E-2</c:v>
                </c:pt>
                <c:pt idx="4">
                  <c:v>7.5999999999999998E-2</c:v>
                </c:pt>
              </c:numCache>
            </c:numRef>
          </c:val>
          <c:extLst>
            <c:ext xmlns:c16="http://schemas.microsoft.com/office/drawing/2014/chart" uri="{C3380CC4-5D6E-409C-BE32-E72D297353CC}">
              <c16:uniqueId val="{00000004-5982-4B9A-B42C-B8BF8717CBF9}"/>
            </c:ext>
          </c:extLst>
        </c:ser>
        <c:ser>
          <c:idx val="5"/>
          <c:order val="5"/>
          <c:tx>
            <c:strRef>
              <c:f>Sheet1!$G$1</c:f>
              <c:strCache>
                <c:ptCount val="1"/>
                <c:pt idx="0">
                  <c:v>Unknown</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0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07-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06-5982-4B9A-B42C-B8BF8717CBF9}"/>
                </c:ext>
              </c:extLst>
            </c:dLbl>
            <c:dLbl>
              <c:idx val="4"/>
              <c:layout>
                <c:manualLayout>
                  <c:x val="6.4410067978393853E-2"/>
                  <c:y val="-1.57610574056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Sheet1!$G$2:$G$6</c:f>
              <c:numCache>
                <c:formatCode>0.0%</c:formatCode>
                <c:ptCount val="5"/>
                <c:pt idx="0">
                  <c:v>0</c:v>
                </c:pt>
                <c:pt idx="1">
                  <c:v>0</c:v>
                </c:pt>
                <c:pt idx="2">
                  <c:v>3.0000000000000001E-3</c:v>
                </c:pt>
                <c:pt idx="3">
                  <c:v>0</c:v>
                </c:pt>
                <c:pt idx="4">
                  <c:v>2.3999999999999998E-3</c:v>
                </c:pt>
              </c:numCache>
            </c:numRef>
          </c:val>
          <c:extLst>
            <c:ext xmlns:c16="http://schemas.microsoft.com/office/drawing/2014/chart" uri="{C3380CC4-5D6E-409C-BE32-E72D297353CC}">
              <c16:uniqueId val="{00000005-5982-4B9A-B42C-B8BF8717CBF9}"/>
            </c:ext>
          </c:extLst>
        </c:ser>
        <c:dLbls>
          <c:showLegendKey val="0"/>
          <c:showVal val="1"/>
          <c:showCatName val="0"/>
          <c:showSerName val="0"/>
          <c:showPercent val="0"/>
          <c:showBubbleSize val="0"/>
        </c:dLbls>
        <c:gapWidth val="150"/>
        <c:overlap val="100"/>
        <c:axId val="1514274879"/>
        <c:axId val="1479247375"/>
      </c:barChart>
      <c:catAx>
        <c:axId val="15142748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9247375"/>
        <c:crosses val="autoZero"/>
        <c:auto val="1"/>
        <c:lblAlgn val="ctr"/>
        <c:lblOffset val="100"/>
        <c:noMultiLvlLbl val="0"/>
      </c:catAx>
      <c:valAx>
        <c:axId val="147924737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274879"/>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2211705061947"/>
          <c:y val="0.15112038597998226"/>
          <c:w val="0.82496570234749833"/>
          <c:h val="0.69439996922444636"/>
        </c:manualLayout>
      </c:layout>
      <c:barChart>
        <c:barDir val="col"/>
        <c:grouping val="stacked"/>
        <c:varyColors val="0"/>
        <c:ser>
          <c:idx val="0"/>
          <c:order val="0"/>
          <c:tx>
            <c:strRef>
              <c:f>Sheet1!$B$1</c:f>
              <c:strCache>
                <c:ptCount val="1"/>
                <c:pt idx="0">
                  <c:v>Hispanic/LatinX</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8-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9-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C-021E-4425-85E0-F90E000DDF10}"/>
                </c:ext>
              </c:extLst>
            </c:dLbl>
            <c:dLbl>
              <c:idx val="4"/>
              <c:layout>
                <c:manualLayout>
                  <c:x val="6.1595516569967222E-2"/>
                  <c:y val="-2.753089096033051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0.0%</c:formatCode>
                <c:ptCount val="5"/>
                <c:pt idx="0">
                  <c:v>7.3999999999999996E-2</c:v>
                </c:pt>
                <c:pt idx="1">
                  <c:v>9.5000000000000001E-2</c:v>
                </c:pt>
                <c:pt idx="2">
                  <c:v>8.1000000000000003E-2</c:v>
                </c:pt>
                <c:pt idx="3">
                  <c:v>9.4E-2</c:v>
                </c:pt>
                <c:pt idx="4">
                  <c:v>8.1000000000000003E-2</c:v>
                </c:pt>
              </c:numCache>
            </c:numRef>
          </c:val>
          <c:extLst>
            <c:ext xmlns:c16="http://schemas.microsoft.com/office/drawing/2014/chart" uri="{C3380CC4-5D6E-409C-BE32-E72D297353CC}">
              <c16:uniqueId val="{00000000-021E-4425-85E0-F90E000DDF10}"/>
            </c:ext>
          </c:extLst>
        </c:ser>
        <c:ser>
          <c:idx val="1"/>
          <c:order val="1"/>
          <c:tx>
            <c:strRef>
              <c:f>Sheet1!$C$1</c:f>
              <c:strCache>
                <c:ptCount val="1"/>
                <c:pt idx="0">
                  <c:v>Non-Hispanic/Non-LatinX</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6-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A-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B-021E-4425-85E0-F90E000DDF10}"/>
                </c:ext>
              </c:extLst>
            </c:dLbl>
            <c:dLbl>
              <c:idx val="4"/>
              <c:layout>
                <c:manualLayout>
                  <c:x val="6.8254491334288014E-2"/>
                  <c:y val="8.25926728809885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Sheet1!$C$2:$C$6</c:f>
              <c:numCache>
                <c:formatCode>0.0%</c:formatCode>
                <c:ptCount val="5"/>
                <c:pt idx="0">
                  <c:v>0.89700000000000002</c:v>
                </c:pt>
                <c:pt idx="1">
                  <c:v>0.875</c:v>
                </c:pt>
                <c:pt idx="2">
                  <c:v>0.89200000000000002</c:v>
                </c:pt>
                <c:pt idx="3">
                  <c:v>0.88300000000000001</c:v>
                </c:pt>
                <c:pt idx="4">
                  <c:v>0.89100000000000001</c:v>
                </c:pt>
              </c:numCache>
            </c:numRef>
          </c:val>
          <c:extLst>
            <c:ext xmlns:c16="http://schemas.microsoft.com/office/drawing/2014/chart" uri="{C3380CC4-5D6E-409C-BE32-E72D297353CC}">
              <c16:uniqueId val="{00000001-021E-4425-85E0-F90E000DDF10}"/>
            </c:ext>
          </c:extLst>
        </c:ser>
        <c:ser>
          <c:idx val="2"/>
          <c:order val="2"/>
          <c:tx>
            <c:strRef>
              <c:f>Sheet1!$D$1</c:f>
              <c:strCache>
                <c:ptCount val="1"/>
                <c:pt idx="0">
                  <c:v>Unknown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7-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E-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D-021E-4425-85E0-F90E000DDF10}"/>
                </c:ext>
              </c:extLst>
            </c:dLbl>
            <c:dLbl>
              <c:idx val="4"/>
              <c:layout>
                <c:manualLayout>
                  <c:x val="6.6589747643207811E-2"/>
                  <c:y val="-2.753089096032950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Sheet1!$D$2:$D$6</c:f>
              <c:numCache>
                <c:formatCode>0.0%</c:formatCode>
                <c:ptCount val="5"/>
                <c:pt idx="0">
                  <c:v>2.9000000000000001E-2</c:v>
                </c:pt>
                <c:pt idx="1">
                  <c:v>0.03</c:v>
                </c:pt>
                <c:pt idx="2">
                  <c:v>2.7E-2</c:v>
                </c:pt>
                <c:pt idx="3">
                  <c:v>2.3E-2</c:v>
                </c:pt>
                <c:pt idx="4">
                  <c:v>2.8000000000000001E-2</c:v>
                </c:pt>
              </c:numCache>
            </c:numRef>
          </c:val>
          <c:extLst>
            <c:ext xmlns:c16="http://schemas.microsoft.com/office/drawing/2014/chart" uri="{C3380CC4-5D6E-409C-BE32-E72D297353CC}">
              <c16:uniqueId val="{00000002-021E-4425-85E0-F90E000DDF10}"/>
            </c:ext>
          </c:extLst>
        </c:ser>
        <c:dLbls>
          <c:dLblPos val="ctr"/>
          <c:showLegendKey val="0"/>
          <c:showVal val="1"/>
          <c:showCatName val="0"/>
          <c:showSerName val="0"/>
          <c:showPercent val="0"/>
          <c:showBubbleSize val="0"/>
        </c:dLbls>
        <c:gapWidth val="150"/>
        <c:overlap val="100"/>
        <c:axId val="1682279903"/>
        <c:axId val="1479255055"/>
      </c:barChart>
      <c:catAx>
        <c:axId val="1682279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9255055"/>
        <c:crosses val="autoZero"/>
        <c:auto val="1"/>
        <c:lblAlgn val="ctr"/>
        <c:lblOffset val="100"/>
        <c:noMultiLvlLbl val="0"/>
      </c:catAx>
      <c:valAx>
        <c:axId val="147925505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279903"/>
        <c:crosses val="autoZero"/>
        <c:crossBetween val="between"/>
        <c:majorUnit val="0.2"/>
      </c:valAx>
      <c:spPr>
        <a:noFill/>
        <a:ln>
          <a:noFill/>
        </a:ln>
        <a:effectLst/>
      </c:spPr>
    </c:plotArea>
    <c:legend>
      <c:legendPos val="t"/>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ayout>
        <c:manualLayout>
          <c:xMode val="edge"/>
          <c:yMode val="edge"/>
          <c:x val="0.23956054961185255"/>
          <c:y val="4.3290296253660682E-2"/>
          <c:w val="0.54751479983357809"/>
          <c:h val="5.61753680649091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23157405366"/>
          <c:y val="7.9218524947372304E-2"/>
          <c:w val="0.87566607460035528"/>
          <c:h val="0.75026443521658792"/>
        </c:manualLayout>
      </c:layout>
      <c:barChart>
        <c:barDir val="col"/>
        <c:grouping val="clustered"/>
        <c:varyColors val="0"/>
        <c:ser>
          <c:idx val="1"/>
          <c:order val="0"/>
          <c:tx>
            <c:strRef>
              <c:f>Sheet1!$A$2</c:f>
              <c:strCache>
                <c:ptCount val="1"/>
                <c:pt idx="0">
                  <c:v>Men</c:v>
                </c:pt>
              </c:strCache>
            </c:strRef>
          </c:tx>
          <c:spPr>
            <a:solidFill>
              <a:schemeClr val="accent3">
                <a:lumMod val="60000"/>
                <a:lumOff val="40000"/>
              </a:schemeClr>
            </a:solidFill>
          </c:spPr>
          <c:invertIfNegative val="0"/>
          <c:dPt>
            <c:idx val="8"/>
            <c:invertIfNegative val="0"/>
            <c:bubble3D val="0"/>
            <c:extLst>
              <c:ext xmlns:c16="http://schemas.microsoft.com/office/drawing/2014/chart" uri="{C3380CC4-5D6E-409C-BE32-E72D297353CC}">
                <c16:uniqueId val="{00000004-256C-468F-AA22-0C9F3808756B}"/>
              </c:ext>
            </c:extLst>
          </c:dPt>
          <c:dLbls>
            <c:dLbl>
              <c:idx val="0"/>
              <c:delete val="1"/>
              <c:extLst>
                <c:ext xmlns:c15="http://schemas.microsoft.com/office/drawing/2012/chart" uri="{CE6537A1-D6FC-4f65-9D91-7224C49458BB}"/>
                <c:ext xmlns:c16="http://schemas.microsoft.com/office/drawing/2014/chart" uri="{C3380CC4-5D6E-409C-BE32-E72D297353CC}">
                  <c16:uniqueId val="{00000016-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B-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A-256C-468F-AA22-0C9F3808756B}"/>
                </c:ext>
              </c:extLst>
            </c:dLbl>
            <c:dLbl>
              <c:idx val="3"/>
              <c:delete val="1"/>
              <c:extLst>
                <c:ext xmlns:c15="http://schemas.microsoft.com/office/drawing/2012/chart" uri="{CE6537A1-D6FC-4f65-9D91-7224C49458BB}"/>
                <c:ext xmlns:c16="http://schemas.microsoft.com/office/drawing/2014/chart" uri="{C3380CC4-5D6E-409C-BE32-E72D297353CC}">
                  <c16:uniqueId val="{00000009-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08-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07-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06-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05-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0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03-256C-468F-AA22-0C9F3808756B}"/>
                </c:ext>
              </c:extLst>
            </c:dLbl>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Sheet1!$C$1:$M$1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Sheet1!$C$2:$M$2</c:f>
              <c:numCache>
                <c:formatCode>0.00%</c:formatCode>
                <c:ptCount val="11"/>
                <c:pt idx="0">
                  <c:v>5.4542596667714556E-2</c:v>
                </c:pt>
                <c:pt idx="1">
                  <c:v>6.8155452436194891E-2</c:v>
                </c:pt>
                <c:pt idx="2">
                  <c:v>6.1135371179039298E-2</c:v>
                </c:pt>
                <c:pt idx="3">
                  <c:v>7.1079653075466057E-2</c:v>
                </c:pt>
                <c:pt idx="4">
                  <c:v>7.8218498888698917E-2</c:v>
                </c:pt>
                <c:pt idx="5">
                  <c:v>8.8320793433652525E-2</c:v>
                </c:pt>
                <c:pt idx="6">
                  <c:v>9.4846900672143394E-2</c:v>
                </c:pt>
                <c:pt idx="7">
                  <c:v>0.10720125115518589</c:v>
                </c:pt>
                <c:pt idx="8">
                  <c:v>9.6022688905395365E-2</c:v>
                </c:pt>
                <c:pt idx="9">
                  <c:v>0.10057692307692308</c:v>
                </c:pt>
                <c:pt idx="10">
                  <c:v>9.1899999999999996E-2</c:v>
                </c:pt>
              </c:numCache>
            </c:numRef>
          </c:val>
          <c:extLst>
            <c:ext xmlns:c16="http://schemas.microsoft.com/office/drawing/2014/chart" uri="{C3380CC4-5D6E-409C-BE32-E72D297353CC}">
              <c16:uniqueId val="{00000000-5B72-4A99-8AA1-03706053951F}"/>
            </c:ext>
          </c:extLst>
        </c:ser>
        <c:ser>
          <c:idx val="0"/>
          <c:order val="1"/>
          <c:tx>
            <c:strRef>
              <c:f>Sheet1!$A$3</c:f>
              <c:strCache>
                <c:ptCount val="1"/>
                <c:pt idx="0">
                  <c:v>Women</c:v>
                </c:pt>
              </c:strCache>
            </c:strRef>
          </c:tx>
          <c:spPr>
            <a:solidFill>
              <a:schemeClr val="accent5">
                <a:lumMod val="75000"/>
              </a:schemeClr>
            </a:solidFill>
          </c:spPr>
          <c:invertIfNegative val="0"/>
          <c:dPt>
            <c:idx val="8"/>
            <c:invertIfNegative val="0"/>
            <c:bubble3D val="0"/>
            <c:extLst>
              <c:ext xmlns:c16="http://schemas.microsoft.com/office/drawing/2014/chart" uri="{C3380CC4-5D6E-409C-BE32-E72D297353CC}">
                <c16:uniqueId val="{00000014-256C-468F-AA22-0C9F3808756B}"/>
              </c:ext>
            </c:extLst>
          </c:dPt>
          <c:dLbls>
            <c:dLbl>
              <c:idx val="0"/>
              <c:delete val="1"/>
              <c:extLst>
                <c:ext xmlns:c15="http://schemas.microsoft.com/office/drawing/2012/chart" uri="{CE6537A1-D6FC-4f65-9D91-7224C49458BB}">
                  <c15:layout>
                    <c:manualLayout>
                      <c:w val="6.0022581636754863E-2"/>
                      <c:h val="3.2395533864611741E-2"/>
                    </c:manualLayout>
                  </c15:layout>
                </c:ext>
                <c:ext xmlns:c16="http://schemas.microsoft.com/office/drawing/2014/chart" uri="{C3380CC4-5D6E-409C-BE32-E72D297353CC}">
                  <c16:uniqueId val="{0000000C-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D-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E-256C-468F-AA22-0C9F3808756B}"/>
                </c:ext>
              </c:extLst>
            </c:dLbl>
            <c:dLbl>
              <c:idx val="3"/>
              <c:delete val="1"/>
              <c:extLst>
                <c:ext xmlns:c15="http://schemas.microsoft.com/office/drawing/2012/chart" uri="{CE6537A1-D6FC-4f65-9D91-7224C49458BB}"/>
                <c:ext xmlns:c16="http://schemas.microsoft.com/office/drawing/2014/chart" uri="{C3380CC4-5D6E-409C-BE32-E72D297353CC}">
                  <c16:uniqueId val="{0000000F-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10-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11-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12-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13-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1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15-256C-468F-AA22-0C9F3808756B}"/>
                </c:ext>
              </c:extLst>
            </c:dLbl>
            <c:dLbl>
              <c:idx val="10"/>
              <c:layout>
                <c:manualLayout>
                  <c:x val="1.35135135135132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92-47E6-AADB-139DFD56CE1D}"/>
                </c:ext>
              </c:extLst>
            </c:dLbl>
            <c:numFmt formatCode="0.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Sheet1!$C$1:$M$1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Sheet1!$C$3:$M$3</c:f>
              <c:numCache>
                <c:formatCode>0.00%</c:formatCode>
                <c:ptCount val="11"/>
                <c:pt idx="0">
                  <c:v>6.3274793388429749E-3</c:v>
                </c:pt>
                <c:pt idx="1">
                  <c:v>5.0748855056318848E-3</c:v>
                </c:pt>
                <c:pt idx="2">
                  <c:v>4.1977611940298507E-3</c:v>
                </c:pt>
                <c:pt idx="3">
                  <c:v>4.4941471571906351E-3</c:v>
                </c:pt>
                <c:pt idx="4">
                  <c:v>5.6174685149950167E-3</c:v>
                </c:pt>
                <c:pt idx="5">
                  <c:v>6.5258769147104141E-3</c:v>
                </c:pt>
                <c:pt idx="6">
                  <c:v>6.7914671310404873E-3</c:v>
                </c:pt>
                <c:pt idx="7">
                  <c:v>5.8544303797468354E-3</c:v>
                </c:pt>
                <c:pt idx="8">
                  <c:v>5.2766470676918441E-3</c:v>
                </c:pt>
                <c:pt idx="9">
                  <c:v>6.33424173234146E-3</c:v>
                </c:pt>
                <c:pt idx="10">
                  <c:v>6.3E-3</c:v>
                </c:pt>
              </c:numCache>
            </c:numRef>
          </c:val>
          <c:extLst>
            <c:ext xmlns:c16="http://schemas.microsoft.com/office/drawing/2014/chart" uri="{C3380CC4-5D6E-409C-BE32-E72D297353CC}">
              <c16:uniqueId val="{00000001-5B72-4A99-8AA1-03706053951F}"/>
            </c:ext>
          </c:extLst>
        </c:ser>
        <c:dLbls>
          <c:dLblPos val="outEnd"/>
          <c:showLegendKey val="0"/>
          <c:showVal val="1"/>
          <c:showCatName val="0"/>
          <c:showSerName val="0"/>
          <c:showPercent val="0"/>
          <c:showBubbleSize val="0"/>
        </c:dLbls>
        <c:gapWidth val="150"/>
        <c:axId val="56657024"/>
        <c:axId val="56658944"/>
      </c:barChart>
      <c:catAx>
        <c:axId val="56657024"/>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none"/>
        <c:minorTickMark val="none"/>
        <c:tickLblPos val="nextTo"/>
        <c:spPr>
          <a:ln w="3169">
            <a:solidFill>
              <a:srgbClr val="000000"/>
            </a:solidFill>
            <a:prstDash val="solid"/>
          </a:ln>
        </c:spPr>
        <c:txPr>
          <a:bodyPr rot="-2040000" vert="horz"/>
          <a:lstStyle/>
          <a:p>
            <a:pPr>
              <a:defRPr sz="1200" b="0"/>
            </a:pPr>
            <a:endParaRPr lang="en-US"/>
          </a:p>
        </c:txPr>
        <c:crossAx val="56658944"/>
        <c:crosses val="autoZero"/>
        <c:auto val="1"/>
        <c:lblAlgn val="ctr"/>
        <c:lblOffset val="100"/>
        <c:tickLblSkip val="1"/>
        <c:tickMarkSkip val="1"/>
        <c:noMultiLvlLbl val="0"/>
      </c:catAx>
      <c:valAx>
        <c:axId val="56658944"/>
        <c:scaling>
          <c:orientation val="minMax"/>
        </c:scaling>
        <c:delete val="0"/>
        <c:axPos val="l"/>
        <c:title>
          <c:tx>
            <c:rich>
              <a:bodyPr/>
              <a:lstStyle/>
              <a:p>
                <a:pPr>
                  <a:defRPr sz="1400"/>
                </a:pPr>
                <a:r>
                  <a:rPr lang="en-US" sz="1400" dirty="0"/>
                  <a:t>Percent  of Gonorrhea Cases Co-Infected</a:t>
                </a:r>
                <a:r>
                  <a:rPr lang="en-US" sz="1400" baseline="0" dirty="0"/>
                  <a:t> with HIV</a:t>
                </a:r>
                <a:endParaRPr lang="en-US" sz="1400" dirty="0"/>
              </a:p>
            </c:rich>
          </c:tx>
          <c:layout>
            <c:manualLayout>
              <c:xMode val="edge"/>
              <c:yMode val="edge"/>
              <c:x val="1.3100423257903572E-2"/>
              <c:y val="9.6819598539827953E-2"/>
            </c:manualLayout>
          </c:layout>
          <c:overlay val="0"/>
          <c:spPr>
            <a:noFill/>
            <a:ln w="25355">
              <a:noFill/>
            </a:ln>
          </c:spPr>
        </c:title>
        <c:numFmt formatCode="0%" sourceLinked="0"/>
        <c:majorTickMark val="none"/>
        <c:minorTickMark val="none"/>
        <c:tickLblPos val="nextTo"/>
        <c:spPr>
          <a:ln w="3169">
            <a:solidFill>
              <a:srgbClr val="000000"/>
            </a:solidFill>
            <a:prstDash val="solid"/>
          </a:ln>
        </c:spPr>
        <c:txPr>
          <a:bodyPr rot="0" vert="horz"/>
          <a:lstStyle/>
          <a:p>
            <a:pPr>
              <a:defRPr sz="1100" b="0"/>
            </a:pPr>
            <a:endParaRPr lang="en-US"/>
          </a:p>
        </c:txPr>
        <c:crossAx val="56657024"/>
        <c:crosses val="autoZero"/>
        <c:crossBetween val="between"/>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American Indian/Alaska Native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C-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D-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E-5982-4B9A-B42C-B8BF8717CBF9}"/>
                </c:ext>
              </c:extLst>
            </c:dLbl>
            <c:dLbl>
              <c:idx val="4"/>
              <c:layout>
                <c:manualLayout>
                  <c:x val="6.0938240985418932E-2"/>
                  <c:y val="-1.05073716037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0.0%</c:formatCode>
                <c:ptCount val="5"/>
                <c:pt idx="0">
                  <c:v>1.4E-2</c:v>
                </c:pt>
                <c:pt idx="1">
                  <c:v>7.0000000000000001E-3</c:v>
                </c:pt>
                <c:pt idx="2">
                  <c:v>1.0999999999999999E-2</c:v>
                </c:pt>
                <c:pt idx="3">
                  <c:v>1.2E-2</c:v>
                </c:pt>
                <c:pt idx="4">
                  <c:v>8.0000000000000002E-3</c:v>
                </c:pt>
              </c:numCache>
            </c:numRef>
          </c:val>
          <c:extLst>
            <c:ext xmlns:c16="http://schemas.microsoft.com/office/drawing/2014/chart" uri="{C3380CC4-5D6E-409C-BE32-E72D297353CC}">
              <c16:uniqueId val="{00000000-5982-4B9A-B42C-B8BF8717CBF9}"/>
            </c:ext>
          </c:extLst>
        </c:ser>
        <c:ser>
          <c:idx val="2"/>
          <c:order val="1"/>
          <c:tx>
            <c:strRef>
              <c:f>Sheet1!$D$1</c:f>
              <c:strCache>
                <c:ptCount val="1"/>
                <c:pt idx="0">
                  <c:v>Black/African American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4-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5-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6-5982-4B9A-B42C-B8BF8717CBF9}"/>
                </c:ext>
              </c:extLst>
            </c:dLbl>
            <c:dLbl>
              <c:idx val="4"/>
              <c:layout>
                <c:manualLayout>
                  <c:x val="6.601642773420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Sheet1!$D$2:$D$6</c:f>
              <c:numCache>
                <c:formatCode>0.0%</c:formatCode>
                <c:ptCount val="5"/>
                <c:pt idx="0">
                  <c:v>0.73599999999999999</c:v>
                </c:pt>
                <c:pt idx="1">
                  <c:v>0.71899999999999997</c:v>
                </c:pt>
                <c:pt idx="2">
                  <c:v>0.70199999999999996</c:v>
                </c:pt>
                <c:pt idx="3">
                  <c:v>0.68959999999999999</c:v>
                </c:pt>
                <c:pt idx="4">
                  <c:v>0.68600000000000005</c:v>
                </c:pt>
              </c:numCache>
            </c:numRef>
          </c:val>
          <c:extLst>
            <c:ext xmlns:c16="http://schemas.microsoft.com/office/drawing/2014/chart" uri="{C3380CC4-5D6E-409C-BE32-E72D297353CC}">
              <c16:uniqueId val="{00000002-5982-4B9A-B42C-B8BF8717CBF9}"/>
            </c:ext>
          </c:extLst>
        </c:ser>
        <c:ser>
          <c:idx val="1"/>
          <c:order val="2"/>
          <c:tx>
            <c:strRef>
              <c:f>Sheet1!$C$1</c:f>
              <c:strCache>
                <c:ptCount val="1"/>
                <c:pt idx="0">
                  <c:v>Asian/Pacific Islander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9-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A-5982-4B9A-B42C-B8BF8717CBF9}"/>
                </c:ext>
              </c:extLst>
            </c:dLbl>
            <c:dLbl>
              <c:idx val="4"/>
              <c:layout>
                <c:manualLayout>
                  <c:x val="5.9245512069157173E-2"/>
                  <c:y val="3.4148957712172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Sheet1!$C$2:$C$6</c:f>
              <c:numCache>
                <c:formatCode>0.0%</c:formatCode>
                <c:ptCount val="5"/>
                <c:pt idx="0">
                  <c:v>8.0000000000000002E-3</c:v>
                </c:pt>
                <c:pt idx="1">
                  <c:v>3.0000000000000001E-3</c:v>
                </c:pt>
                <c:pt idx="2">
                  <c:v>6.0000000000000001E-3</c:v>
                </c:pt>
                <c:pt idx="3">
                  <c:v>6.0000000000000001E-3</c:v>
                </c:pt>
                <c:pt idx="4">
                  <c:v>5.0000000000000001E-3</c:v>
                </c:pt>
              </c:numCache>
            </c:numRef>
          </c:val>
          <c:extLst>
            <c:ext xmlns:c16="http://schemas.microsoft.com/office/drawing/2014/chart" uri="{C3380CC4-5D6E-409C-BE32-E72D297353CC}">
              <c16:uniqueId val="{00000001-5982-4B9A-B42C-B8BF8717CBF9}"/>
            </c:ext>
          </c:extLst>
        </c:ser>
        <c:ser>
          <c:idx val="3"/>
          <c:order val="3"/>
          <c:tx>
            <c:strRef>
              <c:f>Sheet1!$E$1</c:f>
              <c:strCache>
                <c:ptCount val="1"/>
                <c:pt idx="0">
                  <c:v>White/Caucasian</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0-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1-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2-5982-4B9A-B42C-B8BF8717CBF9}"/>
                </c:ext>
              </c:extLst>
            </c:dLbl>
            <c:dLbl>
              <c:idx val="4"/>
              <c:layout>
                <c:manualLayout>
                  <c:x val="6.6016427734203589E-2"/>
                  <c:y val="-1.050737160374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Sheet1!$E$2:$E$6</c:f>
              <c:numCache>
                <c:formatCode>0.0%</c:formatCode>
                <c:ptCount val="5"/>
                <c:pt idx="0">
                  <c:v>0.182</c:v>
                </c:pt>
                <c:pt idx="1">
                  <c:v>0.19950000000000001</c:v>
                </c:pt>
                <c:pt idx="2">
                  <c:v>0.19289999999999999</c:v>
                </c:pt>
                <c:pt idx="3">
                  <c:v>0.20749999999999999</c:v>
                </c:pt>
                <c:pt idx="4">
                  <c:v>0.2114</c:v>
                </c:pt>
              </c:numCache>
            </c:numRef>
          </c:val>
          <c:extLst>
            <c:ext xmlns:c16="http://schemas.microsoft.com/office/drawing/2014/chart" uri="{C3380CC4-5D6E-409C-BE32-E72D297353CC}">
              <c16:uniqueId val="{00000003-5982-4B9A-B42C-B8BF8717CBF9}"/>
            </c:ext>
          </c:extLst>
        </c:ser>
        <c:ser>
          <c:idx val="4"/>
          <c:order val="4"/>
          <c:tx>
            <c:strRef>
              <c:f>Sheet1!$F$1</c:f>
              <c:strCache>
                <c:ptCount val="1"/>
                <c:pt idx="0">
                  <c:v>Multiple Races</c:v>
                </c:pt>
              </c:strCache>
            </c:strRef>
          </c:tx>
          <c:spPr>
            <a:solidFill>
              <a:schemeClr val="accent5"/>
            </a:solidFill>
            <a:ln>
              <a:noFill/>
            </a:ln>
            <a:effectLst/>
          </c:spPr>
          <c:invertIfNegative val="0"/>
          <c:dLbls>
            <c:delete val="1"/>
          </c:dLbls>
          <c:cat>
            <c:strRef>
              <c:f>Sheet1!$A$2:$A$6</c:f>
              <c:strCache>
                <c:ptCount val="5"/>
                <c:pt idx="0">
                  <c:v>2018</c:v>
                </c:pt>
                <c:pt idx="1">
                  <c:v>2019</c:v>
                </c:pt>
                <c:pt idx="2">
                  <c:v>2020*</c:v>
                </c:pt>
                <c:pt idx="3">
                  <c:v>2021</c:v>
                </c:pt>
                <c:pt idx="4">
                  <c:v>2022</c:v>
                </c:pt>
              </c:strCache>
            </c:strRef>
          </c:cat>
          <c:val>
            <c:numRef>
              <c:f>Sheet1!$F$2:$F$6</c:f>
              <c:numCache>
                <c:formatCode>0.0%</c:formatCode>
                <c:ptCount val="5"/>
                <c:pt idx="0">
                  <c:v>1.4999999999999999E-2</c:v>
                </c:pt>
                <c:pt idx="1">
                  <c:v>1.9E-2</c:v>
                </c:pt>
                <c:pt idx="2">
                  <c:v>2.3E-2</c:v>
                </c:pt>
                <c:pt idx="3">
                  <c:v>2.7E-2</c:v>
                </c:pt>
                <c:pt idx="4">
                  <c:v>3.2000000000000001E-2</c:v>
                </c:pt>
              </c:numCache>
            </c:numRef>
          </c:val>
          <c:extLst>
            <c:ext xmlns:c16="http://schemas.microsoft.com/office/drawing/2014/chart" uri="{C3380CC4-5D6E-409C-BE32-E72D297353CC}">
              <c16:uniqueId val="{00000004-5982-4B9A-B42C-B8BF8717CBF9}"/>
            </c:ext>
          </c:extLst>
        </c:ser>
        <c:ser>
          <c:idx val="5"/>
          <c:order val="5"/>
          <c:tx>
            <c:strRef>
              <c:f>Sheet1!$G$1</c:f>
              <c:strCache>
                <c:ptCount val="1"/>
                <c:pt idx="0">
                  <c:v>Unknown</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0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07-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06-5982-4B9A-B42C-B8BF8717CBF9}"/>
                </c:ext>
              </c:extLst>
            </c:dLbl>
            <c:dLbl>
              <c:idx val="4"/>
              <c:layout>
                <c:manualLayout>
                  <c:x val="6.4410067978393853E-2"/>
                  <c:y val="-1.57610574056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Sheet1!$G$2:$G$6</c:f>
              <c:numCache>
                <c:formatCode>0.0%</c:formatCode>
                <c:ptCount val="5"/>
                <c:pt idx="0">
                  <c:v>4.4999999999999998E-2</c:v>
                </c:pt>
                <c:pt idx="1">
                  <c:v>5.1999999999999998E-2</c:v>
                </c:pt>
                <c:pt idx="2">
                  <c:v>6.6000000000000003E-2</c:v>
                </c:pt>
                <c:pt idx="3">
                  <c:v>5.8000000000000003E-2</c:v>
                </c:pt>
                <c:pt idx="4">
                  <c:v>5.7000000000000002E-2</c:v>
                </c:pt>
              </c:numCache>
            </c:numRef>
          </c:val>
          <c:extLst>
            <c:ext xmlns:c16="http://schemas.microsoft.com/office/drawing/2014/chart" uri="{C3380CC4-5D6E-409C-BE32-E72D297353CC}">
              <c16:uniqueId val="{00000005-5982-4B9A-B42C-B8BF8717CBF9}"/>
            </c:ext>
          </c:extLst>
        </c:ser>
        <c:dLbls>
          <c:showLegendKey val="0"/>
          <c:showVal val="1"/>
          <c:showCatName val="0"/>
          <c:showSerName val="0"/>
          <c:showPercent val="0"/>
          <c:showBubbleSize val="0"/>
        </c:dLbls>
        <c:gapWidth val="150"/>
        <c:overlap val="100"/>
        <c:axId val="1514274879"/>
        <c:axId val="1479247375"/>
      </c:barChart>
      <c:catAx>
        <c:axId val="15142748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9247375"/>
        <c:crosses val="autoZero"/>
        <c:auto val="1"/>
        <c:lblAlgn val="ctr"/>
        <c:lblOffset val="100"/>
        <c:noMultiLvlLbl val="0"/>
      </c:catAx>
      <c:valAx>
        <c:axId val="147924737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274879"/>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Hispanic/LatinX</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8-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9-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C-021E-4425-85E0-F90E000DDF10}"/>
                </c:ext>
              </c:extLst>
            </c:dLbl>
            <c:dLbl>
              <c:idx val="4"/>
              <c:layout>
                <c:manualLayout>
                  <c:x val="6.1595516569967222E-2"/>
                  <c:y val="-2.753089096033051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0.0%</c:formatCode>
                <c:ptCount val="5"/>
                <c:pt idx="0">
                  <c:v>6.7000000000000004E-2</c:v>
                </c:pt>
                <c:pt idx="1">
                  <c:v>6.2E-2</c:v>
                </c:pt>
                <c:pt idx="2">
                  <c:v>7.1999999999999995E-2</c:v>
                </c:pt>
                <c:pt idx="3">
                  <c:v>8.5999999999999993E-2</c:v>
                </c:pt>
                <c:pt idx="4">
                  <c:v>9.8000000000000004E-2</c:v>
                </c:pt>
              </c:numCache>
            </c:numRef>
          </c:val>
          <c:extLst>
            <c:ext xmlns:c16="http://schemas.microsoft.com/office/drawing/2014/chart" uri="{C3380CC4-5D6E-409C-BE32-E72D297353CC}">
              <c16:uniqueId val="{00000000-021E-4425-85E0-F90E000DDF10}"/>
            </c:ext>
          </c:extLst>
        </c:ser>
        <c:ser>
          <c:idx val="1"/>
          <c:order val="1"/>
          <c:tx>
            <c:strRef>
              <c:f>Sheet1!$C$1</c:f>
              <c:strCache>
                <c:ptCount val="1"/>
                <c:pt idx="0">
                  <c:v>Non-Hispanic/Non-LatinX</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6-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A-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B-021E-4425-85E0-F90E000DDF10}"/>
                </c:ext>
              </c:extLst>
            </c:dLbl>
            <c:dLbl>
              <c:idx val="4"/>
              <c:layout>
                <c:manualLayout>
                  <c:x val="6.8254491334288014E-2"/>
                  <c:y val="8.25926728809885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Sheet1!$C$2:$C$6</c:f>
              <c:numCache>
                <c:formatCode>0.0%</c:formatCode>
                <c:ptCount val="5"/>
                <c:pt idx="0">
                  <c:v>0.83599999999999997</c:v>
                </c:pt>
                <c:pt idx="1">
                  <c:v>0.81200000000000006</c:v>
                </c:pt>
                <c:pt idx="2">
                  <c:v>0.80200000000000005</c:v>
                </c:pt>
                <c:pt idx="3">
                  <c:v>0.82799999999999996</c:v>
                </c:pt>
                <c:pt idx="4">
                  <c:v>0.81100000000000005</c:v>
                </c:pt>
              </c:numCache>
            </c:numRef>
          </c:val>
          <c:extLst>
            <c:ext xmlns:c16="http://schemas.microsoft.com/office/drawing/2014/chart" uri="{C3380CC4-5D6E-409C-BE32-E72D297353CC}">
              <c16:uniqueId val="{00000001-021E-4425-85E0-F90E000DDF10}"/>
            </c:ext>
          </c:extLst>
        </c:ser>
        <c:ser>
          <c:idx val="2"/>
          <c:order val="2"/>
          <c:tx>
            <c:strRef>
              <c:f>Sheet1!$D$1</c:f>
              <c:strCache>
                <c:ptCount val="1"/>
                <c:pt idx="0">
                  <c:v>Unknown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7-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E-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D-021E-4425-85E0-F90E000DDF10}"/>
                </c:ext>
              </c:extLst>
            </c:dLbl>
            <c:dLbl>
              <c:idx val="4"/>
              <c:layout>
                <c:manualLayout>
                  <c:x val="6.6589747643207811E-2"/>
                  <c:y val="-2.753089096032950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Sheet1!$D$2:$D$6</c:f>
              <c:numCache>
                <c:formatCode>0.0%</c:formatCode>
                <c:ptCount val="5"/>
                <c:pt idx="0">
                  <c:v>9.7000000000000003E-2</c:v>
                </c:pt>
                <c:pt idx="1">
                  <c:v>0.126</c:v>
                </c:pt>
                <c:pt idx="2">
                  <c:v>0.126</c:v>
                </c:pt>
                <c:pt idx="3">
                  <c:v>8.5999999999999993E-2</c:v>
                </c:pt>
                <c:pt idx="4">
                  <c:v>9.0999999999999998E-2</c:v>
                </c:pt>
              </c:numCache>
            </c:numRef>
          </c:val>
          <c:extLst>
            <c:ext xmlns:c16="http://schemas.microsoft.com/office/drawing/2014/chart" uri="{C3380CC4-5D6E-409C-BE32-E72D297353CC}">
              <c16:uniqueId val="{00000002-021E-4425-85E0-F90E000DDF10}"/>
            </c:ext>
          </c:extLst>
        </c:ser>
        <c:dLbls>
          <c:dLblPos val="ctr"/>
          <c:showLegendKey val="0"/>
          <c:showVal val="1"/>
          <c:showCatName val="0"/>
          <c:showSerName val="0"/>
          <c:showPercent val="0"/>
          <c:showBubbleSize val="0"/>
        </c:dLbls>
        <c:gapWidth val="150"/>
        <c:overlap val="100"/>
        <c:axId val="1682279903"/>
        <c:axId val="1479255055"/>
      </c:barChart>
      <c:catAx>
        <c:axId val="1682279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9255055"/>
        <c:crosses val="autoZero"/>
        <c:auto val="1"/>
        <c:lblAlgn val="ctr"/>
        <c:lblOffset val="100"/>
        <c:noMultiLvlLbl val="0"/>
      </c:catAx>
      <c:valAx>
        <c:axId val="147925505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279903"/>
        <c:crosses val="autoZero"/>
        <c:crossBetween val="between"/>
        <c:majorUnit val="0.2"/>
      </c:valAx>
      <c:spPr>
        <a:noFill/>
        <a:ln>
          <a:noFill/>
        </a:ln>
        <a:effectLst/>
      </c:spPr>
    </c:plotArea>
    <c:legend>
      <c:legendPos val="t"/>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HIV Incidence</c:v>
                </c:pt>
              </c:strCache>
            </c:strRef>
          </c:tx>
          <c:spPr>
            <a:solidFill>
              <a:schemeClr val="accent1"/>
            </a:solidFill>
            <a:ln>
              <a:noFill/>
            </a:ln>
            <a:effectLst/>
          </c:spPr>
          <c:invertIfNegative val="0"/>
          <c:dPt>
            <c:idx val="12"/>
            <c:invertIfNegative val="0"/>
            <c:bubble3D val="0"/>
            <c:spPr>
              <a:solidFill>
                <a:schemeClr val="accent1"/>
              </a:solidFill>
              <a:ln>
                <a:noFill/>
              </a:ln>
              <a:effectLst/>
            </c:spPr>
            <c:extLst>
              <c:ext xmlns:c16="http://schemas.microsoft.com/office/drawing/2014/chart" uri="{C3380CC4-5D6E-409C-BE32-E72D297353CC}">
                <c16:uniqueId val="{00000001-1D25-4CCC-BDC3-FFF2C851341B}"/>
              </c:ext>
            </c:extLst>
          </c:dPt>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Sheet1!$B$2:$B$15</c:f>
              <c:numCache>
                <c:formatCode>General</c:formatCode>
                <c:ptCount val="14"/>
                <c:pt idx="0">
                  <c:v>1600</c:v>
                </c:pt>
                <c:pt idx="1">
                  <c:v>1600</c:v>
                </c:pt>
                <c:pt idx="2">
                  <c:v>1500</c:v>
                </c:pt>
                <c:pt idx="3">
                  <c:v>1500</c:v>
                </c:pt>
                <c:pt idx="4">
                  <c:v>1500</c:v>
                </c:pt>
                <c:pt idx="5">
                  <c:v>1300</c:v>
                </c:pt>
                <c:pt idx="6">
                  <c:v>1200</c:v>
                </c:pt>
                <c:pt idx="7">
                  <c:v>1300</c:v>
                </c:pt>
                <c:pt idx="8">
                  <c:v>1400</c:v>
                </c:pt>
                <c:pt idx="9">
                  <c:v>1300</c:v>
                </c:pt>
                <c:pt idx="10">
                  <c:v>1300</c:v>
                </c:pt>
                <c:pt idx="11">
                  <c:v>1400</c:v>
                </c:pt>
                <c:pt idx="12">
                  <c:v>1100</c:v>
                </c:pt>
                <c:pt idx="13">
                  <c:v>1000</c:v>
                </c:pt>
              </c:numCache>
            </c:numRef>
          </c:val>
          <c:extLst>
            <c:ext xmlns:c16="http://schemas.microsoft.com/office/drawing/2014/chart" uri="{C3380CC4-5D6E-409C-BE32-E72D297353CC}">
              <c16:uniqueId val="{00000000-8099-435C-BD89-CD0C7CE12A90}"/>
            </c:ext>
          </c:extLst>
        </c:ser>
        <c:dLbls>
          <c:showLegendKey val="0"/>
          <c:showVal val="0"/>
          <c:showCatName val="0"/>
          <c:showSerName val="0"/>
          <c:showPercent val="0"/>
          <c:showBubbleSize val="0"/>
        </c:dLbls>
        <c:gapWidth val="114"/>
        <c:overlap val="-27"/>
        <c:axId val="368356632"/>
        <c:axId val="368356304"/>
      </c:barChart>
      <c:lineChart>
        <c:grouping val="standard"/>
        <c:varyColors val="0"/>
        <c:ser>
          <c:idx val="1"/>
          <c:order val="1"/>
          <c:tx>
            <c:strRef>
              <c:f>Sheet1!$C$1</c:f>
              <c:strCache>
                <c:ptCount val="1"/>
                <c:pt idx="0">
                  <c:v>95% CI (Lower Limit)</c:v>
                </c:pt>
              </c:strCache>
            </c:strRef>
          </c:tx>
          <c:spPr>
            <a:ln w="28575" cap="rnd">
              <a:solidFill>
                <a:schemeClr val="accent3"/>
              </a:solidFill>
              <a:prstDash val="dash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Sheet1!$C$2:$C$15</c:f>
              <c:numCache>
                <c:formatCode>General</c:formatCode>
                <c:ptCount val="14"/>
                <c:pt idx="0">
                  <c:v>1500</c:v>
                </c:pt>
                <c:pt idx="1">
                  <c:v>1400</c:v>
                </c:pt>
                <c:pt idx="2">
                  <c:v>1400</c:v>
                </c:pt>
                <c:pt idx="3">
                  <c:v>1300</c:v>
                </c:pt>
                <c:pt idx="4">
                  <c:v>1300</c:v>
                </c:pt>
                <c:pt idx="5">
                  <c:v>1100</c:v>
                </c:pt>
                <c:pt idx="6">
                  <c:v>1000</c:v>
                </c:pt>
                <c:pt idx="7">
                  <c:v>1100</c:v>
                </c:pt>
                <c:pt idx="8">
                  <c:v>1100</c:v>
                </c:pt>
                <c:pt idx="9">
                  <c:v>1000</c:v>
                </c:pt>
                <c:pt idx="10">
                  <c:v>990</c:v>
                </c:pt>
                <c:pt idx="11">
                  <c:v>1100</c:v>
                </c:pt>
                <c:pt idx="12">
                  <c:v>750</c:v>
                </c:pt>
                <c:pt idx="13">
                  <c:v>670</c:v>
                </c:pt>
              </c:numCache>
            </c:numRef>
          </c:val>
          <c:smooth val="0"/>
          <c:extLst>
            <c:ext xmlns:c16="http://schemas.microsoft.com/office/drawing/2014/chart" uri="{C3380CC4-5D6E-409C-BE32-E72D297353CC}">
              <c16:uniqueId val="{00000001-8099-435C-BD89-CD0C7CE12A90}"/>
            </c:ext>
          </c:extLst>
        </c:ser>
        <c:ser>
          <c:idx val="2"/>
          <c:order val="2"/>
          <c:tx>
            <c:strRef>
              <c:f>Sheet1!$D$1</c:f>
              <c:strCache>
                <c:ptCount val="1"/>
                <c:pt idx="0">
                  <c:v>95% CI (Upper Limit)</c:v>
                </c:pt>
              </c:strCache>
            </c:strRef>
          </c:tx>
          <c:spPr>
            <a:ln w="28575" cap="rnd">
              <a:solidFill>
                <a:schemeClr val="accent3"/>
              </a:solidFill>
              <a:prstDash val="sys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Sheet1!$D$2:$D$15</c:f>
              <c:numCache>
                <c:formatCode>General</c:formatCode>
                <c:ptCount val="14"/>
                <c:pt idx="0">
                  <c:v>1800</c:v>
                </c:pt>
                <c:pt idx="1">
                  <c:v>1700</c:v>
                </c:pt>
                <c:pt idx="2">
                  <c:v>1700</c:v>
                </c:pt>
                <c:pt idx="3">
                  <c:v>1600</c:v>
                </c:pt>
                <c:pt idx="4">
                  <c:v>1600</c:v>
                </c:pt>
                <c:pt idx="5">
                  <c:v>1500</c:v>
                </c:pt>
                <c:pt idx="6">
                  <c:v>1400</c:v>
                </c:pt>
                <c:pt idx="7">
                  <c:v>1500</c:v>
                </c:pt>
                <c:pt idx="8">
                  <c:v>1600</c:v>
                </c:pt>
                <c:pt idx="9">
                  <c:v>1500</c:v>
                </c:pt>
                <c:pt idx="10">
                  <c:v>1600</c:v>
                </c:pt>
                <c:pt idx="11">
                  <c:v>1700</c:v>
                </c:pt>
                <c:pt idx="12">
                  <c:v>1500</c:v>
                </c:pt>
                <c:pt idx="13">
                  <c:v>1400</c:v>
                </c:pt>
              </c:numCache>
            </c:numRef>
          </c:val>
          <c:smooth val="0"/>
          <c:extLst>
            <c:ext xmlns:c16="http://schemas.microsoft.com/office/drawing/2014/chart" uri="{C3380CC4-5D6E-409C-BE32-E72D297353CC}">
              <c16:uniqueId val="{00000002-8099-435C-BD89-CD0C7CE12A90}"/>
            </c:ext>
          </c:extLst>
        </c:ser>
        <c:dLbls>
          <c:showLegendKey val="0"/>
          <c:showVal val="0"/>
          <c:showCatName val="0"/>
          <c:showSerName val="0"/>
          <c:showPercent val="0"/>
          <c:showBubbleSize val="0"/>
        </c:dLbls>
        <c:marker val="1"/>
        <c:smooth val="0"/>
        <c:axId val="368356632"/>
        <c:axId val="368356304"/>
      </c:lineChart>
      <c:catAx>
        <c:axId val="36835663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a:t>
                </a:r>
                <a:r>
                  <a:rPr lang="en-US" b="1" baseline="0" dirty="0">
                    <a:solidFill>
                      <a:schemeClr val="tx1"/>
                    </a:solidFill>
                  </a:rPr>
                  <a:t> of Infection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304"/>
        <c:crosses val="autoZero"/>
        <c:auto val="1"/>
        <c:lblAlgn val="ctr"/>
        <c:lblOffset val="100"/>
        <c:noMultiLvlLbl val="0"/>
      </c:catAx>
      <c:valAx>
        <c:axId val="36835630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0.11261329441870024"/>
          <c:w val="0.83671573147951117"/>
          <c:h val="0.78631463592824091"/>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1"/>
            <c:invertIfNegative val="0"/>
            <c:bubble3D val="0"/>
            <c:spPr>
              <a:solidFill>
                <a:sysClr val="windowText" lastClr="000000">
                  <a:lumMod val="65000"/>
                  <a:lumOff val="35000"/>
                </a:sysClr>
              </a:solidFill>
              <a:ln>
                <a:solidFill>
                  <a:sysClr val="windowText" lastClr="000000"/>
                </a:solidFill>
              </a:ln>
            </c:spPr>
            <c:extLst>
              <c:ext xmlns:c16="http://schemas.microsoft.com/office/drawing/2014/chart" uri="{C3380CC4-5D6E-409C-BE32-E72D297353CC}">
                <c16:uniqueId val="{00000001-5E4A-4ED3-BD11-9006172939F8}"/>
              </c:ext>
            </c:extLst>
          </c:dPt>
          <c:dPt>
            <c:idx val="2"/>
            <c:invertIfNegative val="0"/>
            <c:bubble3D val="0"/>
            <c:spPr>
              <a:solidFill>
                <a:srgbClr val="71C9C5">
                  <a:lumMod val="50000"/>
                </a:srgbClr>
              </a:solidFill>
              <a:ln>
                <a:solidFill>
                  <a:sysClr val="windowText" lastClr="000000"/>
                </a:solidFill>
              </a:ln>
            </c:spPr>
            <c:extLst>
              <c:ext xmlns:c16="http://schemas.microsoft.com/office/drawing/2014/chart" uri="{C3380CC4-5D6E-409C-BE32-E72D297353CC}">
                <c16:uniqueId val="{00000003-5E4A-4ED3-BD11-9006172939F8}"/>
              </c:ext>
            </c:extLst>
          </c:dPt>
          <c:dPt>
            <c:idx val="3"/>
            <c:invertIfNegative val="0"/>
            <c:bubble3D val="0"/>
            <c:spPr>
              <a:solidFill>
                <a:srgbClr val="6D2E75"/>
              </a:solidFill>
              <a:ln>
                <a:solidFill>
                  <a:sysClr val="windowText" lastClr="000000"/>
                </a:solidFill>
              </a:ln>
            </c:spPr>
            <c:extLst>
              <c:ext xmlns:c16="http://schemas.microsoft.com/office/drawing/2014/chart" uri="{C3380CC4-5D6E-409C-BE32-E72D297353CC}">
                <c16:uniqueId val="{00000005-5E4A-4ED3-BD11-9006172939F8}"/>
              </c:ext>
            </c:extLst>
          </c:dPt>
          <c:dPt>
            <c:idx val="4"/>
            <c:invertIfNegative val="0"/>
            <c:bubble3D val="0"/>
            <c:extLst>
              <c:ext xmlns:c16="http://schemas.microsoft.com/office/drawing/2014/chart" uri="{C3380CC4-5D6E-409C-BE32-E72D297353CC}">
                <c16:uniqueId val="{00000006-5E4A-4ED3-BD11-9006172939F8}"/>
              </c:ext>
            </c:extLst>
          </c:dPt>
          <c:dLbls>
            <c:numFmt formatCode="0%" sourceLinked="0"/>
            <c:spPr>
              <a:noFill/>
              <a:ln>
                <a:noFill/>
              </a:ln>
              <a:effectLst/>
            </c:spPr>
            <c:txPr>
              <a:bodyPr wrap="square" lIns="38100" tIns="19050" rIns="38100" bIns="19050" anchor="ctr">
                <a:spAutoFit/>
              </a:bodyPr>
              <a:lstStyle/>
              <a:p>
                <a:pPr>
                  <a:defRPr sz="16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Diagnosed &amp; Reported*</c:v>
                </c:pt>
                <c:pt idx="1">
                  <c:v>At Least 1 Care Visit **</c:v>
                </c:pt>
                <c:pt idx="2">
                  <c:v>Retained in Care***</c:v>
                </c:pt>
                <c:pt idx="3">
                  <c:v>Virally Suppressed^</c:v>
                </c:pt>
              </c:strCache>
            </c:strRef>
          </c:cat>
          <c:val>
            <c:numRef>
              <c:f>Sheet1!$B$3:$B$6</c:f>
              <c:numCache>
                <c:formatCode>General</c:formatCode>
                <c:ptCount val="4"/>
                <c:pt idx="0" formatCode="#,##0.000">
                  <c:v>0.87554151408534975</c:v>
                </c:pt>
                <c:pt idx="1">
                  <c:v>0.78401355895136815</c:v>
                </c:pt>
                <c:pt idx="2">
                  <c:v>0.72318800000000005</c:v>
                </c:pt>
                <c:pt idx="3">
                  <c:v>0.66870779913069622</c:v>
                </c:pt>
              </c:numCache>
            </c:numRef>
          </c:val>
          <c:extLst>
            <c:ext xmlns:c16="http://schemas.microsoft.com/office/drawing/2014/chart" uri="{C3380CC4-5D6E-409C-BE32-E72D297353CC}">
              <c16:uniqueId val="{00000007-5E4A-4ED3-BD11-9006172939F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none"/>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inMax"/>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1.3985599773001348E-2"/>
              <c:y val="6.1400127131639504E-2"/>
            </c:manualLayout>
          </c:layout>
          <c:overlay val="0"/>
        </c:title>
        <c:numFmt formatCode="0%" sourceLinked="0"/>
        <c:majorTickMark val="none"/>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6.5425638754831067E-2"/>
          <c:w val="0.83671573147951117"/>
          <c:h val="0.68058357103843703"/>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0"/>
            <c:invertIfNegative val="0"/>
            <c:bubble3D val="0"/>
            <c:spPr>
              <a:solidFill>
                <a:srgbClr val="1F497D">
                  <a:lumMod val="20000"/>
                  <a:lumOff val="80000"/>
                </a:srgbClr>
              </a:solidFill>
              <a:ln>
                <a:solidFill>
                  <a:sysClr val="windowText" lastClr="000000"/>
                </a:solidFill>
              </a:ln>
            </c:spPr>
            <c:extLst>
              <c:ext xmlns:c16="http://schemas.microsoft.com/office/drawing/2014/chart" uri="{C3380CC4-5D6E-409C-BE32-E72D297353CC}">
                <c16:uniqueId val="{00000007-F24A-4B55-880E-CB4356ACE48B}"/>
              </c:ext>
            </c:extLst>
          </c:dPt>
          <c:dPt>
            <c:idx val="1"/>
            <c:invertIfNegative val="0"/>
            <c:bubble3D val="0"/>
            <c:spPr>
              <a:solidFill>
                <a:srgbClr val="FFFFFF">
                  <a:lumMod val="65000"/>
                </a:srgbClr>
              </a:solidFill>
              <a:ln>
                <a:solidFill>
                  <a:sysClr val="windowText" lastClr="000000"/>
                </a:solidFill>
              </a:ln>
            </c:spPr>
            <c:extLst>
              <c:ext xmlns:c16="http://schemas.microsoft.com/office/drawing/2014/chart" uri="{C3380CC4-5D6E-409C-BE32-E72D297353CC}">
                <c16:uniqueId val="{00000001-7C25-4A48-B975-11FB9C579508}"/>
              </c:ext>
            </c:extLst>
          </c:dPt>
          <c:dPt>
            <c:idx val="2"/>
            <c:invertIfNegative val="0"/>
            <c:bubble3D val="0"/>
            <c:spPr>
              <a:solidFill>
                <a:srgbClr val="71C9C5">
                  <a:lumMod val="75000"/>
                </a:srgbClr>
              </a:solidFill>
              <a:ln>
                <a:solidFill>
                  <a:sysClr val="windowText" lastClr="000000"/>
                </a:solidFill>
              </a:ln>
            </c:spPr>
            <c:extLst>
              <c:ext xmlns:c16="http://schemas.microsoft.com/office/drawing/2014/chart" uri="{C3380CC4-5D6E-409C-BE32-E72D297353CC}">
                <c16:uniqueId val="{00000003-7C25-4A48-B975-11FB9C579508}"/>
              </c:ext>
            </c:extLst>
          </c:dPt>
          <c:dPt>
            <c:idx val="3"/>
            <c:invertIfNegative val="0"/>
            <c:bubble3D val="0"/>
            <c:spPr>
              <a:solidFill>
                <a:srgbClr val="6D2E75">
                  <a:lumMod val="60000"/>
                  <a:lumOff val="40000"/>
                </a:srgbClr>
              </a:solidFill>
              <a:ln>
                <a:solidFill>
                  <a:sysClr val="windowText" lastClr="000000"/>
                </a:solidFill>
              </a:ln>
            </c:spPr>
            <c:extLst>
              <c:ext xmlns:c16="http://schemas.microsoft.com/office/drawing/2014/chart" uri="{C3380CC4-5D6E-409C-BE32-E72D297353CC}">
                <c16:uniqueId val="{00000005-7C25-4A48-B975-11FB9C579508}"/>
              </c:ext>
            </c:extLst>
          </c:dPt>
          <c:dPt>
            <c:idx val="4"/>
            <c:invertIfNegative val="0"/>
            <c:bubble3D val="0"/>
            <c:extLst>
              <c:ext xmlns:c16="http://schemas.microsoft.com/office/drawing/2014/chart" uri="{C3380CC4-5D6E-409C-BE32-E72D297353CC}">
                <c16:uniqueId val="{00000006-7C25-4A48-B975-11FB9C579508}"/>
              </c:ext>
            </c:extLst>
          </c:dPt>
          <c:dLbls>
            <c:numFmt formatCode="0%" sourceLinked="0"/>
            <c:spPr>
              <a:noFill/>
              <a:ln>
                <a:noFill/>
              </a:ln>
              <a:effectLst/>
            </c:spPr>
            <c:txPr>
              <a:bodyPr wrap="square" lIns="38100" tIns="19050" rIns="38100" bIns="19050" anchor="ctr">
                <a:spAutoFit/>
              </a:bodyPr>
              <a:lstStyle/>
              <a:p>
                <a:pPr>
                  <a:defRPr sz="14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Undiagnosed*</c:v>
                </c:pt>
                <c:pt idx="1">
                  <c:v>No Care Visit **</c:v>
                </c:pt>
                <c:pt idx="2">
                  <c:v>Not Retained in Care***</c:v>
                </c:pt>
                <c:pt idx="3">
                  <c:v>Not Virally Suppressed^</c:v>
                </c:pt>
              </c:strCache>
            </c:strRef>
          </c:cat>
          <c:val>
            <c:numRef>
              <c:f>Sheet1!$B$3:$B$6</c:f>
              <c:numCache>
                <c:formatCode>#,##0.00</c:formatCode>
                <c:ptCount val="4"/>
                <c:pt idx="0">
                  <c:v>0.12445848591465025</c:v>
                </c:pt>
                <c:pt idx="1">
                  <c:v>0.21598644104863185</c:v>
                </c:pt>
                <c:pt idx="2">
                  <c:v>0.27445941882397962</c:v>
                </c:pt>
                <c:pt idx="3">
                  <c:v>0.33129220086930378</c:v>
                </c:pt>
              </c:numCache>
            </c:numRef>
          </c:val>
          <c:extLst>
            <c:ext xmlns:c16="http://schemas.microsoft.com/office/drawing/2014/chart" uri="{C3380CC4-5D6E-409C-BE32-E72D297353CC}">
              <c16:uniqueId val="{00000008-7C25-4A48-B975-11FB9C57950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t"/>
        <c:numFmt formatCode="General" sourceLinked="1"/>
        <c:majorTickMark val="none"/>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axMin"/>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2.1693681296838203E-2"/>
              <c:y val="5.5848660221836731E-2"/>
            </c:manualLayout>
          </c:layout>
          <c:overlay val="0"/>
        </c:title>
        <c:numFmt formatCode="0%" sourceLinked="0"/>
        <c:majorTickMark val="none"/>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3417134515858"/>
          <c:y val="0.10576557831422422"/>
          <c:w val="0.83671573147951117"/>
          <c:h val="0.79736430736213226"/>
        </c:manualLayout>
      </c:layout>
      <c:barChart>
        <c:barDir val="col"/>
        <c:grouping val="clustered"/>
        <c:varyColors val="0"/>
        <c:ser>
          <c:idx val="0"/>
          <c:order val="0"/>
          <c:tx>
            <c:strRef>
              <c:f>Sheet1!$B$2</c:f>
              <c:strCache>
                <c:ptCount val="1"/>
                <c:pt idx="0">
                  <c:v>North Carolina</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83C-4B3F-9C0C-C04B1B58A72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083C-4B3F-9C0C-C04B1B58A72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083C-4B3F-9C0C-C04B1B58A728}"/>
              </c:ext>
            </c:extLst>
          </c:dPt>
          <c:dPt>
            <c:idx val="4"/>
            <c:invertIfNegative val="0"/>
            <c:bubble3D val="0"/>
            <c:extLst>
              <c:ext xmlns:c16="http://schemas.microsoft.com/office/drawing/2014/chart" uri="{C3380CC4-5D6E-409C-BE32-E72D297353CC}">
                <c16:uniqueId val="{00000006-083C-4B3F-9C0C-C04B1B58A7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Sheet1!$A$3:$A$6</c:f>
              <c:strCache>
                <c:ptCount val="4"/>
                <c:pt idx="0">
                  <c:v>Diagnosed &amp; Reported*</c:v>
                </c:pt>
                <c:pt idx="1">
                  <c:v>At Least 1 Care Visit **</c:v>
                </c:pt>
                <c:pt idx="2">
                  <c:v>Retained in Care***</c:v>
                </c:pt>
                <c:pt idx="3">
                  <c:v>Virally Suppressed^</c:v>
                </c:pt>
              </c:strCache>
            </c:strRef>
          </c:cat>
          <c:val>
            <c:numRef>
              <c:f>Sheet1!$B$3:$B$6</c:f>
              <c:numCache>
                <c:formatCode>General</c:formatCode>
                <c:ptCount val="4"/>
                <c:pt idx="0" formatCode="#,##0.0000000">
                  <c:v>0.87554151408534975</c:v>
                </c:pt>
                <c:pt idx="1">
                  <c:v>0.78401355895136815</c:v>
                </c:pt>
                <c:pt idx="2">
                  <c:v>0.72554058117602038</c:v>
                </c:pt>
                <c:pt idx="3">
                  <c:v>0.66870779913069622</c:v>
                </c:pt>
              </c:numCache>
            </c:numRef>
          </c:val>
          <c:extLst>
            <c:ext xmlns:c16="http://schemas.microsoft.com/office/drawing/2014/chart" uri="{C3380CC4-5D6E-409C-BE32-E72D297353CC}">
              <c16:uniqueId val="{00000008-083C-4B3F-9C0C-C04B1B58A728}"/>
            </c:ext>
          </c:extLst>
        </c:ser>
        <c:ser>
          <c:idx val="1"/>
          <c:order val="1"/>
          <c:tx>
            <c:strRef>
              <c:f>Sheet1!$C$2</c:f>
              <c:strCache>
                <c:ptCount val="1"/>
                <c:pt idx="0">
                  <c:v>United States</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B-083C-4B3F-9C0C-C04B1B58A72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C-083C-4B3F-9C0C-C04B1B58A728}"/>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D-083C-4B3F-9C0C-C04B1B58A7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Sheet1!$A$3:$A$6</c:f>
              <c:strCache>
                <c:ptCount val="4"/>
                <c:pt idx="0">
                  <c:v>Diagnosed &amp; Reported*</c:v>
                </c:pt>
                <c:pt idx="1">
                  <c:v>At Least 1 Care Visit **</c:v>
                </c:pt>
                <c:pt idx="2">
                  <c:v>Retained in Care***</c:v>
                </c:pt>
                <c:pt idx="3">
                  <c:v>Virally Suppressed^</c:v>
                </c:pt>
              </c:strCache>
            </c:strRef>
          </c:cat>
          <c:val>
            <c:numRef>
              <c:f>Sheet1!$C$3:$C$6</c:f>
              <c:numCache>
                <c:formatCode>General</c:formatCode>
                <c:ptCount val="4"/>
                <c:pt idx="0">
                  <c:v>0.873</c:v>
                </c:pt>
                <c:pt idx="1">
                  <c:v>0.81899999999999995</c:v>
                </c:pt>
                <c:pt idx="3">
                  <c:v>0.65900000000000003</c:v>
                </c:pt>
              </c:numCache>
            </c:numRef>
          </c:val>
          <c:extLst>
            <c:ext xmlns:c16="http://schemas.microsoft.com/office/drawing/2014/chart" uri="{C3380CC4-5D6E-409C-BE32-E72D297353CC}">
              <c16:uniqueId val="{00000009-083C-4B3F-9C0C-C04B1B58A72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crossAx val="105463168"/>
        <c:crosses val="autoZero"/>
        <c:auto val="1"/>
        <c:lblAlgn val="ctr"/>
        <c:lblOffset val="100"/>
        <c:noMultiLvlLbl val="0"/>
      </c:catAx>
      <c:valAx>
        <c:axId val="105463168"/>
        <c:scaling>
          <c:orientation val="minMax"/>
          <c:max val="1"/>
        </c:scaling>
        <c:delete val="0"/>
        <c:axPos val="l"/>
        <c:majorGridlines>
          <c:spPr>
            <a:ln w="6350" cap="flat" cmpd="sng" algn="ctr">
              <a:no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andara" panose="020E0502030303020204" pitchFamily="34" charset="0"/>
                    <a:ea typeface="+mn-ea"/>
                    <a:cs typeface="Arial" panose="020B0604020202020204" pitchFamily="34" charset="0"/>
                  </a:defRPr>
                </a:pPr>
                <a:r>
                  <a:rPr lang="en-US" sz="1400" dirty="0"/>
                  <a:t>Percent of People Living with HIV in NC</a:t>
                </a:r>
              </a:p>
            </c:rich>
          </c:tx>
          <c:layout>
            <c:manualLayout>
              <c:xMode val="edge"/>
              <c:yMode val="edge"/>
              <c:x val="1.3985599773001348E-2"/>
              <c:y val="6.1400127131639504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crossAx val="1054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a:latin typeface="Candara" panose="020E0502030303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0549533761638"/>
          <c:y val="8.2148332943530605E-2"/>
          <c:w val="0.87899447090953364"/>
          <c:h val="0.71458700015439236"/>
        </c:manualLayout>
      </c:layout>
      <c:barChart>
        <c:barDir val="col"/>
        <c:grouping val="clustered"/>
        <c:varyColors val="0"/>
        <c:ser>
          <c:idx val="0"/>
          <c:order val="0"/>
          <c:tx>
            <c:strRef>
              <c:f>Sheet1!$B$1</c:f>
              <c:strCache>
                <c:ptCount val="1"/>
                <c:pt idx="0">
                  <c:v>2021</c:v>
                </c:pt>
              </c:strCache>
            </c:strRef>
          </c:tx>
          <c:spPr>
            <a:solidFill>
              <a:srgbClr val="002060"/>
            </a:solidFill>
          </c:spPr>
          <c:invertIfNegative val="0"/>
          <c:dPt>
            <c:idx val="1"/>
            <c:invertIfNegative val="0"/>
            <c:bubble3D val="0"/>
            <c:spPr>
              <a:solidFill>
                <a:srgbClr val="1F497D">
                  <a:lumMod val="20000"/>
                  <a:lumOff val="80000"/>
                </a:srgbClr>
              </a:solidFill>
            </c:spPr>
            <c:extLst>
              <c:ext xmlns:c16="http://schemas.microsoft.com/office/drawing/2014/chart" uri="{C3380CC4-5D6E-409C-BE32-E72D297353CC}">
                <c16:uniqueId val="{00000001-179D-4627-9055-04A88B10F281}"/>
              </c:ext>
            </c:extLst>
          </c:dPt>
          <c:dPt>
            <c:idx val="2"/>
            <c:invertIfNegative val="0"/>
            <c:bubble3D val="0"/>
            <c:spPr>
              <a:solidFill>
                <a:srgbClr val="1F497D">
                  <a:lumMod val="20000"/>
                  <a:lumOff val="80000"/>
                </a:srgbClr>
              </a:solidFill>
            </c:spPr>
            <c:extLst>
              <c:ext xmlns:c16="http://schemas.microsoft.com/office/drawing/2014/chart" uri="{C3380CC4-5D6E-409C-BE32-E72D297353CC}">
                <c16:uniqueId val="{00000003-179D-4627-9055-04A88B10F281}"/>
              </c:ext>
            </c:extLst>
          </c:dPt>
          <c:dPt>
            <c:idx val="3"/>
            <c:invertIfNegative val="0"/>
            <c:bubble3D val="0"/>
            <c:spPr>
              <a:solidFill>
                <a:srgbClr val="1F497D">
                  <a:lumMod val="20000"/>
                  <a:lumOff val="80000"/>
                </a:srgbClr>
              </a:solidFill>
            </c:spPr>
            <c:extLst>
              <c:ext xmlns:c16="http://schemas.microsoft.com/office/drawing/2014/chart" uri="{C3380CC4-5D6E-409C-BE32-E72D297353CC}">
                <c16:uniqueId val="{00000005-179D-4627-9055-04A88B10F281}"/>
              </c:ext>
            </c:extLst>
          </c:dPt>
          <c:dPt>
            <c:idx val="4"/>
            <c:invertIfNegative val="0"/>
            <c:bubble3D val="0"/>
            <c:spPr>
              <a:solidFill>
                <a:srgbClr val="9BBB59">
                  <a:lumMod val="50000"/>
                </a:srgbClr>
              </a:solidFill>
            </c:spPr>
            <c:extLst>
              <c:ext xmlns:c16="http://schemas.microsoft.com/office/drawing/2014/chart" uri="{C3380CC4-5D6E-409C-BE32-E72D297353CC}">
                <c16:uniqueId val="{00000007-179D-4627-9055-04A88B10F281}"/>
              </c:ext>
            </c:extLst>
          </c:dPt>
          <c:dPt>
            <c:idx val="5"/>
            <c:invertIfNegative val="0"/>
            <c:bubble3D val="0"/>
            <c:spPr>
              <a:solidFill>
                <a:srgbClr val="9BBB59">
                  <a:lumMod val="50000"/>
                </a:srgbClr>
              </a:solidFill>
            </c:spPr>
            <c:extLst>
              <c:ext xmlns:c16="http://schemas.microsoft.com/office/drawing/2014/chart" uri="{C3380CC4-5D6E-409C-BE32-E72D297353CC}">
                <c16:uniqueId val="{00000009-179D-4627-9055-04A88B10F281}"/>
              </c:ext>
            </c:extLst>
          </c:dPt>
          <c:dLbls>
            <c:dLbl>
              <c:idx val="0"/>
              <c:delete val="1"/>
              <c:extLst>
                <c:ext xmlns:c15="http://schemas.microsoft.com/office/drawing/2012/chart" uri="{CE6537A1-D6FC-4f65-9D91-7224C49458BB}"/>
                <c:ext xmlns:c16="http://schemas.microsoft.com/office/drawing/2014/chart" uri="{C3380CC4-5D6E-409C-BE32-E72D297353CC}">
                  <c16:uniqueId val="{0000000A-179D-4627-9055-04A88B10F281}"/>
                </c:ext>
              </c:extLst>
            </c:dLbl>
            <c:dLbl>
              <c:idx val="1"/>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9D-4627-9055-04A88B10F281}"/>
                </c:ext>
              </c:extLst>
            </c:dLbl>
            <c:dLbl>
              <c:idx val="2"/>
              <c:layout>
                <c:manualLayout>
                  <c:x val="2.934859521909073E-3"/>
                  <c:y val="-2.2467060720035282E-17"/>
                </c:manualLayout>
              </c:layout>
              <c:tx>
                <c:rich>
                  <a:bodyPr/>
                  <a:lstStyle/>
                  <a:p>
                    <a:r>
                      <a:rPr lang="en-US" dirty="0"/>
                      <a:t>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9D-4627-9055-04A88B10F281}"/>
                </c:ext>
              </c:extLst>
            </c:dLbl>
            <c:dLbl>
              <c:idx val="3"/>
              <c:layout>
                <c:manualLayout>
                  <c:x val="3.6791933374499021E-3"/>
                  <c:y val="-4.3753772215028262E-3"/>
                </c:manualLayout>
              </c:layout>
              <c:tx>
                <c:rich>
                  <a:bodyPr wrap="square" lIns="38100" tIns="19050" rIns="38100" bIns="19050" anchor="ctr">
                    <a:noAutofit/>
                  </a:bodyPr>
                  <a:lstStyle/>
                  <a:p>
                    <a:pPr>
                      <a:defRPr b="1"/>
                    </a:pPr>
                    <a:r>
                      <a:rPr lang="en-US" dirty="0"/>
                      <a:t>92%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3.7924918515350368E-2"/>
                      <c:h val="6.2113013657684048E-2"/>
                    </c:manualLayout>
                  </c15:layout>
                  <c15:showDataLabelsRange val="0"/>
                </c:ext>
                <c:ext xmlns:c16="http://schemas.microsoft.com/office/drawing/2014/chart" uri="{C3380CC4-5D6E-409C-BE32-E72D297353CC}">
                  <c16:uniqueId val="{00000005-179D-4627-9055-04A88B10F281}"/>
                </c:ext>
              </c:extLst>
            </c:dLbl>
            <c:dLbl>
              <c:idx val="4"/>
              <c:layout>
                <c:manualLayout>
                  <c:x val="5.8364394143979445E-3"/>
                  <c:y val="-6.0517020681171237E-17"/>
                </c:manualLayout>
              </c:layout>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79D-4627-9055-04A88B10F281}"/>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Diagnosed 
&amp; Reported*</c:v>
                </c:pt>
                <c:pt idx="1">
                  <c:v>Linked to Care
 within 1 Month**</c:v>
                </c:pt>
                <c:pt idx="2">
                  <c:v>Linked to Care
within 3 Months**</c:v>
                </c:pt>
                <c:pt idx="3">
                  <c:v>Linked to Care 
within 6 Months**</c:v>
                </c:pt>
                <c:pt idx="4">
                  <c:v>Virally Suppressed^</c:v>
                </c:pt>
              </c:strCache>
            </c:strRef>
          </c:cat>
          <c:val>
            <c:numRef>
              <c:f>Sheet1!$B$2:$B$6</c:f>
              <c:numCache>
                <c:formatCode>#,##0</c:formatCode>
                <c:ptCount val="5"/>
                <c:pt idx="0">
                  <c:v>1400</c:v>
                </c:pt>
                <c:pt idx="1">
                  <c:v>1039</c:v>
                </c:pt>
                <c:pt idx="2">
                  <c:v>1246</c:v>
                </c:pt>
                <c:pt idx="3">
                  <c:v>1289</c:v>
                </c:pt>
                <c:pt idx="4">
                  <c:v>997</c:v>
                </c:pt>
              </c:numCache>
            </c:numRef>
          </c:val>
          <c:extLst>
            <c:ext xmlns:c16="http://schemas.microsoft.com/office/drawing/2014/chart" uri="{C3380CC4-5D6E-409C-BE32-E72D297353CC}">
              <c16:uniqueId val="{0000000B-179D-4627-9055-04A88B10F281}"/>
            </c:ext>
          </c:extLst>
        </c:ser>
        <c:dLbls>
          <c:dLblPos val="outEnd"/>
          <c:showLegendKey val="0"/>
          <c:showVal val="1"/>
          <c:showCatName val="0"/>
          <c:showSerName val="0"/>
          <c:showPercent val="0"/>
          <c:showBubbleSize val="0"/>
        </c:dLbls>
        <c:gapWidth val="150"/>
        <c:axId val="17021568"/>
        <c:axId val="17027456"/>
      </c:barChart>
      <c:catAx>
        <c:axId val="17021568"/>
        <c:scaling>
          <c:orientation val="minMax"/>
        </c:scaling>
        <c:delete val="0"/>
        <c:axPos val="b"/>
        <c:numFmt formatCode="General" sourceLinked="0"/>
        <c:majorTickMark val="none"/>
        <c:minorTickMark val="none"/>
        <c:tickLblPos val="nextTo"/>
        <c:spPr>
          <a:ln>
            <a:solidFill>
              <a:sysClr val="windowText" lastClr="000000"/>
            </a:solidFill>
          </a:ln>
        </c:spPr>
        <c:txPr>
          <a:bodyPr/>
          <a:lstStyle/>
          <a:p>
            <a:pPr>
              <a:defRPr b="1"/>
            </a:pPr>
            <a:endParaRPr lang="en-US"/>
          </a:p>
        </c:txPr>
        <c:crossAx val="17027456"/>
        <c:crosses val="autoZero"/>
        <c:auto val="1"/>
        <c:lblAlgn val="ctr"/>
        <c:lblOffset val="100"/>
        <c:noMultiLvlLbl val="0"/>
      </c:catAx>
      <c:valAx>
        <c:axId val="17027456"/>
        <c:scaling>
          <c:orientation val="minMax"/>
        </c:scaling>
        <c:delete val="0"/>
        <c:axPos val="l"/>
        <c:majorGridlines>
          <c:spPr>
            <a:ln>
              <a:noFill/>
            </a:ln>
          </c:spPr>
        </c:majorGridlines>
        <c:title>
          <c:tx>
            <c:rich>
              <a:bodyPr rot="-5400000" vert="horz"/>
              <a:lstStyle/>
              <a:p>
                <a:pPr>
                  <a:defRPr sz="1400"/>
                </a:pPr>
                <a:r>
                  <a:rPr lang="en-US" sz="1400" dirty="0"/>
                  <a:t>Number of Newly Diagnosed HIV</a:t>
                </a:r>
              </a:p>
            </c:rich>
          </c:tx>
          <c:layout>
            <c:manualLayout>
              <c:xMode val="edge"/>
              <c:yMode val="edge"/>
              <c:x val="1.9160473034649371E-2"/>
              <c:y val="0.16073529411764706"/>
            </c:manualLayout>
          </c:layout>
          <c:overlay val="0"/>
        </c:title>
        <c:numFmt formatCode="#,##0" sourceLinked="1"/>
        <c:majorTickMark val="none"/>
        <c:minorTickMark val="none"/>
        <c:tickLblPos val="nextTo"/>
        <c:spPr>
          <a:ln>
            <a:solidFill>
              <a:sysClr val="windowText" lastClr="000000"/>
            </a:solidFill>
          </a:ln>
        </c:spPr>
        <c:txPr>
          <a:bodyPr/>
          <a:lstStyle/>
          <a:p>
            <a:pPr>
              <a:defRPr b="1"/>
            </a:pPr>
            <a:endParaRPr lang="en-US"/>
          </a:p>
        </c:txPr>
        <c:crossAx val="17021568"/>
        <c:crosses val="autoZero"/>
        <c:crossBetween val="between"/>
      </c:valAx>
      <c:spPr>
        <a:ln>
          <a:noFill/>
        </a:ln>
      </c:spPr>
    </c:plotArea>
    <c:plotVisOnly val="1"/>
    <c:dispBlanksAs val="gap"/>
    <c:showDLblsOverMax val="0"/>
  </c:chart>
  <c:spPr>
    <a:ln>
      <a:noFill/>
    </a:ln>
  </c:spPr>
  <c:txPr>
    <a:bodyPr/>
    <a:lstStyle/>
    <a:p>
      <a:pPr>
        <a:defRPr sz="1200">
          <a:latin typeface="Candara" panose="020E0502030303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90% of all people living with HIV will know their HIV status.*</c:v>
                </c:pt>
                <c:pt idx="1">
                  <c:v>90% of all people living with HIV will be on anti-retroviral treatment (ART)**</c:v>
                </c:pt>
                <c:pt idx="2">
                  <c:v>90% of all people with diagnosed HIV infection and on ART will have viral suppression.^</c:v>
                </c:pt>
              </c:strCache>
            </c:strRef>
          </c:cat>
          <c:val>
            <c:numRef>
              <c:f>Sheet1!$B$2:$B$4</c:f>
              <c:numCache>
                <c:formatCode>General</c:formatCode>
                <c:ptCount val="3"/>
                <c:pt idx="0">
                  <c:v>0.87549999999999994</c:v>
                </c:pt>
                <c:pt idx="1">
                  <c:v>0.78400000000000003</c:v>
                </c:pt>
                <c:pt idx="2">
                  <c:v>0.66869999999999996</c:v>
                </c:pt>
              </c:numCache>
            </c:numRef>
          </c:val>
          <c:extLst>
            <c:ext xmlns:c16="http://schemas.microsoft.com/office/drawing/2014/chart" uri="{C3380CC4-5D6E-409C-BE32-E72D297353CC}">
              <c16:uniqueId val="{00000000-A196-4706-97B8-EA51CC84B1FE}"/>
            </c:ext>
          </c:extLst>
        </c:ser>
        <c:dLbls>
          <c:showLegendKey val="0"/>
          <c:showVal val="0"/>
          <c:showCatName val="0"/>
          <c:showSerName val="0"/>
          <c:showPercent val="0"/>
          <c:showBubbleSize val="0"/>
        </c:dLbls>
        <c:gapWidth val="219"/>
        <c:overlap val="-27"/>
        <c:axId val="190726552"/>
        <c:axId val="368806592"/>
      </c:barChart>
      <c:catAx>
        <c:axId val="190726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806592"/>
        <c:crosses val="autoZero"/>
        <c:auto val="1"/>
        <c:lblAlgn val="ctr"/>
        <c:lblOffset val="100"/>
        <c:noMultiLvlLbl val="0"/>
      </c:catAx>
      <c:valAx>
        <c:axId val="368806592"/>
        <c:scaling>
          <c:orientation val="minMax"/>
          <c:min val="0"/>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072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39394731525345E-2"/>
          <c:y val="0.1496975124531848"/>
          <c:w val="0.84881585713013574"/>
          <c:h val="0.68835908751191233"/>
        </c:manualLayout>
      </c:layout>
      <c:barChart>
        <c:barDir val="col"/>
        <c:grouping val="stacked"/>
        <c:varyColors val="0"/>
        <c:ser>
          <c:idx val="0"/>
          <c:order val="0"/>
          <c:tx>
            <c:strRef>
              <c:f>Sheet1!$B$1</c:f>
              <c:strCache>
                <c:ptCount val="1"/>
                <c:pt idx="0">
                  <c:v>Women</c:v>
                </c:pt>
              </c:strCache>
            </c:strRef>
          </c:tx>
          <c:spPr>
            <a:solidFill>
              <a:srgbClr val="522358"/>
            </a:solidFill>
            <a:ln>
              <a:noFill/>
            </a:ln>
          </c:spPr>
          <c:invertIfNegative val="0"/>
          <c:dPt>
            <c:idx val="16"/>
            <c:invertIfNegative val="0"/>
            <c:bubble3D val="0"/>
            <c:spPr>
              <a:solidFill>
                <a:srgbClr val="522358"/>
              </a:solidFill>
              <a:ln>
                <a:noFill/>
                <a:prstDash val="dash"/>
              </a:ln>
            </c:spPr>
            <c:extLst xmlns:c15="http://schemas.microsoft.com/office/drawing/2012/chart">
              <c:ext xmlns:c16="http://schemas.microsoft.com/office/drawing/2014/chart" uri="{C3380CC4-5D6E-409C-BE32-E72D297353CC}">
                <c16:uniqueId val="{00000018-AB86-4785-A8DE-8B69CAC5E105}"/>
              </c:ext>
            </c:extLst>
          </c:dPt>
          <c:dPt>
            <c:idx val="17"/>
            <c:invertIfNegative val="0"/>
            <c:bubble3D val="0"/>
            <c:spPr>
              <a:solidFill>
                <a:srgbClr val="522358"/>
              </a:solidFill>
              <a:ln w="15875">
                <a:noFill/>
                <a:prstDash val="dash"/>
              </a:ln>
            </c:spPr>
            <c:extLst xmlns:c15="http://schemas.microsoft.com/office/drawing/2012/chart">
              <c:ext xmlns:c16="http://schemas.microsoft.com/office/drawing/2014/chart" uri="{C3380CC4-5D6E-409C-BE32-E72D297353CC}">
                <c16:uniqueId val="{0000001A-AB86-4785-A8DE-8B69CAC5E105}"/>
              </c:ext>
            </c:extLst>
          </c:dPt>
          <c:dPt>
            <c:idx val="20"/>
            <c:invertIfNegative val="0"/>
            <c:bubble3D val="0"/>
            <c:extLst>
              <c:ext xmlns:c16="http://schemas.microsoft.com/office/drawing/2014/chart" uri="{C3380CC4-5D6E-409C-BE32-E72D297353CC}">
                <c16:uniqueId val="{00000005-D4CF-4605-86CC-9998B6B6F974}"/>
              </c:ext>
            </c:extLst>
          </c:dPt>
          <c:dPt>
            <c:idx val="21"/>
            <c:invertIfNegative val="0"/>
            <c:bubble3D val="0"/>
            <c:extLst>
              <c:ext xmlns:c16="http://schemas.microsoft.com/office/drawing/2014/chart" uri="{C3380CC4-5D6E-409C-BE32-E72D297353CC}">
                <c16:uniqueId val="{0000000B-9895-47F0-9389-AB09A55C35E1}"/>
              </c:ext>
            </c:extLst>
          </c:dPt>
          <c:dLbls>
            <c:delete val="1"/>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Sheet1!$B$2:$B$24</c:f>
              <c:numCache>
                <c:formatCode>General</c:formatCode>
                <c:ptCount val="23"/>
                <c:pt idx="0">
                  <c:v>490</c:v>
                </c:pt>
                <c:pt idx="1">
                  <c:v>512</c:v>
                </c:pt>
                <c:pt idx="2">
                  <c:v>523</c:v>
                </c:pt>
                <c:pt idx="3">
                  <c:v>512</c:v>
                </c:pt>
                <c:pt idx="4">
                  <c:v>437</c:v>
                </c:pt>
                <c:pt idx="5">
                  <c:v>427</c:v>
                </c:pt>
                <c:pt idx="6">
                  <c:v>467</c:v>
                </c:pt>
                <c:pt idx="7">
                  <c:v>514</c:v>
                </c:pt>
                <c:pt idx="8">
                  <c:v>455</c:v>
                </c:pt>
                <c:pt idx="9">
                  <c:v>416</c:v>
                </c:pt>
                <c:pt idx="10">
                  <c:v>357</c:v>
                </c:pt>
                <c:pt idx="11">
                  <c:v>341</c:v>
                </c:pt>
                <c:pt idx="12" formatCode="#,##0">
                  <c:v>289</c:v>
                </c:pt>
                <c:pt idx="13" formatCode="#,##0">
                  <c:v>262</c:v>
                </c:pt>
                <c:pt idx="14" formatCode="#,##0">
                  <c:v>277</c:v>
                </c:pt>
                <c:pt idx="15" formatCode="#,##0">
                  <c:v>260</c:v>
                </c:pt>
                <c:pt idx="16" formatCode="#,##0">
                  <c:v>259</c:v>
                </c:pt>
                <c:pt idx="17" formatCode="#,##0">
                  <c:v>248</c:v>
                </c:pt>
                <c:pt idx="18" formatCode="#,##0">
                  <c:v>239</c:v>
                </c:pt>
                <c:pt idx="19" formatCode="#,##0">
                  <c:v>242</c:v>
                </c:pt>
                <c:pt idx="20" formatCode="#,##0">
                  <c:v>180</c:v>
                </c:pt>
                <c:pt idx="21" formatCode="#,##0">
                  <c:v>241</c:v>
                </c:pt>
                <c:pt idx="22" formatCode="#,##0">
                  <c:v>248</c:v>
                </c:pt>
              </c:numCache>
            </c:numRef>
          </c:val>
          <c:extLst xmlns:c15="http://schemas.microsoft.com/office/drawing/2012/chart">
            <c:ext xmlns:c16="http://schemas.microsoft.com/office/drawing/2014/chart" uri="{C3380CC4-5D6E-409C-BE32-E72D297353CC}">
              <c16:uniqueId val="{0000002B-AB86-4785-A8DE-8B69CAC5E105}"/>
            </c:ext>
          </c:extLst>
        </c:ser>
        <c:ser>
          <c:idx val="1"/>
          <c:order val="1"/>
          <c:tx>
            <c:strRef>
              <c:f>Sheet1!$C$1</c:f>
              <c:strCache>
                <c:ptCount val="1"/>
                <c:pt idx="0">
                  <c:v>Men</c:v>
                </c:pt>
              </c:strCache>
            </c:strRef>
          </c:tx>
          <c:spPr>
            <a:solidFill>
              <a:srgbClr val="558ED5"/>
            </a:solidFill>
          </c:spPr>
          <c:invertIfNegative val="0"/>
          <c:dPt>
            <c:idx val="20"/>
            <c:invertIfNegative val="0"/>
            <c:bubble3D val="0"/>
            <c:extLst>
              <c:ext xmlns:c16="http://schemas.microsoft.com/office/drawing/2014/chart" uri="{C3380CC4-5D6E-409C-BE32-E72D297353CC}">
                <c16:uniqueId val="{00000009-7E05-49A5-8E03-644A47DC01EA}"/>
              </c:ext>
            </c:extLst>
          </c:dPt>
          <c:dPt>
            <c:idx val="21"/>
            <c:invertIfNegative val="0"/>
            <c:bubble3D val="0"/>
            <c:extLst>
              <c:ext xmlns:c16="http://schemas.microsoft.com/office/drawing/2014/chart" uri="{C3380CC4-5D6E-409C-BE32-E72D297353CC}">
                <c16:uniqueId val="{0000000D-9895-47F0-9389-AB09A55C35E1}"/>
              </c:ext>
            </c:extLst>
          </c:dPt>
          <c:dLbls>
            <c:delete val="1"/>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Sheet1!$C$2:$C$24</c:f>
              <c:numCache>
                <c:formatCode>General</c:formatCode>
                <c:ptCount val="23"/>
                <c:pt idx="0">
                  <c:v>947</c:v>
                </c:pt>
                <c:pt idx="1">
                  <c:v>1096</c:v>
                </c:pt>
                <c:pt idx="2">
                  <c:v>1152</c:v>
                </c:pt>
                <c:pt idx="3">
                  <c:v>1104</c:v>
                </c:pt>
                <c:pt idx="4">
                  <c:v>1114</c:v>
                </c:pt>
                <c:pt idx="5">
                  <c:v>1159</c:v>
                </c:pt>
                <c:pt idx="6">
                  <c:v>1170</c:v>
                </c:pt>
                <c:pt idx="7">
                  <c:v>1289</c:v>
                </c:pt>
                <c:pt idx="8">
                  <c:v>1330</c:v>
                </c:pt>
                <c:pt idx="9">
                  <c:v>1208</c:v>
                </c:pt>
                <c:pt idx="10">
                  <c:v>1092</c:v>
                </c:pt>
                <c:pt idx="11">
                  <c:v>1126</c:v>
                </c:pt>
                <c:pt idx="12">
                  <c:v>969</c:v>
                </c:pt>
                <c:pt idx="13">
                  <c:v>1042</c:v>
                </c:pt>
                <c:pt idx="14">
                  <c:v>1043</c:v>
                </c:pt>
                <c:pt idx="15">
                  <c:v>1076</c:v>
                </c:pt>
                <c:pt idx="16">
                  <c:v>1110</c:v>
                </c:pt>
                <c:pt idx="17">
                  <c:v>1027</c:v>
                </c:pt>
                <c:pt idx="18">
                  <c:v>948</c:v>
                </c:pt>
                <c:pt idx="19">
                  <c:v>1108</c:v>
                </c:pt>
                <c:pt idx="20">
                  <c:v>874</c:v>
                </c:pt>
                <c:pt idx="21">
                  <c:v>1123</c:v>
                </c:pt>
                <c:pt idx="22">
                  <c:v>1078</c:v>
                </c:pt>
              </c:numCache>
            </c:numRef>
          </c:val>
          <c:extLst>
            <c:ext xmlns:c16="http://schemas.microsoft.com/office/drawing/2014/chart" uri="{C3380CC4-5D6E-409C-BE32-E72D297353CC}">
              <c16:uniqueId val="{00000015-AB86-4785-A8DE-8B69CAC5E105}"/>
            </c:ext>
          </c:extLst>
        </c:ser>
        <c:ser>
          <c:idx val="2"/>
          <c:order val="2"/>
          <c:tx>
            <c:strRef>
              <c:f>Sheet1!$D$1</c:f>
              <c:strCache>
                <c:ptCount val="1"/>
                <c:pt idx="0">
                  <c:v>Transgender</c:v>
                </c:pt>
              </c:strCache>
            </c:strRef>
          </c:tx>
          <c:spPr>
            <a:solidFill>
              <a:srgbClr val="F6D888"/>
            </a:solidFill>
          </c:spPr>
          <c:invertIfNegative val="0"/>
          <c:dPt>
            <c:idx val="20"/>
            <c:invertIfNegative val="0"/>
            <c:bubble3D val="0"/>
            <c:extLst>
              <c:ext xmlns:c16="http://schemas.microsoft.com/office/drawing/2014/chart" uri="{C3380CC4-5D6E-409C-BE32-E72D297353CC}">
                <c16:uniqueId val="{0000000B-7E05-49A5-8E03-644A47DC01EA}"/>
              </c:ext>
            </c:extLst>
          </c:dPt>
          <c:dPt>
            <c:idx val="21"/>
            <c:invertIfNegative val="0"/>
            <c:bubble3D val="0"/>
            <c:spPr>
              <a:solidFill>
                <a:srgbClr val="F6D888"/>
              </a:solidFill>
              <a:ln>
                <a:noFill/>
              </a:ln>
            </c:spPr>
            <c:extLst>
              <c:ext xmlns:c16="http://schemas.microsoft.com/office/drawing/2014/chart" uri="{C3380CC4-5D6E-409C-BE32-E72D297353CC}">
                <c16:uniqueId val="{0000000C-9895-47F0-9389-AB09A55C35E1}"/>
              </c:ext>
            </c:extLst>
          </c:dPt>
          <c:dLbls>
            <c:delete val="1"/>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Sheet1!$D$2:$D$24</c:f>
              <c:numCache>
                <c:formatCode>General</c:formatCode>
                <c:ptCount val="23"/>
                <c:pt idx="15">
                  <c:v>16</c:v>
                </c:pt>
                <c:pt idx="16">
                  <c:v>19</c:v>
                </c:pt>
                <c:pt idx="17">
                  <c:v>21</c:v>
                </c:pt>
                <c:pt idx="18">
                  <c:v>16</c:v>
                </c:pt>
                <c:pt idx="19">
                  <c:v>26</c:v>
                </c:pt>
                <c:pt idx="20">
                  <c:v>25</c:v>
                </c:pt>
                <c:pt idx="21">
                  <c:v>36</c:v>
                </c:pt>
                <c:pt idx="22">
                  <c:v>40</c:v>
                </c:pt>
              </c:numCache>
            </c:numRef>
          </c:val>
          <c:extLst>
            <c:ext xmlns:c16="http://schemas.microsoft.com/office/drawing/2014/chart" uri="{C3380CC4-5D6E-409C-BE32-E72D297353CC}">
              <c16:uniqueId val="{00000016-AB86-4785-A8DE-8B69CAC5E105}"/>
            </c:ext>
          </c:extLst>
        </c:ser>
        <c:dLbls>
          <c:dLblPos val="inEnd"/>
          <c:showLegendKey val="0"/>
          <c:showVal val="1"/>
          <c:showCatName val="0"/>
          <c:showSerName val="0"/>
          <c:showPercent val="0"/>
          <c:showBubbleSize val="0"/>
        </c:dLbls>
        <c:gapWidth val="11"/>
        <c:overlap val="100"/>
        <c:axId val="51403008"/>
        <c:axId val="51413376"/>
        <c:extLst/>
      </c:barChart>
      <c:catAx>
        <c:axId val="51403008"/>
        <c:scaling>
          <c:orientation val="minMax"/>
        </c:scaling>
        <c:delete val="0"/>
        <c:axPos val="b"/>
        <c:title>
          <c:tx>
            <c:rich>
              <a:bodyPr/>
              <a:lstStyle/>
              <a:p>
                <a:pPr>
                  <a:defRPr/>
                </a:pPr>
                <a:r>
                  <a:rPr lang="en-US" dirty="0"/>
                  <a:t>Year at Diagnosis</a:t>
                </a:r>
              </a:p>
            </c:rich>
          </c:tx>
          <c:layout>
            <c:manualLayout>
              <c:xMode val="edge"/>
              <c:yMode val="edge"/>
              <c:x val="0.44066466831934875"/>
              <c:y val="0.93680368081030974"/>
            </c:manualLayout>
          </c:layout>
          <c:overlay val="0"/>
        </c:title>
        <c:numFmt formatCode="General" sourceLinked="1"/>
        <c:majorTickMark val="none"/>
        <c:minorTickMark val="none"/>
        <c:tickLblPos val="nextTo"/>
        <c:spPr>
          <a:ln>
            <a:solidFill>
              <a:sysClr val="windowText" lastClr="000000"/>
            </a:solidFill>
          </a:ln>
        </c:spPr>
        <c:txPr>
          <a:bodyPr rot="-2040000"/>
          <a:lstStyle/>
          <a:p>
            <a:pPr>
              <a:defRPr/>
            </a:pPr>
            <a:endParaRPr lang="en-US"/>
          </a:p>
        </c:txPr>
        <c:crossAx val="51413376"/>
        <c:crosses val="autoZero"/>
        <c:auto val="1"/>
        <c:lblAlgn val="ctr"/>
        <c:lblOffset val="100"/>
        <c:noMultiLvlLbl val="0"/>
      </c:catAx>
      <c:valAx>
        <c:axId val="51413376"/>
        <c:scaling>
          <c:orientation val="minMax"/>
        </c:scaling>
        <c:delete val="0"/>
        <c:axPos val="l"/>
        <c:title>
          <c:tx>
            <c:rich>
              <a:bodyPr rot="-5400000" vert="horz"/>
              <a:lstStyle/>
              <a:p>
                <a:pPr>
                  <a:defRPr/>
                </a:pPr>
                <a:r>
                  <a:rPr lang="en-US" dirty="0"/>
                  <a:t>Number of Cases</a:t>
                </a:r>
              </a:p>
            </c:rich>
          </c:tx>
          <c:layout>
            <c:manualLayout>
              <c:xMode val="edge"/>
              <c:yMode val="edge"/>
              <c:x val="5.416818673200794E-3"/>
              <c:y val="0.3080004882857279"/>
            </c:manualLayout>
          </c:layout>
          <c:overlay val="0"/>
        </c:title>
        <c:numFmt formatCode="#,##0" sourceLinked="0"/>
        <c:majorTickMark val="none"/>
        <c:minorTickMark val="none"/>
        <c:tickLblPos val="nextTo"/>
        <c:spPr>
          <a:ln>
            <a:solidFill>
              <a:sysClr val="windowText" lastClr="000000"/>
            </a:solidFill>
          </a:ln>
        </c:spPr>
        <c:crossAx val="51403008"/>
        <c:crosses val="autoZero"/>
        <c:crossBetween val="between"/>
      </c:valAx>
    </c:plotArea>
    <c:legend>
      <c:legendPos val="t"/>
      <c:layout>
        <c:manualLayout>
          <c:xMode val="edge"/>
          <c:yMode val="edge"/>
          <c:x val="0.29503582566598013"/>
          <c:y val="7.9898952211104976E-2"/>
          <c:w val="0.40828057390007111"/>
          <c:h val="4.849229652634042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98916970911856"/>
          <c:y val="5.0362424958418028E-2"/>
          <c:w val="0.5200265075584769"/>
          <c:h val="0.93147869054740462"/>
        </c:manualLayout>
      </c:layout>
      <c:pieChart>
        <c:varyColors val="0"/>
        <c:ser>
          <c:idx val="0"/>
          <c:order val="0"/>
          <c:tx>
            <c:strRef>
              <c:f>Sheet1!$B$1</c:f>
              <c:strCache>
                <c:ptCount val="1"/>
                <c:pt idx="0">
                  <c:v>Column1</c:v>
                </c:pt>
              </c:strCache>
            </c:strRef>
          </c:tx>
          <c:spPr>
            <a:solidFill>
              <a:schemeClr val="accent5">
                <a:lumMod val="75000"/>
              </a:schemeClr>
            </a:solidFill>
            <a:ln>
              <a:solidFill>
                <a:sysClr val="windowText" lastClr="000000"/>
              </a:solidFill>
              <a:prstDash val="solid"/>
            </a:ln>
          </c:spPr>
          <c:dPt>
            <c:idx val="0"/>
            <c:bubble3D val="0"/>
            <c:spPr>
              <a:solidFill>
                <a:srgbClr val="522358">
                  <a:alpha val="65000"/>
                </a:srgbClr>
              </a:solidFill>
              <a:ln>
                <a:solidFill>
                  <a:sysClr val="windowText" lastClr="000000"/>
                </a:solidFill>
                <a:prstDash val="solid"/>
              </a:ln>
            </c:spPr>
            <c:extLst>
              <c:ext xmlns:c16="http://schemas.microsoft.com/office/drawing/2014/chart" uri="{C3380CC4-5D6E-409C-BE32-E72D297353CC}">
                <c16:uniqueId val="{00000001-CD81-4009-890B-E967F12B93D0}"/>
              </c:ext>
            </c:extLst>
          </c:dPt>
          <c:dPt>
            <c:idx val="1"/>
            <c:bubble3D val="0"/>
            <c:spPr>
              <a:solidFill>
                <a:srgbClr val="558ED5">
                  <a:alpha val="65000"/>
                </a:srgbClr>
              </a:solidFill>
              <a:ln>
                <a:solidFill>
                  <a:sysClr val="windowText" lastClr="000000"/>
                </a:solidFill>
                <a:prstDash val="solid"/>
              </a:ln>
            </c:spPr>
            <c:extLst>
              <c:ext xmlns:c16="http://schemas.microsoft.com/office/drawing/2014/chart" uri="{C3380CC4-5D6E-409C-BE32-E72D297353CC}">
                <c16:uniqueId val="{00000003-CD81-4009-890B-E967F12B93D0}"/>
              </c:ext>
            </c:extLst>
          </c:dPt>
          <c:dPt>
            <c:idx val="2"/>
            <c:bubble3D val="0"/>
            <c:spPr>
              <a:solidFill>
                <a:srgbClr val="FFC000">
                  <a:alpha val="65000"/>
                </a:srgbClr>
              </a:solidFill>
              <a:ln>
                <a:solidFill>
                  <a:sysClr val="windowText" lastClr="000000"/>
                </a:solidFill>
                <a:prstDash val="solid"/>
              </a:ln>
            </c:spPr>
            <c:extLst>
              <c:ext xmlns:c16="http://schemas.microsoft.com/office/drawing/2014/chart" uri="{C3380CC4-5D6E-409C-BE32-E72D297353CC}">
                <c16:uniqueId val="{00000006-C782-4831-B1D5-16C1474D46FF}"/>
              </c:ext>
            </c:extLst>
          </c:dPt>
          <c:dLbls>
            <c:dLbl>
              <c:idx val="0"/>
              <c:layout>
                <c:manualLayout>
                  <c:x val="3.2581203617009245E-2"/>
                  <c:y val="3.1301367697551034E-2"/>
                </c:manualLayout>
              </c:layout>
              <c:tx>
                <c:rich>
                  <a:bodyPr/>
                  <a:lstStyle/>
                  <a:p>
                    <a:r>
                      <a:rPr lang="en-US" dirty="0"/>
                      <a:t>Women</a:t>
                    </a:r>
                    <a:r>
                      <a:rPr lang="en-US" baseline="0" dirty="0"/>
                      <a:t>
</a:t>
                    </a:r>
                    <a:fld id="{83B85552-C97C-4279-9E27-23AE2024494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81-4009-890B-E967F12B93D0}"/>
                </c:ext>
              </c:extLst>
            </c:dLbl>
            <c:dLbl>
              <c:idx val="1"/>
              <c:layout>
                <c:manualLayout>
                  <c:x val="0.13803580975989113"/>
                  <c:y val="-0.23514774645749423"/>
                </c:manualLayout>
              </c:layout>
              <c:tx>
                <c:rich>
                  <a:bodyPr/>
                  <a:lstStyle/>
                  <a:p>
                    <a:r>
                      <a:rPr lang="en-US" dirty="0"/>
                      <a:t>Men</a:t>
                    </a:r>
                    <a:r>
                      <a:rPr lang="en-US" baseline="0" dirty="0"/>
                      <a:t>
</a:t>
                    </a:r>
                    <a:fld id="{0F5728E1-C30D-47ED-98C5-1FF3EEA1D147}"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81-4009-890B-E967F12B93D0}"/>
                </c:ext>
              </c:extLst>
            </c:dLbl>
            <c:numFmt formatCode="0%" sourceLinked="0"/>
            <c:spPr>
              <a:noFill/>
              <a:ln>
                <a:noFill/>
              </a:ln>
              <a:effectLst/>
            </c:spPr>
            <c:txPr>
              <a:bodyPr/>
              <a:lstStyle/>
              <a:p>
                <a:pPr>
                  <a:defRPr sz="1600" b="1">
                    <a:solidFill>
                      <a:schemeClr val="tx1"/>
                    </a:solidFill>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Female</c:v>
                </c:pt>
                <c:pt idx="1">
                  <c:v>Male</c:v>
                </c:pt>
                <c:pt idx="2">
                  <c:v>Transgender*</c:v>
                </c:pt>
              </c:strCache>
            </c:strRef>
          </c:cat>
          <c:val>
            <c:numRef>
              <c:f>Sheet1!$B$2:$B$4</c:f>
              <c:numCache>
                <c:formatCode>0.00</c:formatCode>
                <c:ptCount val="3"/>
                <c:pt idx="0">
                  <c:v>0.182</c:v>
                </c:pt>
                <c:pt idx="1">
                  <c:v>0.78900000000000003</c:v>
                </c:pt>
                <c:pt idx="2">
                  <c:v>2.9000000000000001E-2</c:v>
                </c:pt>
              </c:numCache>
            </c:numRef>
          </c:val>
          <c:extLst>
            <c:ext xmlns:c16="http://schemas.microsoft.com/office/drawing/2014/chart" uri="{C3380CC4-5D6E-409C-BE32-E72D297353CC}">
              <c16:uniqueId val="{00000004-CD81-4009-890B-E967F12B93D0}"/>
            </c:ext>
          </c:extLst>
        </c:ser>
        <c:dLbls>
          <c:showLegendKey val="0"/>
          <c:showVal val="0"/>
          <c:showCatName val="0"/>
          <c:showSerName val="0"/>
          <c:showPercent val="0"/>
          <c:showBubbleSize val="0"/>
          <c:showLeaderLines val="1"/>
        </c:dLbls>
        <c:firstSliceAng val="0"/>
      </c:pieChart>
      <c:spPr>
        <a:noFill/>
        <a:ln w="25402">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7510565013589"/>
          <c:y val="0.11381293301643521"/>
          <c:w val="0.74399026427407478"/>
          <c:h val="0.72777853830739114"/>
        </c:manualLayout>
      </c:layout>
      <c:lineChart>
        <c:grouping val="standard"/>
        <c:varyColors val="0"/>
        <c:ser>
          <c:idx val="0"/>
          <c:order val="0"/>
          <c:tx>
            <c:strRef>
              <c:f>Sheet1!$B$1</c:f>
              <c:strCache>
                <c:ptCount val="1"/>
                <c:pt idx="0">
                  <c:v>Men</c:v>
                </c:pt>
              </c:strCache>
            </c:strRef>
          </c:tx>
          <c:spPr>
            <a:ln w="28575" cap="rnd">
              <a:solidFill>
                <a:srgbClr val="0070C0"/>
              </a:solidFill>
              <a:round/>
            </a:ln>
            <a:effectLst/>
          </c:spPr>
          <c:marker>
            <c:symbol val="none"/>
          </c:marker>
          <c:dPt>
            <c:idx val="3"/>
            <c:marker>
              <c:symbol val="none"/>
            </c:marker>
            <c:bubble3D val="0"/>
            <c:spPr>
              <a:ln w="28575" cap="rnd">
                <a:solidFill>
                  <a:srgbClr val="0070C0"/>
                </a:solidFill>
                <a:prstDash val="solid"/>
                <a:round/>
              </a:ln>
              <a:effectLst/>
            </c:spPr>
            <c:extLst>
              <c:ext xmlns:c16="http://schemas.microsoft.com/office/drawing/2014/chart" uri="{C3380CC4-5D6E-409C-BE32-E72D297353CC}">
                <c16:uniqueId val="{00000001-05AC-4811-8992-373659EDA47C}"/>
              </c:ext>
            </c:extLst>
          </c:dPt>
          <c:cat>
            <c:strRef>
              <c:f>Sheet1!$A$3:$A$7</c:f>
              <c:strCache>
                <c:ptCount val="5"/>
                <c:pt idx="0">
                  <c:v>2018</c:v>
                </c:pt>
                <c:pt idx="1">
                  <c:v>2019</c:v>
                </c:pt>
                <c:pt idx="2">
                  <c:v>2020^</c:v>
                </c:pt>
                <c:pt idx="3">
                  <c:v>2021</c:v>
                </c:pt>
                <c:pt idx="4">
                  <c:v>2022</c:v>
                </c:pt>
              </c:strCache>
            </c:strRef>
          </c:cat>
          <c:val>
            <c:numRef>
              <c:f>Sheet1!$B$3:$B$7</c:f>
              <c:numCache>
                <c:formatCode>General</c:formatCode>
                <c:ptCount val="5"/>
                <c:pt idx="0">
                  <c:v>949</c:v>
                </c:pt>
                <c:pt idx="1">
                  <c:v>1107</c:v>
                </c:pt>
                <c:pt idx="2">
                  <c:v>875</c:v>
                </c:pt>
                <c:pt idx="3">
                  <c:v>1123</c:v>
                </c:pt>
                <c:pt idx="4">
                  <c:v>1078</c:v>
                </c:pt>
              </c:numCache>
            </c:numRef>
          </c:val>
          <c:smooth val="0"/>
          <c:extLst>
            <c:ext xmlns:c16="http://schemas.microsoft.com/office/drawing/2014/chart" uri="{C3380CC4-5D6E-409C-BE32-E72D297353CC}">
              <c16:uniqueId val="{00000000-2C01-40B7-B211-A3C6D9164662}"/>
            </c:ext>
          </c:extLst>
        </c:ser>
        <c:ser>
          <c:idx val="1"/>
          <c:order val="1"/>
          <c:tx>
            <c:strRef>
              <c:f>Sheet1!$C$1</c:f>
              <c:strCache>
                <c:ptCount val="1"/>
                <c:pt idx="0">
                  <c:v>Women</c:v>
                </c:pt>
              </c:strCache>
            </c:strRef>
          </c:tx>
          <c:spPr>
            <a:ln w="28575" cap="rnd">
              <a:solidFill>
                <a:schemeClr val="accent5">
                  <a:lumMod val="50000"/>
                </a:schemeClr>
              </a:solidFill>
              <a:round/>
            </a:ln>
            <a:effectLst/>
          </c:spPr>
          <c:marker>
            <c:symbol val="none"/>
          </c:marker>
          <c:dPt>
            <c:idx val="3"/>
            <c:marker>
              <c:symbol val="none"/>
            </c:marker>
            <c:bubble3D val="0"/>
            <c:spPr>
              <a:ln w="28575" cap="rnd">
                <a:solidFill>
                  <a:schemeClr val="accent5">
                    <a:lumMod val="50000"/>
                  </a:schemeClr>
                </a:solidFill>
                <a:prstDash val="solid"/>
                <a:round/>
              </a:ln>
              <a:effectLst/>
            </c:spPr>
            <c:extLst>
              <c:ext xmlns:c16="http://schemas.microsoft.com/office/drawing/2014/chart" uri="{C3380CC4-5D6E-409C-BE32-E72D297353CC}">
                <c16:uniqueId val="{00000003-05AC-4811-8992-373659EDA47C}"/>
              </c:ext>
            </c:extLst>
          </c:dPt>
          <c:cat>
            <c:strRef>
              <c:f>Sheet1!$A$3:$A$7</c:f>
              <c:strCache>
                <c:ptCount val="5"/>
                <c:pt idx="0">
                  <c:v>2018</c:v>
                </c:pt>
                <c:pt idx="1">
                  <c:v>2019</c:v>
                </c:pt>
                <c:pt idx="2">
                  <c:v>2020^</c:v>
                </c:pt>
                <c:pt idx="3">
                  <c:v>2021</c:v>
                </c:pt>
                <c:pt idx="4">
                  <c:v>2022</c:v>
                </c:pt>
              </c:strCache>
            </c:strRef>
          </c:cat>
          <c:val>
            <c:numRef>
              <c:f>Sheet1!$C$3:$C$7</c:f>
              <c:numCache>
                <c:formatCode>General</c:formatCode>
                <c:ptCount val="5"/>
                <c:pt idx="0">
                  <c:v>238</c:v>
                </c:pt>
                <c:pt idx="1">
                  <c:v>241</c:v>
                </c:pt>
                <c:pt idx="2">
                  <c:v>179</c:v>
                </c:pt>
                <c:pt idx="3">
                  <c:v>241</c:v>
                </c:pt>
                <c:pt idx="4">
                  <c:v>248</c:v>
                </c:pt>
              </c:numCache>
            </c:numRef>
          </c:val>
          <c:smooth val="0"/>
          <c:extLst>
            <c:ext xmlns:c16="http://schemas.microsoft.com/office/drawing/2014/chart" uri="{C3380CC4-5D6E-409C-BE32-E72D297353CC}">
              <c16:uniqueId val="{00000001-2C01-40B7-B211-A3C6D9164662}"/>
            </c:ext>
          </c:extLst>
        </c:ser>
        <c:dLbls>
          <c:showLegendKey val="0"/>
          <c:showVal val="0"/>
          <c:showCatName val="0"/>
          <c:showSerName val="0"/>
          <c:showPercent val="0"/>
          <c:showBubbleSize val="0"/>
        </c:dLbls>
        <c:marker val="1"/>
        <c:smooth val="0"/>
        <c:axId val="477929400"/>
        <c:axId val="477925464"/>
      </c:lineChart>
      <c:lineChart>
        <c:grouping val="standard"/>
        <c:varyColors val="0"/>
        <c:ser>
          <c:idx val="2"/>
          <c:order val="2"/>
          <c:tx>
            <c:strRef>
              <c:f>Sheet1!$D$1</c:f>
              <c:strCache>
                <c:ptCount val="1"/>
                <c:pt idx="0">
                  <c:v>Transgender*</c:v>
                </c:pt>
              </c:strCache>
            </c:strRef>
          </c:tx>
          <c:spPr>
            <a:ln w="28575" cap="rnd">
              <a:solidFill>
                <a:srgbClr val="FFC000"/>
              </a:solidFill>
              <a:round/>
            </a:ln>
            <a:effectLst/>
          </c:spPr>
          <c:marker>
            <c:symbol val="none"/>
          </c:marker>
          <c:dPt>
            <c:idx val="3"/>
            <c:marker>
              <c:symbol val="none"/>
            </c:marker>
            <c:bubble3D val="0"/>
            <c:spPr>
              <a:ln w="28575" cap="rnd">
                <a:solidFill>
                  <a:srgbClr val="FFC000"/>
                </a:solidFill>
                <a:prstDash val="solid"/>
                <a:round/>
              </a:ln>
              <a:effectLst/>
            </c:spPr>
            <c:extLst>
              <c:ext xmlns:c16="http://schemas.microsoft.com/office/drawing/2014/chart" uri="{C3380CC4-5D6E-409C-BE32-E72D297353CC}">
                <c16:uniqueId val="{00000005-05AC-4811-8992-373659EDA47C}"/>
              </c:ext>
            </c:extLst>
          </c:dPt>
          <c:cat>
            <c:strRef>
              <c:f>Sheet1!$A$3:$A$7</c:f>
              <c:strCache>
                <c:ptCount val="5"/>
                <c:pt idx="0">
                  <c:v>2018</c:v>
                </c:pt>
                <c:pt idx="1">
                  <c:v>2019</c:v>
                </c:pt>
                <c:pt idx="2">
                  <c:v>2020^</c:v>
                </c:pt>
                <c:pt idx="3">
                  <c:v>2021</c:v>
                </c:pt>
                <c:pt idx="4">
                  <c:v>2022</c:v>
                </c:pt>
              </c:strCache>
            </c:strRef>
          </c:cat>
          <c:val>
            <c:numRef>
              <c:f>Sheet1!$D$3:$D$7</c:f>
              <c:numCache>
                <c:formatCode>General</c:formatCode>
                <c:ptCount val="5"/>
                <c:pt idx="0">
                  <c:v>16</c:v>
                </c:pt>
                <c:pt idx="1">
                  <c:v>26</c:v>
                </c:pt>
                <c:pt idx="2">
                  <c:v>24</c:v>
                </c:pt>
                <c:pt idx="3">
                  <c:v>36</c:v>
                </c:pt>
                <c:pt idx="4">
                  <c:v>40</c:v>
                </c:pt>
              </c:numCache>
            </c:numRef>
          </c:val>
          <c:smooth val="0"/>
          <c:extLst>
            <c:ext xmlns:c16="http://schemas.microsoft.com/office/drawing/2014/chart" uri="{C3380CC4-5D6E-409C-BE32-E72D297353CC}">
              <c16:uniqueId val="{00000002-2C01-40B7-B211-A3C6D9164662}"/>
            </c:ext>
          </c:extLst>
        </c:ser>
        <c:dLbls>
          <c:showLegendKey val="0"/>
          <c:showVal val="0"/>
          <c:showCatName val="0"/>
          <c:showSerName val="0"/>
          <c:showPercent val="0"/>
          <c:showBubbleSize val="0"/>
        </c:dLbls>
        <c:marker val="1"/>
        <c:smooth val="0"/>
        <c:axId val="528522304"/>
        <c:axId val="528519680"/>
      </c:lineChart>
      <c:catAx>
        <c:axId val="47792940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5464"/>
        <c:crosses val="autoZero"/>
        <c:auto val="1"/>
        <c:lblAlgn val="ctr"/>
        <c:lblOffset val="100"/>
        <c:noMultiLvlLbl val="0"/>
      </c:catAx>
      <c:valAx>
        <c:axId val="47792546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a:t>
                </a:r>
                <a:r>
                  <a:rPr lang="en-US" b="1" baseline="0" dirty="0">
                    <a:solidFill>
                      <a:schemeClr val="tx1"/>
                    </a:solidFill>
                  </a:rPr>
                  <a:t> HIV Cases Men and Women</a:t>
                </a:r>
                <a:endParaRPr lang="en-US" b="1" dirty="0">
                  <a:solidFill>
                    <a:schemeClr val="tx1"/>
                  </a:solidFill>
                </a:endParaRPr>
              </a:p>
            </c:rich>
          </c:tx>
          <c:layout>
            <c:manualLayout>
              <c:xMode val="edge"/>
              <c:yMode val="edge"/>
              <c:x val="1.9295963897624484E-2"/>
              <c:y val="0.11307525595284725"/>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9400"/>
        <c:crosses val="autoZero"/>
        <c:crossBetween val="between"/>
      </c:valAx>
      <c:valAx>
        <c:axId val="528519680"/>
        <c:scaling>
          <c:orientation val="minMax"/>
          <c:max val="200"/>
          <c:min val="0"/>
        </c:scaling>
        <c:delete val="0"/>
        <c:axPos val="r"/>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 HIV Cases</a:t>
                </a:r>
              </a:p>
              <a:p>
                <a:pPr>
                  <a:defRPr b="1">
                    <a:solidFill>
                      <a:schemeClr val="tx1"/>
                    </a:solidFill>
                  </a:defRPr>
                </a:pPr>
                <a:r>
                  <a:rPr lang="en-US" b="1" dirty="0">
                    <a:solidFill>
                      <a:schemeClr val="tx1"/>
                    </a:solidFill>
                  </a:rPr>
                  <a:t>Transgender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8522304"/>
        <c:crosses val="max"/>
        <c:crossBetween val="between"/>
      </c:valAx>
      <c:catAx>
        <c:axId val="528522304"/>
        <c:scaling>
          <c:orientation val="minMax"/>
        </c:scaling>
        <c:delete val="1"/>
        <c:axPos val="b"/>
        <c:numFmt formatCode="General" sourceLinked="1"/>
        <c:majorTickMark val="out"/>
        <c:minorTickMark val="none"/>
        <c:tickLblPos val="nextTo"/>
        <c:crossAx val="52851968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Men</c:v>
                </c:pt>
              </c:strCache>
            </c:strRef>
          </c:tx>
          <c:spPr>
            <a:ln w="38100">
              <a:solidFill>
                <a:schemeClr val="accent3">
                  <a:lumMod val="60000"/>
                  <a:lumOff val="40000"/>
                </a:schemeClr>
              </a:solidFill>
              <a:prstDash val="solid"/>
            </a:ln>
          </c:spPr>
          <c:marker>
            <c:symbol val="none"/>
          </c:marker>
          <c:dPt>
            <c:idx val="0"/>
            <c:bubble3D val="0"/>
            <c:extLst>
              <c:ext xmlns:c16="http://schemas.microsoft.com/office/drawing/2014/chart" uri="{C3380CC4-5D6E-409C-BE32-E72D297353CC}">
                <c16:uniqueId val="{00000002-4E90-418C-BEA3-0E6747C5045F}"/>
              </c:ext>
            </c:extLst>
          </c:dPt>
          <c:dPt>
            <c:idx val="2"/>
            <c:bubble3D val="0"/>
            <c:extLst>
              <c:ext xmlns:c16="http://schemas.microsoft.com/office/drawing/2014/chart" uri="{C3380CC4-5D6E-409C-BE32-E72D297353CC}">
                <c16:uniqueId val="{00000004-4E90-418C-BEA3-0E6747C5045F}"/>
              </c:ext>
            </c:extLst>
          </c:dPt>
          <c:dPt>
            <c:idx val="3"/>
            <c:bubble3D val="0"/>
            <c:extLst>
              <c:ext xmlns:c16="http://schemas.microsoft.com/office/drawing/2014/chart" uri="{C3380CC4-5D6E-409C-BE32-E72D297353CC}">
                <c16:uniqueId val="{00000005-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2018</c:v>
                </c:pt>
                <c:pt idx="1">
                  <c:v>2019</c:v>
                </c:pt>
                <c:pt idx="2">
                  <c:v>2020^</c:v>
                </c:pt>
                <c:pt idx="3">
                  <c:v>2021</c:v>
                </c:pt>
                <c:pt idx="4">
                  <c:v>2022</c:v>
                </c:pt>
              </c:strCache>
            </c:strRef>
          </c:cat>
          <c:val>
            <c:numRef>
              <c:f>Sheet1!$B$3:$B$7</c:f>
              <c:numCache>
                <c:formatCode>General</c:formatCode>
                <c:ptCount val="5"/>
                <c:pt idx="0">
                  <c:v>22.5</c:v>
                </c:pt>
                <c:pt idx="1">
                  <c:v>25.9</c:v>
                </c:pt>
                <c:pt idx="2">
                  <c:v>20.3</c:v>
                </c:pt>
                <c:pt idx="3">
                  <c:v>25.9</c:v>
                </c:pt>
                <c:pt idx="4">
                  <c:v>24.9</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Women</c:v>
                </c:pt>
              </c:strCache>
            </c:strRef>
          </c:tx>
          <c:spPr>
            <a:ln w="38100">
              <a:solidFill>
                <a:schemeClr val="accent5">
                  <a:lumMod val="50000"/>
                </a:schemeClr>
              </a:solidFill>
              <a:prstDash val="solid"/>
            </a:ln>
          </c:spPr>
          <c:marker>
            <c:symbol val="none"/>
          </c:marker>
          <c:dPt>
            <c:idx val="0"/>
            <c:bubble3D val="0"/>
            <c:extLst>
              <c:ext xmlns:c16="http://schemas.microsoft.com/office/drawing/2014/chart" uri="{C3380CC4-5D6E-409C-BE32-E72D297353CC}">
                <c16:uniqueId val="{00000009-4E90-418C-BEA3-0E6747C5045F}"/>
              </c:ext>
            </c:extLst>
          </c:dPt>
          <c:dPt>
            <c:idx val="2"/>
            <c:bubble3D val="0"/>
            <c:extLst>
              <c:ext xmlns:c16="http://schemas.microsoft.com/office/drawing/2014/chart" uri="{C3380CC4-5D6E-409C-BE32-E72D297353CC}">
                <c16:uniqueId val="{0000000B-4E90-418C-BEA3-0E6747C5045F}"/>
              </c:ext>
            </c:extLst>
          </c:dPt>
          <c:dPt>
            <c:idx val="3"/>
            <c:bubble3D val="0"/>
            <c:extLst>
              <c:ext xmlns:c16="http://schemas.microsoft.com/office/drawing/2014/chart" uri="{C3380CC4-5D6E-409C-BE32-E72D297353CC}">
                <c16:uniqueId val="{0000000C-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numFmt formatCode="#,##0.0" sourceLinked="0"/>
            <c:spPr>
              <a:noFill/>
              <a:ln>
                <a:noFill/>
              </a:ln>
              <a:effectLst/>
            </c:spPr>
            <c:txPr>
              <a:bodyPr/>
              <a:lstStyle/>
              <a:p>
                <a:pPr>
                  <a:defRPr sz="1100"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2018</c:v>
                </c:pt>
                <c:pt idx="1">
                  <c:v>2019</c:v>
                </c:pt>
                <c:pt idx="2">
                  <c:v>2020^</c:v>
                </c:pt>
                <c:pt idx="3">
                  <c:v>2021</c:v>
                </c:pt>
                <c:pt idx="4">
                  <c:v>2022</c:v>
                </c:pt>
              </c:strCache>
            </c:strRef>
          </c:cat>
          <c:val>
            <c:numRef>
              <c:f>Sheet1!$C$3:$C$7</c:f>
              <c:numCache>
                <c:formatCode>General</c:formatCode>
                <c:ptCount val="5"/>
                <c:pt idx="0">
                  <c:v>5.3</c:v>
                </c:pt>
                <c:pt idx="1">
                  <c:v>5.3</c:v>
                </c:pt>
                <c:pt idx="2">
                  <c:v>3.9</c:v>
                </c:pt>
                <c:pt idx="3">
                  <c:v>5.2</c:v>
                </c:pt>
                <c:pt idx="4">
                  <c:v>5.4</c:v>
                </c:pt>
              </c:numCache>
            </c:numRef>
          </c:val>
          <c:smooth val="0"/>
          <c:extLst>
            <c:ext xmlns:c16="http://schemas.microsoft.com/office/drawing/2014/chart" uri="{C3380CC4-5D6E-409C-BE32-E72D297353CC}">
              <c16:uniqueId val="{0000000D-4E90-418C-BEA3-0E6747C5045F}"/>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1818181818E-2"/>
          <c:y val="6.0130526634910746E-2"/>
          <c:w val="0.89168456215700309"/>
          <c:h val="0.10603606604500815"/>
        </c:manualLayout>
      </c:layout>
      <c:overlay val="0"/>
      <c:txPr>
        <a:bodyPr/>
        <a:lstStyle/>
        <a:p>
          <a:pPr>
            <a:defRPr sz="14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84</c:v>
                </c:pt>
                <c:pt idx="2">
                  <c:v>167</c:v>
                </c:pt>
                <c:pt idx="3">
                  <c:v>163</c:v>
                </c:pt>
                <c:pt idx="4">
                  <c:v>148</c:v>
                </c:pt>
                <c:pt idx="5">
                  <c:v>153</c:v>
                </c:pt>
                <c:pt idx="6">
                  <c:v>181</c:v>
                </c:pt>
                <c:pt idx="7">
                  <c:v>172</c:v>
                </c:pt>
                <c:pt idx="8">
                  <c:v>96</c:v>
                </c:pt>
                <c:pt idx="9">
                  <c:v>60</c:v>
                </c:pt>
                <c:pt idx="10">
                  <c:v>33</c:v>
                </c:pt>
                <c:pt idx="11">
                  <c:v>20</c:v>
                </c:pt>
              </c:numCache>
            </c:numRef>
          </c:val>
          <c:extLst>
            <c:ext xmlns:c16="http://schemas.microsoft.com/office/drawing/2014/chart" uri="{C3380CC4-5D6E-409C-BE32-E72D297353CC}">
              <c16:uniqueId val="{00000000-9613-4A22-9016-ED30B65EA124}"/>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20</c:v>
                </c:pt>
                <c:pt idx="2">
                  <c:v>55</c:v>
                </c:pt>
                <c:pt idx="3">
                  <c:v>53</c:v>
                </c:pt>
                <c:pt idx="4">
                  <c:v>61</c:v>
                </c:pt>
                <c:pt idx="5">
                  <c:v>80</c:v>
                </c:pt>
                <c:pt idx="6">
                  <c:v>71</c:v>
                </c:pt>
                <c:pt idx="7">
                  <c:v>63</c:v>
                </c:pt>
                <c:pt idx="8">
                  <c:v>50</c:v>
                </c:pt>
                <c:pt idx="9">
                  <c:v>25</c:v>
                </c:pt>
                <c:pt idx="10">
                  <c:v>11</c:v>
                </c:pt>
                <c:pt idx="11">
                  <c:v>14</c:v>
                </c:pt>
              </c:numCache>
            </c:numRef>
          </c:val>
          <c:extLst>
            <c:ext xmlns:c16="http://schemas.microsoft.com/office/drawing/2014/chart" uri="{C3380CC4-5D6E-409C-BE32-E72D297353CC}">
              <c16:uniqueId val="{00000001-9613-4A22-9016-ED30B65EA124}"/>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53</c:v>
                </c:pt>
                <c:pt idx="2">
                  <c:v>215</c:v>
                </c:pt>
                <c:pt idx="3">
                  <c:v>160</c:v>
                </c:pt>
                <c:pt idx="4">
                  <c:v>98</c:v>
                </c:pt>
                <c:pt idx="5">
                  <c:v>66</c:v>
                </c:pt>
                <c:pt idx="6">
                  <c:v>101</c:v>
                </c:pt>
                <c:pt idx="7">
                  <c:v>100</c:v>
                </c:pt>
                <c:pt idx="8">
                  <c:v>80</c:v>
                </c:pt>
                <c:pt idx="9">
                  <c:v>35</c:v>
                </c:pt>
                <c:pt idx="10">
                  <c:v>29</c:v>
                </c:pt>
                <c:pt idx="11">
                  <c:v>27</c:v>
                </c:pt>
              </c:numCache>
            </c:numRef>
          </c:val>
          <c:extLst>
            <c:ext xmlns:c16="http://schemas.microsoft.com/office/drawing/2014/chart" uri="{C3380CC4-5D6E-409C-BE32-E72D297353CC}">
              <c16:uniqueId val="{00000000-AA85-4861-A50B-D02C8DCEC4E6}"/>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13</c:v>
                </c:pt>
                <c:pt idx="2">
                  <c:v>27</c:v>
                </c:pt>
                <c:pt idx="3">
                  <c:v>32</c:v>
                </c:pt>
                <c:pt idx="4">
                  <c:v>34</c:v>
                </c:pt>
                <c:pt idx="5">
                  <c:v>35</c:v>
                </c:pt>
                <c:pt idx="6">
                  <c:v>39</c:v>
                </c:pt>
                <c:pt idx="7">
                  <c:v>35</c:v>
                </c:pt>
                <c:pt idx="8">
                  <c:v>29</c:v>
                </c:pt>
                <c:pt idx="9">
                  <c:v>22</c:v>
                </c:pt>
                <c:pt idx="10">
                  <c:v>12</c:v>
                </c:pt>
                <c:pt idx="11">
                  <c:v>10</c:v>
                </c:pt>
              </c:numCache>
            </c:numRef>
          </c:val>
          <c:extLst>
            <c:ext xmlns:c16="http://schemas.microsoft.com/office/drawing/2014/chart" uri="{C3380CC4-5D6E-409C-BE32-E72D297353CC}">
              <c16:uniqueId val="{00000001-AA85-4861-A50B-D02C8DCEC4E6}"/>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layout>
        <c:manualLayout>
          <c:xMode val="edge"/>
          <c:yMode val="edge"/>
          <c:x val="0.3934902060853504"/>
          <c:y val="5.9123074455736018E-3"/>
          <c:w val="0.19758748906386703"/>
          <c:h val="6.3508889293905232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0.88279</cdr:x>
      <cdr:y>0.28934</cdr:y>
    </cdr:from>
    <cdr:to>
      <cdr:x>0.96487</cdr:x>
      <cdr:y>0.34964</cdr:y>
    </cdr:to>
    <cdr:sp macro="" textlink="">
      <cdr:nvSpPr>
        <cdr:cNvPr id="2" name="TextBox 1"/>
        <cdr:cNvSpPr txBox="1"/>
      </cdr:nvSpPr>
      <cdr:spPr>
        <a:xfrm xmlns:a="http://schemas.openxmlformats.org/drawingml/2006/main">
          <a:off x="7375644" y="1162083"/>
          <a:ext cx="685771" cy="2421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latin typeface="Arial" panose="020B0604020202020204" pitchFamily="34" charset="0"/>
              <a:cs typeface="Arial" panose="020B0604020202020204" pitchFamily="34" charset="0"/>
            </a:rPr>
            <a:t>1,366</a:t>
          </a:r>
        </a:p>
      </cdr:txBody>
    </cdr:sp>
  </cdr:relSizeAnchor>
  <cdr:relSizeAnchor xmlns:cdr="http://schemas.openxmlformats.org/drawingml/2006/chartDrawing">
    <cdr:from>
      <cdr:x>0.91792</cdr:x>
      <cdr:y>0.35514</cdr:y>
    </cdr:from>
    <cdr:to>
      <cdr:x>1</cdr:x>
      <cdr:y>0.41544</cdr:y>
    </cdr:to>
    <cdr:sp macro="" textlink="">
      <cdr:nvSpPr>
        <cdr:cNvPr id="3" name="TextBox 1">
          <a:extLst xmlns:a="http://schemas.openxmlformats.org/drawingml/2006/main">
            <a:ext uri="{FF2B5EF4-FFF2-40B4-BE49-F238E27FC236}">
              <a16:creationId xmlns:a16="http://schemas.microsoft.com/office/drawing/2014/main" id="{7FF43AB8-4B71-44FE-8B8D-17F83B996F1E}"/>
            </a:ext>
          </a:extLst>
        </cdr:cNvPr>
        <cdr:cNvSpPr txBox="1"/>
      </cdr:nvSpPr>
      <cdr:spPr>
        <a:xfrm xmlns:a="http://schemas.openxmlformats.org/drawingml/2006/main">
          <a:off x="7669133" y="1426358"/>
          <a:ext cx="685771" cy="242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40</a:t>
          </a:r>
          <a:endParaRPr lang="en-US" sz="1400" b="1" i="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0.91383</cdr:x>
      <cdr:y>0.2403</cdr:y>
    </cdr:from>
    <cdr:to>
      <cdr:x>1</cdr:x>
      <cdr:y>0.31359</cdr:y>
    </cdr:to>
    <cdr:sp macro="" textlink="">
      <cdr:nvSpPr>
        <cdr:cNvPr id="3" name="TextBox 8">
          <a:extLst xmlns:a="http://schemas.openxmlformats.org/drawingml/2006/main">
            <a:ext uri="{FF2B5EF4-FFF2-40B4-BE49-F238E27FC236}">
              <a16:creationId xmlns:a16="http://schemas.microsoft.com/office/drawing/2014/main" id="{D94AC766-AFFC-4F08-B7BC-70BA44946D7E}"/>
            </a:ext>
          </a:extLst>
        </cdr:cNvPr>
        <cdr:cNvSpPr txBox="1"/>
      </cdr:nvSpPr>
      <cdr:spPr>
        <a:xfrm xmlns:a="http://schemas.openxmlformats.org/drawingml/2006/main">
          <a:off x="7077584" y="908192"/>
          <a:ext cx="667384" cy="2769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3.4%</a:t>
          </a:r>
        </a:p>
      </cdr:txBody>
    </cdr:sp>
  </cdr:relSizeAnchor>
</c:userShapes>
</file>

<file path=ppt/drawings/drawing3.xml><?xml version="1.0" encoding="utf-8"?>
<c:userShapes xmlns:c="http://schemas.openxmlformats.org/drawingml/2006/chart">
  <cdr:relSizeAnchor xmlns:cdr="http://schemas.openxmlformats.org/drawingml/2006/chartDrawing">
    <cdr:from>
      <cdr:x>0.07237</cdr:x>
      <cdr:y>0.11455</cdr:y>
    </cdr:from>
    <cdr:to>
      <cdr:x>1</cdr:x>
      <cdr:y>0.11455</cdr:y>
    </cdr:to>
    <cdr:cxnSp macro="">
      <cdr:nvCxnSpPr>
        <cdr:cNvPr id="3" name="Straight Connector 2">
          <a:extLst xmlns:a="http://schemas.openxmlformats.org/drawingml/2006/main">
            <a:ext uri="{FF2B5EF4-FFF2-40B4-BE49-F238E27FC236}">
              <a16:creationId xmlns:a16="http://schemas.microsoft.com/office/drawing/2014/main" id="{E4C99949-726C-43E4-8C4E-E7FD7893B2DB}"/>
            </a:ext>
          </a:extLst>
        </cdr:cNvPr>
        <cdr:cNvCxnSpPr/>
      </cdr:nvCxnSpPr>
      <cdr:spPr>
        <a:xfrm xmlns:a="http://schemas.openxmlformats.org/drawingml/2006/main">
          <a:off x="584632" y="520571"/>
          <a:ext cx="7493681" cy="0"/>
        </a:xfrm>
        <a:prstGeom xmlns:a="http://schemas.openxmlformats.org/drawingml/2006/main" prst="line">
          <a:avLst/>
        </a:prstGeom>
        <a:ln xmlns:a="http://schemas.openxmlformats.org/drawingml/2006/main" w="57150">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10/17/2023</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10/17/2023</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04464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90742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404517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13813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89684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25848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63457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1559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40622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54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7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20239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83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3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913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40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ABA22-A0D1-4DCD-978B-36808CF399B7}" type="slidenum">
              <a:rPr lang="en-US" smtClean="0"/>
              <a:t>44</a:t>
            </a:fld>
            <a:endParaRPr lang="en-US" dirty="0"/>
          </a:p>
        </p:txBody>
      </p:sp>
    </p:spTree>
    <p:extLst>
      <p:ext uri="{BB962C8B-B14F-4D97-AF65-F5344CB8AC3E}">
        <p14:creationId xmlns:p14="http://schemas.microsoft.com/office/powerpoint/2010/main" val="156152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68690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51075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5369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70201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37128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04506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5276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 name="Picture 1">
            <a:extLst>
              <a:ext uri="{FF2B5EF4-FFF2-40B4-BE49-F238E27FC236}">
                <a16:creationId xmlns:a16="http://schemas.microsoft.com/office/drawing/2014/main" id="{512B937D-BB56-5AC1-06AB-082F0AAB6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DHHS Division of Public Health | 2022 HIV Epidemiology in NC| October 2023</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publichealth.jmir.org/2016/1/e1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ww.epidemic.org/thefacts/theepidemic/USHealthCareCosts/" TargetMode="External"/><Relationship Id="rId2" Type="http://schemas.openxmlformats.org/officeDocument/2006/relationships/hyperlink" Target="https://www.cdc.gov/hepatitis/hcv/hcvfaq.htm#Ref01" TargetMode="External"/><Relationship Id="rId1" Type="http://schemas.openxmlformats.org/officeDocument/2006/relationships/slideLayout" Target="../slideLayouts/slideLayout4.xml"/><Relationship Id="rId6" Type="http://schemas.openxmlformats.org/officeDocument/2006/relationships/hyperlink" Target="https://www.cdc.gov/hiv/programresources/guidance/costeffectiveness/index.html" TargetMode="External"/><Relationship Id="rId5" Type="http://schemas.openxmlformats.org/officeDocument/2006/relationships/hyperlink" Target="https://www.drugabuse.gov/drug-topics/opioids/opioid-summaries-by-state/north-carolina-opioid-involved-deaths-related-harms" TargetMode="External"/><Relationship Id="rId4" Type="http://schemas.openxmlformats.org/officeDocument/2006/relationships/hyperlink" Target="https://www.cdc.gov/hepatitis/populations/hiv.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HIV Epidemiology in North Carolina 2022</a:t>
            </a:r>
          </a:p>
        </p:txBody>
      </p:sp>
      <p:sp>
        <p:nvSpPr>
          <p:cNvPr id="9" name="Text Placeholder 8"/>
          <p:cNvSpPr>
            <a:spLocks noGrp="1"/>
          </p:cNvSpPr>
          <p:nvPr>
            <p:ph type="body" sz="quarter" idx="11"/>
          </p:nvPr>
        </p:nvSpPr>
        <p:spPr/>
        <p:txBody>
          <a:bodyPr/>
          <a:lstStyle/>
          <a:p>
            <a:r>
              <a:rPr lang="en-US" sz="2000" dirty="0"/>
              <a:t>Division of Public Health/Epidemiology Section/Communicable Disease Branch</a:t>
            </a:r>
          </a:p>
          <a:p>
            <a:r>
              <a:rPr lang="en-US" sz="2000" dirty="0"/>
              <a:t>HIV/STD/Viral Hepatitis Surveillance Unit</a:t>
            </a:r>
            <a:endParaRPr lang="en-US" sz="1800" dirty="0"/>
          </a:p>
        </p:txBody>
      </p:sp>
      <p:sp>
        <p:nvSpPr>
          <p:cNvPr id="10" name="Text Placeholder 9"/>
          <p:cNvSpPr>
            <a:spLocks noGrp="1"/>
          </p:cNvSpPr>
          <p:nvPr>
            <p:ph type="body" sz="quarter" idx="12"/>
          </p:nvPr>
        </p:nvSpPr>
        <p:spPr/>
        <p:txBody>
          <a:bodyPr>
            <a:normAutofit/>
          </a:bodyPr>
          <a:lstStyle/>
          <a:p>
            <a:r>
              <a:rPr lang="en-US" sz="2000" dirty="0"/>
              <a:t>October 2023</a:t>
            </a:r>
          </a:p>
        </p:txBody>
      </p:sp>
    </p:spTree>
    <p:extLst>
      <p:ext uri="{BB962C8B-B14F-4D97-AF65-F5344CB8AC3E}">
        <p14:creationId xmlns:p14="http://schemas.microsoft.com/office/powerpoint/2010/main" val="2563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2007</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(eHARS) (data as of September 2022). </a:t>
            </a:r>
          </a:p>
        </p:txBody>
      </p:sp>
      <p:graphicFrame>
        <p:nvGraphicFramePr>
          <p:cNvPr id="6" name="Object 3">
            <a:extLst>
              <a:ext uri="{FF2B5EF4-FFF2-40B4-BE49-F238E27FC236}">
                <a16:creationId xmlns:a16="http://schemas.microsoft.com/office/drawing/2014/main" id="{30671ED2-4F61-411D-8C06-3E7AC7637BC4}"/>
              </a:ext>
            </a:extLst>
          </p:cNvPr>
          <p:cNvGraphicFramePr>
            <a:graphicFrameLocks noChangeAspect="1"/>
          </p:cNvGraphicFramePr>
          <p:nvPr/>
        </p:nvGraphicFramePr>
        <p:xfrm>
          <a:off x="524932" y="2057397"/>
          <a:ext cx="8229600" cy="420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31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2012</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nvGraphicFramePr>
        <p:xfrm>
          <a:off x="657484" y="2096085"/>
          <a:ext cx="8229600"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0F24FA7E-1AB4-4538-890F-037EEF865B12}"/>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(eHARS) (data as of September 2022). </a:t>
            </a:r>
          </a:p>
        </p:txBody>
      </p:sp>
    </p:spTree>
    <p:extLst>
      <p:ext uri="{BB962C8B-B14F-4D97-AF65-F5344CB8AC3E}">
        <p14:creationId xmlns:p14="http://schemas.microsoft.com/office/powerpoint/2010/main" val="189297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2022</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extLst>
              <p:ext uri="{D42A27DB-BD31-4B8C-83A1-F6EECF244321}">
                <p14:modId xmlns:p14="http://schemas.microsoft.com/office/powerpoint/2010/main" val="4238855523"/>
              </p:ext>
            </p:extLst>
          </p:nvPr>
        </p:nvGraphicFramePr>
        <p:xfrm>
          <a:off x="268017" y="2096085"/>
          <a:ext cx="8619067"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E90DA5CD-F799-456B-BCE2-02434C5DD48A}"/>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9976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Newly Diagnosed HIV Rates among Adult/Adolescent (13 years and older) by Age at Diagnosis, 2018-2022</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2470317163"/>
              </p:ext>
            </p:extLst>
          </p:nvPr>
        </p:nvGraphicFramePr>
        <p:xfrm>
          <a:off x="386832" y="1963971"/>
          <a:ext cx="8494701" cy="42069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6690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Men by Age at Diagnosis, 2018-2022</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860683258"/>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8523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Women by Age at Diagnosis, 2018-2022</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2582631075"/>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(eHARS) (data as of July 2023).</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1033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Race/Ethnicity, 2018-2022</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2828438967"/>
              </p:ext>
            </p:extLst>
          </p:nvPr>
        </p:nvGraphicFramePr>
        <p:xfrm>
          <a:off x="524932"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*Non-Hispanic/LatinX. </a:t>
            </a:r>
          </a:p>
          <a:p>
            <a:r>
              <a:rPr lang="en-US" sz="900" b="0" dirty="0">
                <a:solidFill>
                  <a:srgbClr val="000000"/>
                </a:solidFill>
                <a:latin typeface="Arial Narrow" panose="020B0606020202030204" pitchFamily="34" charset="0"/>
              </a:rPr>
              <a:t>Data Source: enhanced HIV/AIDS Reporting System (eHARS) (data as of July 2023).</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9904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by County</a:t>
            </a:r>
            <a:br>
              <a:rPr lang="en-US" dirty="0"/>
            </a:br>
            <a:r>
              <a:rPr lang="en-US" dirty="0"/>
              <a:t>2022</a:t>
            </a:r>
          </a:p>
        </p:txBody>
      </p:sp>
      <p:sp>
        <p:nvSpPr>
          <p:cNvPr id="7" name="Text Placeholder 3">
            <a:extLst>
              <a:ext uri="{FF2B5EF4-FFF2-40B4-BE49-F238E27FC236}">
                <a16:creationId xmlns:a16="http://schemas.microsoft.com/office/drawing/2014/main" id="{1FCDD508-E798-4512-A82D-E8774BE64C5C}"/>
              </a:ext>
            </a:extLst>
          </p:cNvPr>
          <p:cNvSpPr>
            <a:spLocks noGrp="1"/>
          </p:cNvSpPr>
          <p:nvPr>
            <p:ph type="body" sz="quarter" idx="11"/>
          </p:nvPr>
        </p:nvSpPr>
        <p:spPr>
          <a:xfrm>
            <a:off x="524933" y="6388692"/>
            <a:ext cx="8494702" cy="190966"/>
          </a:xfrm>
        </p:spPr>
        <p:txBody>
          <a:bodyPr/>
          <a:lstStyle/>
          <a:p>
            <a:r>
              <a:rPr lang="en-US" sz="900" b="0" dirty="0">
                <a:latin typeface="Arial Narrow" panose="020B0606020202030204" pitchFamily="34" charset="0"/>
              </a:rPr>
              <a:t>Data Source: enhanced HIV/AIDS Reporting System (eHARS) (data as of July 2023).  </a:t>
            </a:r>
          </a:p>
        </p:txBody>
      </p:sp>
      <p:pic>
        <p:nvPicPr>
          <p:cNvPr id="6" name="Picture 5" descr="A map of the north carolina state&#10;&#10;Description automatically generated">
            <a:extLst>
              <a:ext uri="{FF2B5EF4-FFF2-40B4-BE49-F238E27FC236}">
                <a16:creationId xmlns:a16="http://schemas.microsoft.com/office/drawing/2014/main" id="{5DD8169A-01B5-5747-BF6B-C74E0B62F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273" y="1104150"/>
            <a:ext cx="6995794" cy="5405841"/>
          </a:xfrm>
          <a:prstGeom prst="rect">
            <a:avLst/>
          </a:prstGeom>
        </p:spPr>
      </p:pic>
    </p:spTree>
    <p:extLst>
      <p:ext uri="{BB962C8B-B14F-4D97-AF65-F5344CB8AC3E}">
        <p14:creationId xmlns:p14="http://schemas.microsoft.com/office/powerpoint/2010/main" val="386733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AEDCC-DFAC-4992-880D-B0B71D079202}"/>
              </a:ext>
            </a:extLst>
          </p:cNvPr>
          <p:cNvSpPr>
            <a:spLocks noGrp="1"/>
          </p:cNvSpPr>
          <p:nvPr>
            <p:ph type="title"/>
          </p:nvPr>
        </p:nvSpPr>
        <p:spPr/>
        <p:txBody>
          <a:bodyPr/>
          <a:lstStyle/>
          <a:p>
            <a:r>
              <a:rPr lang="en-US" dirty="0"/>
              <a:t>HIV Exposure (Hierarchical Risk)</a:t>
            </a:r>
          </a:p>
        </p:txBody>
      </p:sp>
    </p:spTree>
    <p:extLst>
      <p:ext uri="{BB962C8B-B14F-4D97-AF65-F5344CB8AC3E}">
        <p14:creationId xmlns:p14="http://schemas.microsoft.com/office/powerpoint/2010/main" val="413587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among Adults and Adolescents in NC</a:t>
            </a:r>
            <a:br>
              <a:rPr lang="en-US" sz="2800" dirty="0"/>
            </a:br>
            <a:r>
              <a:rPr lang="en-US" sz="2800" dirty="0"/>
              <a:t>2018-2022</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374972"/>
            <a:ext cx="7992005" cy="330200"/>
          </a:xfrm>
        </p:spPr>
        <p:txBody>
          <a:body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baseline="30000" dirty="0">
                <a:latin typeface="Arial Narrow" panose="020B0606020202030204" pitchFamily="34" charset="0"/>
              </a:rPr>
              <a:t>^^^</a:t>
            </a:r>
            <a:r>
              <a:rPr lang="en-US" sz="800" b="0" dirty="0">
                <a:latin typeface="Arial Narrow" panose="020B0606020202030204" pitchFamily="34" charset="0"/>
              </a:rPr>
              <a:t>Unknown risk is defined as individuals classified as no identified risk (NIR) and no reported risk (NRR) individuals.</a:t>
            </a:r>
          </a:p>
          <a:p>
            <a:r>
              <a:rPr lang="en-US" sz="800" b="0" dirty="0">
                <a:solidFill>
                  <a:srgbClr val="000000"/>
                </a:solidFill>
                <a:latin typeface="Arial Narrow" panose="020B0606020202030204" pitchFamily="34" charset="0"/>
              </a:rPr>
              <a:t>Data Source: enhanced HIV/AIDS Reporting System (eHARS) (data as of July 2023).</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800" b="0" dirty="0"/>
          </a:p>
        </p:txBody>
      </p:sp>
      <p:graphicFrame>
        <p:nvGraphicFramePr>
          <p:cNvPr id="13" name="Chart 12">
            <a:extLst>
              <a:ext uri="{FF2B5EF4-FFF2-40B4-BE49-F238E27FC236}">
                <a16:creationId xmlns:a16="http://schemas.microsoft.com/office/drawing/2014/main" id="{04F84BF4-005C-46A6-8A3F-6553B7CF160F}"/>
              </a:ext>
            </a:extLst>
          </p:cNvPr>
          <p:cNvGraphicFramePr/>
          <p:nvPr>
            <p:extLst>
              <p:ext uri="{D42A27DB-BD31-4B8C-83A1-F6EECF244321}">
                <p14:modId xmlns:p14="http://schemas.microsoft.com/office/powerpoint/2010/main" val="4287074267"/>
              </p:ext>
            </p:extLst>
          </p:nvPr>
        </p:nvGraphicFramePr>
        <p:xfrm>
          <a:off x="594360" y="1807535"/>
          <a:ext cx="7744968" cy="37794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D94AC766-AFFC-4F08-B7BC-70BA44946D7E}"/>
              </a:ext>
            </a:extLst>
          </p:cNvPr>
          <p:cNvSpPr txBox="1"/>
          <p:nvPr/>
        </p:nvSpPr>
        <p:spPr>
          <a:xfrm>
            <a:off x="7725396" y="2336654"/>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16.6%</a:t>
            </a:r>
          </a:p>
        </p:txBody>
      </p:sp>
      <p:sp>
        <p:nvSpPr>
          <p:cNvPr id="16" name="TextBox 10">
            <a:extLst>
              <a:ext uri="{FF2B5EF4-FFF2-40B4-BE49-F238E27FC236}">
                <a16:creationId xmlns:a16="http://schemas.microsoft.com/office/drawing/2014/main" id="{660DA0E9-169A-4831-94A8-EA3113977797}"/>
              </a:ext>
            </a:extLst>
          </p:cNvPr>
          <p:cNvSpPr txBox="1"/>
          <p:nvPr/>
        </p:nvSpPr>
        <p:spPr>
          <a:xfrm>
            <a:off x="7747294" y="3696770"/>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57.8%</a:t>
            </a:r>
          </a:p>
        </p:txBody>
      </p:sp>
      <p:sp>
        <p:nvSpPr>
          <p:cNvPr id="17" name="TextBox 11">
            <a:extLst>
              <a:ext uri="{FF2B5EF4-FFF2-40B4-BE49-F238E27FC236}">
                <a16:creationId xmlns:a16="http://schemas.microsoft.com/office/drawing/2014/main" id="{51B9382B-A8AF-44EA-9D68-B2A639EB9C3F}"/>
              </a:ext>
            </a:extLst>
          </p:cNvPr>
          <p:cNvSpPr txBox="1"/>
          <p:nvPr/>
        </p:nvSpPr>
        <p:spPr>
          <a:xfrm>
            <a:off x="7739433" y="441751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3.4%</a:t>
            </a:r>
          </a:p>
        </p:txBody>
      </p:sp>
      <p:sp>
        <p:nvSpPr>
          <p:cNvPr id="18" name="TextBox 12">
            <a:extLst>
              <a:ext uri="{FF2B5EF4-FFF2-40B4-BE49-F238E27FC236}">
                <a16:creationId xmlns:a16="http://schemas.microsoft.com/office/drawing/2014/main" id="{1A074E05-7177-4AB7-A5BB-784AAFC0888E}"/>
              </a:ext>
            </a:extLst>
          </p:cNvPr>
          <p:cNvSpPr txBox="1"/>
          <p:nvPr/>
        </p:nvSpPr>
        <p:spPr>
          <a:xfrm>
            <a:off x="7747294" y="4725248"/>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18.7%</a:t>
            </a:r>
          </a:p>
        </p:txBody>
      </p:sp>
    </p:spTree>
    <p:extLst>
      <p:ext uri="{BB962C8B-B14F-4D97-AF65-F5344CB8AC3E}">
        <p14:creationId xmlns:p14="http://schemas.microsoft.com/office/powerpoint/2010/main" val="199147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HIV in North Carolina</a:t>
            </a:r>
          </a:p>
        </p:txBody>
      </p:sp>
    </p:spTree>
    <p:extLst>
      <p:ext uri="{BB962C8B-B14F-4D97-AF65-F5344CB8AC3E}">
        <p14:creationId xmlns:p14="http://schemas.microsoft.com/office/powerpoint/2010/main" val="71414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(Redistributed*) among Adults and Adolescents in NC, 2022</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113721"/>
            <a:ext cx="7992005" cy="697714"/>
          </a:xfrm>
        </p:spPr>
        <p:txBody>
          <a:bodyPr/>
          <a:lstStyle/>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(eHARS) (data as of July 2023).</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
        <p:nvSpPr>
          <p:cNvPr id="10" name="TextBox 1">
            <a:extLst>
              <a:ext uri="{FF2B5EF4-FFF2-40B4-BE49-F238E27FC236}">
                <a16:creationId xmlns:a16="http://schemas.microsoft.com/office/drawing/2014/main" id="{0277771A-C5D3-4D16-ADEF-7B688D3E910D}"/>
              </a:ext>
            </a:extLst>
          </p:cNvPr>
          <p:cNvSpPr txBox="1"/>
          <p:nvPr/>
        </p:nvSpPr>
        <p:spPr>
          <a:xfrm>
            <a:off x="525631" y="2645438"/>
            <a:ext cx="1409719" cy="465767"/>
          </a:xfrm>
          <a:prstGeom prst="rect">
            <a:avLst/>
          </a:prstGeom>
        </p:spPr>
        <p:txBody>
          <a:bodyPr wrap="squar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a:solidFill>
                  <a:srgbClr val="000000"/>
                </a:solidFill>
                <a:latin typeface="Arial" panose="020B0604020202020204" pitchFamily="34" charset="0"/>
                <a:cs typeface="Arial" panose="020B0604020202020204" pitchFamily="34" charset="0"/>
              </a:rPr>
              <a:t>N = 1,366</a:t>
            </a:r>
          </a:p>
        </p:txBody>
      </p:sp>
      <p:graphicFrame>
        <p:nvGraphicFramePr>
          <p:cNvPr id="6" name="Object 3">
            <a:extLst>
              <a:ext uri="{FF2B5EF4-FFF2-40B4-BE49-F238E27FC236}">
                <a16:creationId xmlns:a16="http://schemas.microsoft.com/office/drawing/2014/main" id="{C5C8F3B0-CD3C-4327-AFC2-CF0A9DC79B12}"/>
              </a:ext>
            </a:extLst>
          </p:cNvPr>
          <p:cNvGraphicFramePr>
            <a:graphicFrameLocks noChangeAspect="1"/>
          </p:cNvGraphicFramePr>
          <p:nvPr>
            <p:extLst>
              <p:ext uri="{D42A27DB-BD31-4B8C-83A1-F6EECF244321}">
                <p14:modId xmlns:p14="http://schemas.microsoft.com/office/powerpoint/2010/main" val="3814664036"/>
              </p:ext>
            </p:extLst>
          </p:nvPr>
        </p:nvGraphicFramePr>
        <p:xfrm>
          <a:off x="1316665" y="1642759"/>
          <a:ext cx="5900928" cy="4000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49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Proportion of Newly Diagnosed HIV Hierarchical Risk^^ (Redistributed*) among Adults and Adolescents in NC, 2018-2022</a:t>
            </a:r>
          </a:p>
        </p:txBody>
      </p:sp>
      <p:graphicFrame>
        <p:nvGraphicFramePr>
          <p:cNvPr id="7" name="Content Placeholder 3">
            <a:extLst>
              <a:ext uri="{FF2B5EF4-FFF2-40B4-BE49-F238E27FC236}">
                <a16:creationId xmlns:a16="http://schemas.microsoft.com/office/drawing/2014/main" id="{879D4B13-59EC-48D2-A3DD-D92F3377FA02}"/>
              </a:ext>
            </a:extLst>
          </p:cNvPr>
          <p:cNvGraphicFramePr>
            <a:graphicFrameLocks/>
          </p:cNvGraphicFramePr>
          <p:nvPr>
            <p:extLst>
              <p:ext uri="{D42A27DB-BD31-4B8C-83A1-F6EECF244321}">
                <p14:modId xmlns:p14="http://schemas.microsoft.com/office/powerpoint/2010/main" val="3391559086"/>
              </p:ext>
            </p:extLst>
          </p:nvPr>
        </p:nvGraphicFramePr>
        <p:xfrm>
          <a:off x="330633" y="1594446"/>
          <a:ext cx="8382000" cy="39833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96FADECC-6931-4F04-B703-572EDA7C463A}"/>
              </a:ext>
            </a:extLst>
          </p:cNvPr>
          <p:cNvSpPr txBox="1">
            <a:spLocks/>
          </p:cNvSpPr>
          <p:nvPr/>
        </p:nvSpPr>
        <p:spPr>
          <a:xfrm>
            <a:off x="525631" y="6510527"/>
            <a:ext cx="8280041" cy="300907"/>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(eHARS) (data as of July 2023).</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Tree>
    <p:extLst>
      <p:ext uri="{BB962C8B-B14F-4D97-AF65-F5344CB8AC3E}">
        <p14:creationId xmlns:p14="http://schemas.microsoft.com/office/powerpoint/2010/main" val="197950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Gay and Bisexual Men and Other Men who have Sex with Other Men^ in North Carolina 2022</a:t>
            </a:r>
          </a:p>
        </p:txBody>
      </p:sp>
      <p:sp>
        <p:nvSpPr>
          <p:cNvPr id="5" name="Text Placeholder 4">
            <a:extLst>
              <a:ext uri="{FF2B5EF4-FFF2-40B4-BE49-F238E27FC236}">
                <a16:creationId xmlns:a16="http://schemas.microsoft.com/office/drawing/2014/main" id="{F06E37FD-F21C-4122-B5E3-7C74FF7C819E}"/>
              </a:ext>
            </a:extLst>
          </p:cNvPr>
          <p:cNvSpPr>
            <a:spLocks noGrp="1"/>
          </p:cNvSpPr>
          <p:nvPr>
            <p:ph type="body" sz="quarter" idx="11"/>
          </p:nvPr>
        </p:nvSpPr>
        <p:spPr>
          <a:xfrm>
            <a:off x="522287" y="5293895"/>
            <a:ext cx="7992005" cy="1287880"/>
          </a:xfrm>
        </p:spPr>
        <p:txBody>
          <a:body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3"/>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graphicFrame>
        <p:nvGraphicFramePr>
          <p:cNvPr id="3" name="Content Placeholder 2">
            <a:extLst>
              <a:ext uri="{FF2B5EF4-FFF2-40B4-BE49-F238E27FC236}">
                <a16:creationId xmlns:a16="http://schemas.microsoft.com/office/drawing/2014/main" id="{37078B0C-E999-4C87-BCE3-16957AFD4267}"/>
              </a:ext>
            </a:extLst>
          </p:cNvPr>
          <p:cNvGraphicFramePr>
            <a:graphicFrameLocks/>
          </p:cNvGraphicFramePr>
          <p:nvPr>
            <p:extLst>
              <p:ext uri="{D42A27DB-BD31-4B8C-83A1-F6EECF244321}">
                <p14:modId xmlns:p14="http://schemas.microsoft.com/office/powerpoint/2010/main" val="876237520"/>
              </p:ext>
            </p:extLst>
          </p:nvPr>
        </p:nvGraphicFramePr>
        <p:xfrm>
          <a:off x="522287" y="2054177"/>
          <a:ext cx="8352772" cy="375495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DDEA35C-71D2-4E2F-9945-2FD513A17FAE}"/>
              </a:ext>
            </a:extLst>
          </p:cNvPr>
          <p:cNvSpPr txBox="1"/>
          <p:nvPr/>
        </p:nvSpPr>
        <p:spPr>
          <a:xfrm>
            <a:off x="7197968" y="2144483"/>
            <a:ext cx="1802193"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2022 HIV Rate: 15.3 per 100,000</a:t>
            </a:r>
          </a:p>
        </p:txBody>
      </p:sp>
    </p:spTree>
    <p:extLst>
      <p:ext uri="{BB962C8B-B14F-4D97-AF65-F5344CB8AC3E}">
        <p14:creationId xmlns:p14="http://schemas.microsoft.com/office/powerpoint/2010/main" val="227515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Heterosexual Men^ in North Carolina 2022</a:t>
            </a:r>
          </a:p>
        </p:txBody>
      </p:sp>
      <p:sp>
        <p:nvSpPr>
          <p:cNvPr id="9" name="TextBox 8">
            <a:extLst>
              <a:ext uri="{FF2B5EF4-FFF2-40B4-BE49-F238E27FC236}">
                <a16:creationId xmlns:a16="http://schemas.microsoft.com/office/drawing/2014/main" id="{0DDEA35C-71D2-4E2F-9945-2FD513A17FAE}"/>
              </a:ext>
            </a:extLst>
          </p:cNvPr>
          <p:cNvSpPr txBox="1"/>
          <p:nvPr/>
        </p:nvSpPr>
        <p:spPr>
          <a:xfrm>
            <a:off x="6658707" y="1832934"/>
            <a:ext cx="1712179"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2022 HIV Rate: 15.3 per 100,000</a:t>
            </a:r>
          </a:p>
        </p:txBody>
      </p:sp>
      <p:graphicFrame>
        <p:nvGraphicFramePr>
          <p:cNvPr id="6" name="Content Placeholder 2">
            <a:extLst>
              <a:ext uri="{FF2B5EF4-FFF2-40B4-BE49-F238E27FC236}">
                <a16:creationId xmlns:a16="http://schemas.microsoft.com/office/drawing/2014/main" id="{14D43B11-17E1-4CBC-92B7-1AFBCF4E54F9}"/>
              </a:ext>
            </a:extLst>
          </p:cNvPr>
          <p:cNvGraphicFramePr>
            <a:graphicFrameLocks/>
          </p:cNvGraphicFramePr>
          <p:nvPr>
            <p:extLst>
              <p:ext uri="{D42A27DB-BD31-4B8C-83A1-F6EECF244321}">
                <p14:modId xmlns:p14="http://schemas.microsoft.com/office/powerpoint/2010/main" val="2763365294"/>
              </p:ext>
            </p:extLst>
          </p:nvPr>
        </p:nvGraphicFramePr>
        <p:xfrm>
          <a:off x="522287" y="1997242"/>
          <a:ext cx="7848600" cy="35519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6C7A2578-2F72-4940-88F7-F4408AE4A30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4"/>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2712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HIV Infection Rates among Newly Diagnosed Adult and Adolescents (13 years and older) Heterosexual Women^ in North Carolina 2022</a:t>
            </a:r>
          </a:p>
        </p:txBody>
      </p:sp>
      <p:sp>
        <p:nvSpPr>
          <p:cNvPr id="9" name="TextBox 8">
            <a:extLst>
              <a:ext uri="{FF2B5EF4-FFF2-40B4-BE49-F238E27FC236}">
                <a16:creationId xmlns:a16="http://schemas.microsoft.com/office/drawing/2014/main" id="{0DDEA35C-71D2-4E2F-9945-2FD513A17FAE}"/>
              </a:ext>
            </a:extLst>
          </p:cNvPr>
          <p:cNvSpPr txBox="1"/>
          <p:nvPr/>
        </p:nvSpPr>
        <p:spPr>
          <a:xfrm>
            <a:off x="6902916" y="1812362"/>
            <a:ext cx="1467971"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2022 HIV Rate: 15.3 per 100,000</a:t>
            </a:r>
          </a:p>
        </p:txBody>
      </p:sp>
      <p:graphicFrame>
        <p:nvGraphicFramePr>
          <p:cNvPr id="6" name="Content Placeholder 2">
            <a:extLst>
              <a:ext uri="{FF2B5EF4-FFF2-40B4-BE49-F238E27FC236}">
                <a16:creationId xmlns:a16="http://schemas.microsoft.com/office/drawing/2014/main" id="{294E51BA-185A-467F-82FC-CF1F5A4BB4F3}"/>
              </a:ext>
            </a:extLst>
          </p:cNvPr>
          <p:cNvGraphicFramePr>
            <a:graphicFrameLocks/>
          </p:cNvGraphicFramePr>
          <p:nvPr>
            <p:extLst>
              <p:ext uri="{D42A27DB-BD31-4B8C-83A1-F6EECF244321}">
                <p14:modId xmlns:p14="http://schemas.microsoft.com/office/powerpoint/2010/main" val="2356558985"/>
              </p:ext>
            </p:extLst>
          </p:nvPr>
        </p:nvGraphicFramePr>
        <p:xfrm>
          <a:off x="522287" y="1722887"/>
          <a:ext cx="7848600" cy="38890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347F7454-30FB-4BE8-9674-70E6DD97DD61}"/>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3"/>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9261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A509F3-6C93-486C-8AB7-F670EFE4E2B8}"/>
              </a:ext>
            </a:extLst>
          </p:cNvPr>
          <p:cNvSpPr>
            <a:spLocks noGrp="1"/>
          </p:cNvSpPr>
          <p:nvPr>
            <p:ph type="title"/>
          </p:nvPr>
        </p:nvSpPr>
        <p:spPr/>
        <p:txBody>
          <a:bodyPr/>
          <a:lstStyle/>
          <a:p>
            <a:r>
              <a:rPr lang="en-US" dirty="0"/>
              <a:t>Late Diagnosis of HIV</a:t>
            </a:r>
            <a:br>
              <a:rPr lang="en-US" dirty="0"/>
            </a:br>
            <a:r>
              <a:rPr lang="en-US" dirty="0"/>
              <a:t>(HIV and AIDS within 6 months)</a:t>
            </a:r>
          </a:p>
        </p:txBody>
      </p:sp>
    </p:spTree>
    <p:extLst>
      <p:ext uri="{BB962C8B-B14F-4D97-AF65-F5344CB8AC3E}">
        <p14:creationId xmlns:p14="http://schemas.microsoft.com/office/powerpoint/2010/main" val="32931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B691B-B1B7-4DE6-B0A8-0BB5427B0A07}"/>
              </a:ext>
            </a:extLst>
          </p:cNvPr>
          <p:cNvSpPr>
            <a:spLocks noGrp="1"/>
          </p:cNvSpPr>
          <p:nvPr>
            <p:ph type="title"/>
          </p:nvPr>
        </p:nvSpPr>
        <p:spPr/>
        <p:txBody>
          <a:bodyPr/>
          <a:lstStyle/>
          <a:p>
            <a:r>
              <a:rPr lang="en-US" dirty="0"/>
              <a:t>Rate of Late Diagnoses of HIV by Gender, 2010-2022</a:t>
            </a:r>
          </a:p>
        </p:txBody>
      </p:sp>
      <p:graphicFrame>
        <p:nvGraphicFramePr>
          <p:cNvPr id="4" name="Object 3">
            <a:extLst>
              <a:ext uri="{FF2B5EF4-FFF2-40B4-BE49-F238E27FC236}">
                <a16:creationId xmlns:a16="http://schemas.microsoft.com/office/drawing/2014/main" id="{36085FB0-BACD-425D-9D00-D30DF96E13BE}"/>
              </a:ext>
            </a:extLst>
          </p:cNvPr>
          <p:cNvGraphicFramePr>
            <a:graphicFrameLocks noChangeAspect="1"/>
          </p:cNvGraphicFramePr>
          <p:nvPr>
            <p:extLst>
              <p:ext uri="{D42A27DB-BD31-4B8C-83A1-F6EECF244321}">
                <p14:modId xmlns:p14="http://schemas.microsoft.com/office/powerpoint/2010/main" val="391655550"/>
              </p:ext>
            </p:extLst>
          </p:nvPr>
        </p:nvGraphicFramePr>
        <p:xfrm>
          <a:off x="522287" y="1792942"/>
          <a:ext cx="8229600" cy="41596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47C918A4-86E3-44EA-AC30-0E5607574FAA}"/>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September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3401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F0F4-93CB-4F0B-8863-AF939D67313E}"/>
              </a:ext>
            </a:extLst>
          </p:cNvPr>
          <p:cNvSpPr>
            <a:spLocks noGrp="1"/>
          </p:cNvSpPr>
          <p:nvPr>
            <p:ph type="title"/>
          </p:nvPr>
        </p:nvSpPr>
        <p:spPr/>
        <p:txBody>
          <a:bodyPr/>
          <a:lstStyle/>
          <a:p>
            <a:r>
              <a:rPr lang="en-US" sz="2800" dirty="0"/>
              <a:t>Proportion of Late Diagnosed HIV by Gender and Race/Ethnicity, 2022</a:t>
            </a:r>
          </a:p>
        </p:txBody>
      </p:sp>
      <p:graphicFrame>
        <p:nvGraphicFramePr>
          <p:cNvPr id="5" name="Content Placeholder 15">
            <a:extLst>
              <a:ext uri="{FF2B5EF4-FFF2-40B4-BE49-F238E27FC236}">
                <a16:creationId xmlns:a16="http://schemas.microsoft.com/office/drawing/2014/main" id="{CBE62ED0-98CE-408A-B506-EB7FFBB35C2B}"/>
              </a:ext>
            </a:extLst>
          </p:cNvPr>
          <p:cNvGraphicFramePr>
            <a:graphicFrameLocks/>
          </p:cNvGraphicFramePr>
          <p:nvPr>
            <p:extLst>
              <p:ext uri="{D42A27DB-BD31-4B8C-83A1-F6EECF244321}">
                <p14:modId xmlns:p14="http://schemas.microsoft.com/office/powerpoint/2010/main" val="1041327603"/>
              </p:ext>
            </p:extLst>
          </p:nvPr>
        </p:nvGraphicFramePr>
        <p:xfrm>
          <a:off x="-86743" y="1854970"/>
          <a:ext cx="6740871" cy="3722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EC629BD-F260-45EB-A2B6-FA1F228629BE}"/>
              </a:ext>
            </a:extLst>
          </p:cNvPr>
          <p:cNvGraphicFramePr/>
          <p:nvPr>
            <p:extLst>
              <p:ext uri="{D42A27DB-BD31-4B8C-83A1-F6EECF244321}">
                <p14:modId xmlns:p14="http://schemas.microsoft.com/office/powerpoint/2010/main" val="603881482"/>
              </p:ext>
            </p:extLst>
          </p:nvPr>
        </p:nvGraphicFramePr>
        <p:xfrm>
          <a:off x="4281754" y="1854970"/>
          <a:ext cx="5803271" cy="37228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4A572F80-F5B7-40CD-8964-51B80CD6695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cs typeface="Times New Roman" panose="02020603050405020304" pitchFamily="18" charset="0"/>
              </a:rPr>
              <a:t>^Non-Hispanic/LatinX.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2023 ).</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0809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40E62-EF10-473F-866A-931ADB0D066B}"/>
              </a:ext>
            </a:extLst>
          </p:cNvPr>
          <p:cNvSpPr>
            <a:spLocks noGrp="1"/>
          </p:cNvSpPr>
          <p:nvPr>
            <p:ph type="title"/>
          </p:nvPr>
        </p:nvSpPr>
        <p:spPr/>
        <p:txBody>
          <a:bodyPr/>
          <a:lstStyle/>
          <a:p>
            <a:r>
              <a:rPr lang="en-US" dirty="0"/>
              <a:t>HIV Comorbidities</a:t>
            </a:r>
            <a:br>
              <a:rPr lang="en-US" dirty="0"/>
            </a:br>
            <a:endParaRPr lang="en-US" dirty="0"/>
          </a:p>
        </p:txBody>
      </p:sp>
    </p:spTree>
    <p:extLst>
      <p:ext uri="{BB962C8B-B14F-4D97-AF65-F5344CB8AC3E}">
        <p14:creationId xmlns:p14="http://schemas.microsoft.com/office/powerpoint/2010/main" val="332346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Syphilis Coinfection with HIV</a:t>
            </a:r>
            <a:br>
              <a:rPr lang="en-US" sz="2800" dirty="0"/>
            </a:br>
            <a:endParaRPr lang="en-US" sz="2800" dirty="0"/>
          </a:p>
        </p:txBody>
      </p:sp>
    </p:spTree>
    <p:extLst>
      <p:ext uri="{BB962C8B-B14F-4D97-AF65-F5344CB8AC3E}">
        <p14:creationId xmlns:p14="http://schemas.microsoft.com/office/powerpoint/2010/main" val="28487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dirty="0"/>
              <a:t>North Carolina HIV Rates by Year of Diagnosis, 2000-2022 </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*Based on most recent address in eHARS as of December 31 of the given year. </a:t>
            </a:r>
          </a:p>
          <a:p>
            <a:r>
              <a:rPr lang="en-US" sz="900" b="0" dirty="0">
                <a:solidFill>
                  <a:srgbClr val="000000"/>
                </a:solidFill>
                <a:latin typeface="Arial Narrow" panose="020B0606020202030204" pitchFamily="34" charset="0"/>
              </a:rPr>
              <a:t>**New cases are only among adults and adolescents (13 years and older). </a:t>
            </a:r>
          </a:p>
          <a:p>
            <a:r>
              <a:rPr lang="en-US" sz="900" b="0" dirty="0">
                <a:solidFill>
                  <a:srgbClr val="000000"/>
                </a:solidFill>
                <a:latin typeface="Arial Narrow" panose="020B0606020202030204" pitchFamily="34" charset="0"/>
              </a:rPr>
              <a:t>Data Source: enhanced HIV/AIDS Reporting System (eHARS) (data as of July 2023) and North Carolina Vital Statistics, Volume 2: Leading Causes of Death 2000-2019. </a:t>
            </a:r>
          </a:p>
        </p:txBody>
      </p:sp>
      <p:graphicFrame>
        <p:nvGraphicFramePr>
          <p:cNvPr id="14" name="Object 3">
            <a:extLst>
              <a:ext uri="{FF2B5EF4-FFF2-40B4-BE49-F238E27FC236}">
                <a16:creationId xmlns:a16="http://schemas.microsoft.com/office/drawing/2014/main" id="{7CCF16C5-C5DE-490E-8793-9A60865DB8FA}"/>
              </a:ext>
            </a:extLst>
          </p:cNvPr>
          <p:cNvGraphicFramePr>
            <a:graphicFrameLocks noChangeAspect="1"/>
          </p:cNvGraphicFramePr>
          <p:nvPr>
            <p:extLst>
              <p:ext uri="{D42A27DB-BD31-4B8C-83A1-F6EECF244321}">
                <p14:modId xmlns:p14="http://schemas.microsoft.com/office/powerpoint/2010/main" val="2310426065"/>
              </p:ext>
            </p:extLst>
          </p:nvPr>
        </p:nvGraphicFramePr>
        <p:xfrm>
          <a:off x="266330" y="1499681"/>
          <a:ext cx="8611340" cy="4288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521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sz="2800" dirty="0"/>
              <a:t>People with Early Syphilis^ Coinfected with HIV^^ by Gender, 2000-2022</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b="0" dirty="0">
                <a:solidFill>
                  <a:schemeClr val="bg1">
                    <a:lumMod val="10000"/>
                  </a:schemeClr>
                </a:solidFill>
                <a:latin typeface="Arial Narrow" panose="020B0606020202030204" pitchFamily="34" charset="0"/>
              </a:rPr>
              <a:t>^</a:t>
            </a:r>
            <a:r>
              <a:rPr lang="en-US" sz="1000" b="0" dirty="0">
                <a:latin typeface="Arial Narrow" panose="020B0606020202030204" pitchFamily="34" charset="0"/>
              </a:rPr>
              <a:t>Early syphilis is defined as having primary, secondary, or early non-primary non-secondary (formerly early latent) syphilis. </a:t>
            </a:r>
          </a:p>
          <a:p>
            <a:r>
              <a:rPr lang="en-US" sz="1000" b="0" dirty="0">
                <a:latin typeface="Arial Narrow" panose="020B0606020202030204" pitchFamily="34" charset="0"/>
              </a:rPr>
              <a:t>^^HIV diagnosed prior to OR within 30 days of syphilis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0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July 1, 2023) and enhanced HIV/AIDS Reporting System (eHARS) (data as of July 2023). </a:t>
            </a:r>
          </a:p>
        </p:txBody>
      </p:sp>
      <p:graphicFrame>
        <p:nvGraphicFramePr>
          <p:cNvPr id="5" name="Object 23">
            <a:extLst>
              <a:ext uri="{FF2B5EF4-FFF2-40B4-BE49-F238E27FC236}">
                <a16:creationId xmlns:a16="http://schemas.microsoft.com/office/drawing/2014/main" id="{57F7A0BA-AB73-FC3A-A93A-F1EFF4C7F63A}"/>
              </a:ext>
            </a:extLst>
          </p:cNvPr>
          <p:cNvGraphicFramePr>
            <a:graphicFrameLocks/>
          </p:cNvGraphicFramePr>
          <p:nvPr>
            <p:extLst>
              <p:ext uri="{D42A27DB-BD31-4B8C-83A1-F6EECF244321}">
                <p14:modId xmlns:p14="http://schemas.microsoft.com/office/powerpoint/2010/main" val="1479725988"/>
              </p:ext>
            </p:extLst>
          </p:nvPr>
        </p:nvGraphicFramePr>
        <p:xfrm>
          <a:off x="459449" y="1695484"/>
          <a:ext cx="8225102" cy="4079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49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75997" y="468823"/>
            <a:ext cx="8446705" cy="548640"/>
          </a:xfrm>
        </p:spPr>
        <p:txBody>
          <a:bodyPr/>
          <a:lstStyle/>
          <a:p>
            <a:r>
              <a:rPr lang="en-US" sz="2800" dirty="0"/>
              <a:t>People with Early Syphilis^ Coinfected with HIV^^ by Race 2018-2022</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^Early syphilis is defined as primary, secondary, or early non-primary non-secondary (formerly early latent) syphilis. </a:t>
            </a:r>
          </a:p>
          <a:p>
            <a:r>
              <a:rPr lang="en-US" sz="1100" b="0" dirty="0">
                <a:latin typeface="Arial Narrow" panose="020B0606020202030204" pitchFamily="34" charset="0"/>
              </a:rPr>
              <a:t>^^HIV diagnosed prior to OR within 30 days of syphilis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2023).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11" name="Chart 10">
            <a:extLst>
              <a:ext uri="{FF2B5EF4-FFF2-40B4-BE49-F238E27FC236}">
                <a16:creationId xmlns:a16="http://schemas.microsoft.com/office/drawing/2014/main" id="{6D02080B-9DA2-2A0F-FC09-CC537FFCF2F1}"/>
              </a:ext>
            </a:extLst>
          </p:cNvPr>
          <p:cNvGraphicFramePr/>
          <p:nvPr>
            <p:extLst>
              <p:ext uri="{D42A27DB-BD31-4B8C-83A1-F6EECF244321}">
                <p14:modId xmlns:p14="http://schemas.microsoft.com/office/powerpoint/2010/main" val="788851378"/>
              </p:ext>
            </p:extLst>
          </p:nvPr>
        </p:nvGraphicFramePr>
        <p:xfrm>
          <a:off x="832521" y="1386113"/>
          <a:ext cx="7478958" cy="4547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912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219806" y="559623"/>
            <a:ext cx="8870846" cy="548640"/>
          </a:xfrm>
        </p:spPr>
        <p:txBody>
          <a:bodyPr/>
          <a:lstStyle/>
          <a:p>
            <a:r>
              <a:rPr lang="en-US" sz="2800" dirty="0"/>
              <a:t>People with Early Syphilis^ Coinfected with HIV^^ by Ethnicity 2018-2022</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^Early syphilis is defined as primary, secondary, or early non-primary non-secondary (formerly early latent) syphilis. </a:t>
            </a:r>
          </a:p>
          <a:p>
            <a:r>
              <a:rPr lang="en-US" sz="1100" b="0" dirty="0">
                <a:latin typeface="Arial Narrow" panose="020B0606020202030204" pitchFamily="34" charset="0"/>
              </a:rPr>
              <a:t>^^HIV diagnosed prior to OR within 30 days of syphilis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2023).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id="{E6DC49BB-5562-1FE0-076D-44F000E7CCA4}"/>
              </a:ext>
            </a:extLst>
          </p:cNvPr>
          <p:cNvGraphicFramePr/>
          <p:nvPr>
            <p:extLst>
              <p:ext uri="{D42A27DB-BD31-4B8C-83A1-F6EECF244321}">
                <p14:modId xmlns:p14="http://schemas.microsoft.com/office/powerpoint/2010/main" val="4290028611"/>
              </p:ext>
            </p:extLst>
          </p:nvPr>
        </p:nvGraphicFramePr>
        <p:xfrm>
          <a:off x="840828" y="1641232"/>
          <a:ext cx="7628802" cy="4107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16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Gonorrhea Coinfection with HIV</a:t>
            </a:r>
            <a:br>
              <a:rPr lang="en-US" sz="2800" dirty="0"/>
            </a:br>
            <a:endParaRPr lang="en-US" sz="2800" dirty="0"/>
          </a:p>
        </p:txBody>
      </p:sp>
    </p:spTree>
    <p:extLst>
      <p:ext uri="{BB962C8B-B14F-4D97-AF65-F5344CB8AC3E}">
        <p14:creationId xmlns:p14="http://schemas.microsoft.com/office/powerpoint/2010/main" val="125727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dirty="0"/>
              <a:t>People with Gonorrhea Coinfected with HIV^^ by Gender, 2012-2022</a:t>
            </a:r>
            <a:br>
              <a:rPr lang="en-US" dirty="0"/>
            </a:br>
            <a:endParaRPr lang="en-US" dirty="0"/>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b="0" dirty="0">
                <a:latin typeface="Arial Narrow" panose="020B0606020202030204" pitchFamily="34" charset="0"/>
              </a:rPr>
              <a:t>^^HIV diagnosed prior to OR within 30 days of gonorrhea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0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July 1, 2023) and enhanced HIV/AIDS Reporting System (eHARS) (data as of July 2023). </a:t>
            </a:r>
          </a:p>
        </p:txBody>
      </p:sp>
      <p:graphicFrame>
        <p:nvGraphicFramePr>
          <p:cNvPr id="5" name="Object 23">
            <a:extLst>
              <a:ext uri="{FF2B5EF4-FFF2-40B4-BE49-F238E27FC236}">
                <a16:creationId xmlns:a16="http://schemas.microsoft.com/office/drawing/2014/main" id="{6D87DAF3-475E-45AF-B724-5DA2E98F33CE}"/>
              </a:ext>
            </a:extLst>
          </p:cNvPr>
          <p:cNvGraphicFramePr>
            <a:graphicFrameLocks/>
          </p:cNvGraphicFramePr>
          <p:nvPr>
            <p:extLst>
              <p:ext uri="{D42A27DB-BD31-4B8C-83A1-F6EECF244321}">
                <p14:modId xmlns:p14="http://schemas.microsoft.com/office/powerpoint/2010/main" val="2897334286"/>
              </p:ext>
            </p:extLst>
          </p:nvPr>
        </p:nvGraphicFramePr>
        <p:xfrm>
          <a:off x="342900" y="1472612"/>
          <a:ext cx="8458200" cy="4616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98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75997" y="468823"/>
            <a:ext cx="8446705" cy="548640"/>
          </a:xfrm>
        </p:spPr>
        <p:txBody>
          <a:bodyPr/>
          <a:lstStyle/>
          <a:p>
            <a:r>
              <a:rPr lang="en-US" sz="2800" dirty="0"/>
              <a:t>People with Gonorrhea Coinfected with HIV^^ by Race 2018-2022</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^^HIV diagnosed prior to OR within 30 days of gonorrhea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2023).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11" name="Chart 10">
            <a:extLst>
              <a:ext uri="{FF2B5EF4-FFF2-40B4-BE49-F238E27FC236}">
                <a16:creationId xmlns:a16="http://schemas.microsoft.com/office/drawing/2014/main" id="{6D02080B-9DA2-2A0F-FC09-CC537FFCF2F1}"/>
              </a:ext>
            </a:extLst>
          </p:cNvPr>
          <p:cNvGraphicFramePr/>
          <p:nvPr>
            <p:extLst>
              <p:ext uri="{D42A27DB-BD31-4B8C-83A1-F6EECF244321}">
                <p14:modId xmlns:p14="http://schemas.microsoft.com/office/powerpoint/2010/main" val="3325710327"/>
              </p:ext>
            </p:extLst>
          </p:nvPr>
        </p:nvGraphicFramePr>
        <p:xfrm>
          <a:off x="966952" y="1352169"/>
          <a:ext cx="7502678" cy="470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30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219806" y="559623"/>
            <a:ext cx="8870846" cy="548640"/>
          </a:xfrm>
        </p:spPr>
        <p:txBody>
          <a:bodyPr/>
          <a:lstStyle/>
          <a:p>
            <a:r>
              <a:rPr lang="en-US" sz="2800" dirty="0"/>
              <a:t>People with Gonorrhea Coinfected with HIV^^ by Ethnicity 2018-2022</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^^HIV diagnosed prior to OR within 30 days of gonorrhea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2023).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id="{E6DC49BB-5562-1FE0-076D-44F000E7CCA4}"/>
              </a:ext>
            </a:extLst>
          </p:cNvPr>
          <p:cNvGraphicFramePr/>
          <p:nvPr>
            <p:extLst>
              <p:ext uri="{D42A27DB-BD31-4B8C-83A1-F6EECF244321}">
                <p14:modId xmlns:p14="http://schemas.microsoft.com/office/powerpoint/2010/main" val="3493067364"/>
              </p:ext>
            </p:extLst>
          </p:nvPr>
        </p:nvGraphicFramePr>
        <p:xfrm>
          <a:off x="840828" y="1883454"/>
          <a:ext cx="7628802" cy="4064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91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Hepatitis Coinfection with HIV</a:t>
            </a:r>
            <a:br>
              <a:rPr lang="en-US" sz="2800" dirty="0"/>
            </a:br>
            <a:endParaRPr lang="en-US" sz="2800" dirty="0"/>
          </a:p>
        </p:txBody>
      </p:sp>
    </p:spTree>
    <p:extLst>
      <p:ext uri="{BB962C8B-B14F-4D97-AF65-F5344CB8AC3E}">
        <p14:creationId xmlns:p14="http://schemas.microsoft.com/office/powerpoint/2010/main" val="174481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129A6-2C7B-4D17-B9A9-D2D0989A1BF0}"/>
              </a:ext>
            </a:extLst>
          </p:cNvPr>
          <p:cNvSpPr>
            <a:spLocks noGrp="1"/>
          </p:cNvSpPr>
          <p:nvPr>
            <p:ph type="title"/>
          </p:nvPr>
        </p:nvSpPr>
        <p:spPr>
          <a:xfrm>
            <a:off x="684473" y="473671"/>
            <a:ext cx="7843267" cy="548640"/>
          </a:xfrm>
        </p:spPr>
        <p:txBody>
          <a:bodyPr/>
          <a:lstStyle/>
          <a:p>
            <a:r>
              <a:rPr lang="en-US" sz="1800" dirty="0"/>
              <a:t>Conquering the Syndemic: The Impact of HCV, HIV, and Opioid Overdoses in North Carolina</a:t>
            </a:r>
          </a:p>
        </p:txBody>
      </p:sp>
      <p:sp>
        <p:nvSpPr>
          <p:cNvPr id="24" name="Oval 23">
            <a:extLst>
              <a:ext uri="{FF2B5EF4-FFF2-40B4-BE49-F238E27FC236}">
                <a16:creationId xmlns:a16="http://schemas.microsoft.com/office/drawing/2014/main" id="{C531D1F0-38B8-4668-80FC-6950274BDA73}"/>
              </a:ext>
            </a:extLst>
          </p:cNvPr>
          <p:cNvSpPr/>
          <p:nvPr/>
        </p:nvSpPr>
        <p:spPr>
          <a:xfrm>
            <a:off x="2548056" y="844447"/>
            <a:ext cx="4275068" cy="3866167"/>
          </a:xfrm>
          <a:prstGeom prst="ellipse">
            <a:avLst/>
          </a:prstGeom>
          <a:solidFill>
            <a:schemeClr val="accent6">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a:extLst>
              <a:ext uri="{FF2B5EF4-FFF2-40B4-BE49-F238E27FC236}">
                <a16:creationId xmlns:a16="http://schemas.microsoft.com/office/drawing/2014/main" id="{14CB3407-A1BA-493E-9FC1-4C5BD53BA896}"/>
              </a:ext>
            </a:extLst>
          </p:cNvPr>
          <p:cNvSpPr/>
          <p:nvPr/>
        </p:nvSpPr>
        <p:spPr>
          <a:xfrm>
            <a:off x="1094994" y="2332428"/>
            <a:ext cx="4368493" cy="3814821"/>
          </a:xfrm>
          <a:prstGeom prst="ellipse">
            <a:avLst/>
          </a:prstGeom>
          <a:solidFill>
            <a:schemeClr val="accent4">
              <a:lumMod val="7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id="{B6541B2F-04F4-4682-9AB9-6D1740E67587}"/>
              </a:ext>
            </a:extLst>
          </p:cNvPr>
          <p:cNvSpPr/>
          <p:nvPr/>
        </p:nvSpPr>
        <p:spPr>
          <a:xfrm>
            <a:off x="3919638" y="2274548"/>
            <a:ext cx="4275387" cy="3866167"/>
          </a:xfrm>
          <a:prstGeom prst="ellipse">
            <a:avLst/>
          </a:prstGeom>
          <a:solidFill>
            <a:schemeClr val="accent5">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a:extLst>
              <a:ext uri="{FF2B5EF4-FFF2-40B4-BE49-F238E27FC236}">
                <a16:creationId xmlns:a16="http://schemas.microsoft.com/office/drawing/2014/main" id="{941BE9B7-693E-4F1D-8E11-31950468302D}"/>
              </a:ext>
            </a:extLst>
          </p:cNvPr>
          <p:cNvSpPr txBox="1"/>
          <p:nvPr/>
        </p:nvSpPr>
        <p:spPr>
          <a:xfrm>
            <a:off x="3856914" y="1070475"/>
            <a:ext cx="1826087"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 HCV </a:t>
            </a:r>
          </a:p>
        </p:txBody>
      </p:sp>
      <p:sp>
        <p:nvSpPr>
          <p:cNvPr id="28" name="TextBox 27">
            <a:extLst>
              <a:ext uri="{FF2B5EF4-FFF2-40B4-BE49-F238E27FC236}">
                <a16:creationId xmlns:a16="http://schemas.microsoft.com/office/drawing/2014/main" id="{AAF34A29-65F4-49B6-82B9-3FF9410CEA6A}"/>
              </a:ext>
            </a:extLst>
          </p:cNvPr>
          <p:cNvSpPr txBox="1"/>
          <p:nvPr/>
        </p:nvSpPr>
        <p:spPr>
          <a:xfrm>
            <a:off x="1575811" y="1419923"/>
            <a:ext cx="6060593" cy="907941"/>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Reported acute HCV,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75 </a:t>
            </a:r>
          </a:p>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Estimated people living with chronic HCV in U.S., 2016</a:t>
            </a:r>
            <a:r>
              <a:rPr lang="en-US" sz="1400" baseline="30000" dirty="0">
                <a:solidFill>
                  <a:prstClr val="black"/>
                </a:solidFill>
                <a:latin typeface="Arial" panose="020B0604020202020204" pitchFamily="34" charset="0"/>
                <a:cs typeface="Arial" panose="020B0604020202020204" pitchFamily="34" charset="0"/>
              </a:rPr>
              <a:t>2</a:t>
            </a:r>
            <a:r>
              <a:rPr lang="en-US" sz="1400" dirty="0">
                <a:solidFill>
                  <a:prstClr val="black"/>
                </a:solidFill>
                <a:latin typeface="Arial" panose="020B0604020202020204" pitchFamily="34" charset="0"/>
                <a:cs typeface="Arial" panose="020B0604020202020204" pitchFamily="34" charset="0"/>
              </a:rPr>
              <a:t> =  2.4 million </a:t>
            </a:r>
            <a:r>
              <a:rPr lang="en-US" sz="1100" dirty="0">
                <a:solidFill>
                  <a:prstClr val="black"/>
                </a:solidFill>
                <a:latin typeface="Arial" panose="020B0604020202020204" pitchFamily="34" charset="0"/>
                <a:cs typeface="Arial" panose="020B0604020202020204" pitchFamily="34" charset="0"/>
              </a:rPr>
              <a:t>(Trends in mortality and curative treatment indicate the prevalence is lower today.)</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Average lifetime treatment cost of chronic HCV</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$100,000/person</a:t>
            </a:r>
          </a:p>
        </p:txBody>
      </p:sp>
      <p:sp>
        <p:nvSpPr>
          <p:cNvPr id="29" name="TextBox 28">
            <a:extLst>
              <a:ext uri="{FF2B5EF4-FFF2-40B4-BE49-F238E27FC236}">
                <a16:creationId xmlns:a16="http://schemas.microsoft.com/office/drawing/2014/main" id="{C9FB96FA-5E33-4278-8C75-CBDCFBFEBA57}"/>
              </a:ext>
            </a:extLst>
          </p:cNvPr>
          <p:cNvSpPr txBox="1"/>
          <p:nvPr/>
        </p:nvSpPr>
        <p:spPr>
          <a:xfrm>
            <a:off x="76296" y="6140715"/>
            <a:ext cx="9067704" cy="369332"/>
          </a:xfrm>
          <a:prstGeom prst="rect">
            <a:avLst/>
          </a:prstGeom>
          <a:noFill/>
        </p:spPr>
        <p:txBody>
          <a:bodyPr wrap="square" rtlCol="0">
            <a:spAutoFit/>
          </a:bodyPr>
          <a:lstStyle/>
          <a:p>
            <a:r>
              <a:rPr lang="en-US" sz="600" baseline="30000" dirty="0">
                <a:solidFill>
                  <a:prstClr val="black"/>
                </a:solidFill>
                <a:latin typeface="Arial Narrow" panose="020B0606020202030204" pitchFamily="34" charset="0"/>
                <a:cs typeface="Arial" panose="020B0604020202020204" pitchFamily="34" charset="0"/>
              </a:rPr>
              <a:t>1</a:t>
            </a:r>
            <a:r>
              <a:rPr lang="en-US" sz="600" dirty="0">
                <a:solidFill>
                  <a:prstClr val="black"/>
                </a:solidFill>
                <a:latin typeface="Arial Narrow" panose="020B0606020202030204" pitchFamily="34" charset="0"/>
                <a:cs typeface="Arial" panose="020B0604020202020204" pitchFamily="34" charset="0"/>
              </a:rPr>
              <a:t>NC HIV/STD/Hepatitis Annual Surveillance Report, 2022; </a:t>
            </a:r>
            <a:r>
              <a:rPr lang="en-US" sz="600" baseline="30000" dirty="0">
                <a:solidFill>
                  <a:prstClr val="black"/>
                </a:solidFill>
                <a:latin typeface="Arial Narrow" panose="020B0606020202030204" pitchFamily="34" charset="0"/>
                <a:cs typeface="Arial" panose="020B0604020202020204" pitchFamily="34" charset="0"/>
              </a:rPr>
              <a:t>2</a:t>
            </a:r>
            <a:r>
              <a:rPr lang="en-US" sz="600" dirty="0">
                <a:solidFill>
                  <a:prstClr val="black"/>
                </a:solidFill>
                <a:latin typeface="Arial Narrow" panose="020B0606020202030204" pitchFamily="34" charset="0"/>
                <a:cs typeface="Arial" panose="020B0604020202020204" pitchFamily="34" charset="0"/>
              </a:rPr>
              <a:t>CDC Surveillance for Viral Hepatitis (</a:t>
            </a:r>
            <a:r>
              <a:rPr lang="en-US" sz="600" dirty="0">
                <a:hlinkClick r:id="rId2"/>
              </a:rPr>
              <a:t>https://www.cdc.gov/hepatitis/hcv/hcvfaq.htm#Ref01</a:t>
            </a:r>
            <a:r>
              <a:rPr lang="en-US" sz="600" dirty="0"/>
              <a:t>)</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3</a:t>
            </a:r>
            <a:r>
              <a:rPr lang="en-US" sz="600" dirty="0">
                <a:solidFill>
                  <a:prstClr val="black"/>
                </a:solidFill>
                <a:latin typeface="Arial Narrow" panose="020B0606020202030204" pitchFamily="34" charset="0"/>
                <a:cs typeface="Arial" panose="020B0604020202020204" pitchFamily="34" charset="0"/>
              </a:rPr>
              <a:t>In the absence of liver transplant (C. Everett Koop Institute, Dartmouth </a:t>
            </a:r>
            <a:r>
              <a:rPr lang="en-US" sz="600" dirty="0">
                <a:solidFill>
                  <a:prstClr val="black"/>
                </a:solidFill>
                <a:latin typeface="Arial Narrow" panose="020B0606020202030204" pitchFamily="34" charset="0"/>
                <a:cs typeface="Arial" panose="020B0604020202020204" pitchFamily="34" charset="0"/>
                <a:hlinkClick r:id="rId3"/>
              </a:rPr>
              <a:t>http://www.epidemic.org/thefacts/theepidemic/USHealthCareCosts/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4</a:t>
            </a:r>
            <a:r>
              <a:rPr lang="en-US" sz="600" dirty="0">
                <a:solidFill>
                  <a:prstClr val="black"/>
                </a:solidFill>
                <a:latin typeface="Arial Narrow" panose="020B0606020202030204" pitchFamily="34" charset="0"/>
                <a:cs typeface="Arial" panose="020B0604020202020204" pitchFamily="34" charset="0"/>
              </a:rPr>
              <a:t>Based on estimates from  NC Ryan White CAREWare and the Medical Monitoring Project in NC;</a:t>
            </a:r>
            <a:r>
              <a:rPr lang="en-US" sz="600" baseline="30000" dirty="0">
                <a:solidFill>
                  <a:prstClr val="black"/>
                </a:solidFill>
                <a:latin typeface="Arial Narrow" panose="020B0606020202030204" pitchFamily="34" charset="0"/>
                <a:cs typeface="Arial" panose="020B0604020202020204" pitchFamily="34" charset="0"/>
              </a:rPr>
              <a:t>5</a:t>
            </a:r>
            <a:r>
              <a:rPr lang="en-US" sz="600" dirty="0">
                <a:solidFill>
                  <a:prstClr val="black"/>
                </a:solidFill>
                <a:latin typeface="Arial Narrow" panose="020B0606020202030204" pitchFamily="34" charset="0"/>
                <a:cs typeface="Arial" panose="020B0604020202020204" pitchFamily="34" charset="0"/>
              </a:rPr>
              <a:t>People Coinfected with HIV and Viral Hepatitis </a:t>
            </a:r>
            <a:r>
              <a:rPr lang="en-US" sz="600" dirty="0">
                <a:solidFill>
                  <a:prstClr val="black"/>
                </a:solidFill>
                <a:latin typeface="Arial Narrow" panose="020B0606020202030204" pitchFamily="34" charset="0"/>
                <a:cs typeface="Arial" panose="020B0604020202020204" pitchFamily="34" charset="0"/>
                <a:hlinkClick r:id="rId4"/>
              </a:rPr>
              <a:t>https://www.cdc.gov/hepatitis/populations/hiv.htm</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6 </a:t>
            </a:r>
            <a:r>
              <a:rPr lang="en-US" sz="600" dirty="0">
                <a:solidFill>
                  <a:prstClr val="black"/>
                </a:solidFill>
                <a:latin typeface="Arial Narrow" panose="020B0606020202030204" pitchFamily="34" charset="0"/>
                <a:cs typeface="Arial" panose="020B0604020202020204" pitchFamily="34" charset="0"/>
              </a:rPr>
              <a:t>Opioid and Substance Use Action Plan Data Dashboard https://injuryfreenc.dph.ncdhhs.gov/DataSurveillance/overdose.htm; </a:t>
            </a:r>
            <a:r>
              <a:rPr lang="en-US" sz="600" baseline="30000" dirty="0">
                <a:solidFill>
                  <a:prstClr val="black"/>
                </a:solidFill>
                <a:latin typeface="Arial Narrow" panose="020B0606020202030204" pitchFamily="34" charset="0"/>
                <a:cs typeface="Arial" panose="020B0604020202020204" pitchFamily="34" charset="0"/>
              </a:rPr>
              <a:t>7</a:t>
            </a:r>
            <a:r>
              <a:rPr lang="en-US" sz="600" dirty="0">
                <a:solidFill>
                  <a:prstClr val="black"/>
                </a:solidFill>
                <a:latin typeface="Arial Narrow" panose="020B0606020202030204" pitchFamily="34" charset="0"/>
                <a:cs typeface="Arial" panose="020B0604020202020204" pitchFamily="34" charset="0"/>
                <a:hlinkClick r:id="rId5"/>
              </a:rPr>
              <a:t>https://www.drugabuse.gov/drug-topics/opioids/opioid-summaries-by-state/north-carolina-opioid-involved-deaths-related-harms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8</a:t>
            </a:r>
            <a:r>
              <a:rPr lang="en-US" sz="600" dirty="0">
                <a:solidFill>
                  <a:prstClr val="black"/>
                </a:solidFill>
                <a:latin typeface="Arial Narrow" panose="020B0606020202030204" pitchFamily="34" charset="0"/>
                <a:cs typeface="Arial" panose="020B0604020202020204" pitchFamily="34" charset="0"/>
              </a:rPr>
              <a:t>HIV Cost-effectiveness, CDC: </a:t>
            </a:r>
            <a:r>
              <a:rPr lang="en-US" sz="600" dirty="0">
                <a:solidFill>
                  <a:prstClr val="black"/>
                </a:solidFill>
                <a:latin typeface="Arial Narrow" panose="020B0606020202030204" pitchFamily="34" charset="0"/>
                <a:cs typeface="Arial" panose="020B0604020202020204" pitchFamily="34" charset="0"/>
                <a:hlinkClick r:id="rId6"/>
              </a:rPr>
              <a:t>https://www.cdc.gov/hiv/programresources/guidance/costeffectiveness/index.html</a:t>
            </a:r>
            <a:r>
              <a:rPr lang="en-US" sz="600" dirty="0">
                <a:solidFill>
                  <a:prstClr val="black"/>
                </a:solidFill>
                <a:latin typeface="Arial Narrow" panose="020B060602020203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5A56F0E1-629A-4BB8-8FDB-941C3C7D83D2}"/>
              </a:ext>
            </a:extLst>
          </p:cNvPr>
          <p:cNvSpPr txBox="1"/>
          <p:nvPr/>
        </p:nvSpPr>
        <p:spPr>
          <a:xfrm>
            <a:off x="587512" y="4546330"/>
            <a:ext cx="4301062" cy="1169551"/>
          </a:xfrm>
          <a:prstGeom prst="rect">
            <a:avLst/>
          </a:prstGeom>
          <a:noFill/>
        </p:spPr>
        <p:txBody>
          <a:bodyPr wrap="square" rtlCol="0">
            <a:spAutoFit/>
          </a:bodyPr>
          <a:lstStyle/>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Drug overdose deaths in NC, 2022</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3,876 (36.9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Fentanyl deaths, 2018</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3,117 (29.5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CDC estimates the cost of drug overdose deaths in NC, 2016</a:t>
            </a:r>
            <a:r>
              <a:rPr lang="en-US" sz="1400" baseline="300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 $1.3 billion</a:t>
            </a:r>
          </a:p>
        </p:txBody>
      </p:sp>
      <p:sp>
        <p:nvSpPr>
          <p:cNvPr id="31" name="TextBox 30">
            <a:extLst>
              <a:ext uri="{FF2B5EF4-FFF2-40B4-BE49-F238E27FC236}">
                <a16:creationId xmlns:a16="http://schemas.microsoft.com/office/drawing/2014/main" id="{8AA34F1D-5443-4735-BFE1-A5FB2BBAAF26}"/>
              </a:ext>
            </a:extLst>
          </p:cNvPr>
          <p:cNvSpPr txBox="1"/>
          <p:nvPr/>
        </p:nvSpPr>
        <p:spPr>
          <a:xfrm>
            <a:off x="4938044" y="4579010"/>
            <a:ext cx="4403913" cy="954107"/>
          </a:xfrm>
          <a:prstGeom prst="rect">
            <a:avLst/>
          </a:prstGeom>
          <a:noFill/>
        </p:spPr>
        <p:txBody>
          <a:bodyPr wrap="square" rtlCol="0">
            <a:spAutoFit/>
          </a:bodyPr>
          <a:lstStyle/>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Newly reported HIV,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1,366</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People living with HIV,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36,581</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Average lifetime treatment cost of HIV</a:t>
            </a:r>
            <a:r>
              <a:rPr lang="en-US" sz="1400" baseline="30000" dirty="0">
                <a:solidFill>
                  <a:prstClr val="black"/>
                </a:solidFill>
                <a:latin typeface="Arial" panose="020B0604020202020204" pitchFamily="34" charset="0"/>
                <a:cs typeface="Arial" panose="020B0604020202020204" pitchFamily="34" charset="0"/>
              </a:rPr>
              <a:t>8</a:t>
            </a:r>
            <a:r>
              <a:rPr lang="en-US" sz="1400" dirty="0">
                <a:solidFill>
                  <a:prstClr val="black"/>
                </a:solidFill>
                <a:latin typeface="Arial" panose="020B0604020202020204" pitchFamily="34" charset="0"/>
                <a:cs typeface="Arial" panose="020B0604020202020204" pitchFamily="34" charset="0"/>
              </a:rPr>
              <a:t> = &gt;$370,000/person </a:t>
            </a:r>
          </a:p>
        </p:txBody>
      </p:sp>
      <p:sp>
        <p:nvSpPr>
          <p:cNvPr id="32" name="TextBox 31">
            <a:extLst>
              <a:ext uri="{FF2B5EF4-FFF2-40B4-BE49-F238E27FC236}">
                <a16:creationId xmlns:a16="http://schemas.microsoft.com/office/drawing/2014/main" id="{2A6440BF-1D03-4F13-AE40-332D04E64E38}"/>
              </a:ext>
            </a:extLst>
          </p:cNvPr>
          <p:cNvSpPr txBox="1"/>
          <p:nvPr/>
        </p:nvSpPr>
        <p:spPr>
          <a:xfrm>
            <a:off x="1471353" y="4241372"/>
            <a:ext cx="2311766"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Opioid Overdoses</a:t>
            </a:r>
          </a:p>
        </p:txBody>
      </p:sp>
      <p:sp>
        <p:nvSpPr>
          <p:cNvPr id="33" name="TextBox 32">
            <a:extLst>
              <a:ext uri="{FF2B5EF4-FFF2-40B4-BE49-F238E27FC236}">
                <a16:creationId xmlns:a16="http://schemas.microsoft.com/office/drawing/2014/main" id="{7D60A502-7AD5-483A-A940-0D8A5CDA5C94}"/>
              </a:ext>
            </a:extLst>
          </p:cNvPr>
          <p:cNvSpPr txBox="1"/>
          <p:nvPr/>
        </p:nvSpPr>
        <p:spPr>
          <a:xfrm>
            <a:off x="5619942" y="4271232"/>
            <a:ext cx="2419614"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HIV Infections</a:t>
            </a:r>
          </a:p>
        </p:txBody>
      </p:sp>
      <p:sp>
        <p:nvSpPr>
          <p:cNvPr id="34" name="Bent Arrow 6">
            <a:extLst>
              <a:ext uri="{FF2B5EF4-FFF2-40B4-BE49-F238E27FC236}">
                <a16:creationId xmlns:a16="http://schemas.microsoft.com/office/drawing/2014/main" id="{1F061CCC-2798-4DAA-AECA-1E39851E38FA}"/>
              </a:ext>
            </a:extLst>
          </p:cNvPr>
          <p:cNvSpPr/>
          <p:nvPr/>
        </p:nvSpPr>
        <p:spPr>
          <a:xfrm rot="10800000">
            <a:off x="7636404" y="4656476"/>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5" name="Bent Arrow 17">
            <a:extLst>
              <a:ext uri="{FF2B5EF4-FFF2-40B4-BE49-F238E27FC236}">
                <a16:creationId xmlns:a16="http://schemas.microsoft.com/office/drawing/2014/main" id="{46C58800-D4F8-4BE1-976F-114FC8B9A692}"/>
              </a:ext>
            </a:extLst>
          </p:cNvPr>
          <p:cNvSpPr/>
          <p:nvPr/>
        </p:nvSpPr>
        <p:spPr>
          <a:xfrm>
            <a:off x="320103" y="1070475"/>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6" name="Bent Arrow 18">
            <a:extLst>
              <a:ext uri="{FF2B5EF4-FFF2-40B4-BE49-F238E27FC236}">
                <a16:creationId xmlns:a16="http://schemas.microsoft.com/office/drawing/2014/main" id="{909CBEAA-2108-4BA5-B4C3-F0A07DEC7BE3}"/>
              </a:ext>
            </a:extLst>
          </p:cNvPr>
          <p:cNvSpPr/>
          <p:nvPr/>
        </p:nvSpPr>
        <p:spPr>
          <a:xfrm rot="16200000">
            <a:off x="232070" y="4733572"/>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7" name="Bent Arrow 19">
            <a:extLst>
              <a:ext uri="{FF2B5EF4-FFF2-40B4-BE49-F238E27FC236}">
                <a16:creationId xmlns:a16="http://schemas.microsoft.com/office/drawing/2014/main" id="{E94A1BCB-61DC-4E52-9935-68D8318C0135}"/>
              </a:ext>
            </a:extLst>
          </p:cNvPr>
          <p:cNvSpPr/>
          <p:nvPr/>
        </p:nvSpPr>
        <p:spPr>
          <a:xfrm rot="5400000">
            <a:off x="7737751" y="1079904"/>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8" name="TextBox 37">
            <a:extLst>
              <a:ext uri="{FF2B5EF4-FFF2-40B4-BE49-F238E27FC236}">
                <a16:creationId xmlns:a16="http://schemas.microsoft.com/office/drawing/2014/main" id="{4BD5784C-A690-4985-A963-367C502AD9B7}"/>
              </a:ext>
            </a:extLst>
          </p:cNvPr>
          <p:cNvSpPr txBox="1"/>
          <p:nvPr/>
        </p:nvSpPr>
        <p:spPr>
          <a:xfrm>
            <a:off x="194202" y="2982268"/>
            <a:ext cx="9144000" cy="1313180"/>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Estimate 7-13% of HIV-infected people in NC are co-infected with HCV (CDC estimates 21%)</a:t>
            </a:r>
            <a:r>
              <a:rPr lang="en-US" sz="1400" baseline="30000" dirty="0">
                <a:latin typeface="Arial" panose="020B0604020202020204" pitchFamily="34" charset="0"/>
                <a:cs typeface="Arial" panose="020B0604020202020204" pitchFamily="34" charset="0"/>
              </a:rPr>
              <a:t>4,5</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At least 7% of people diagnosed with HIV in NC in 2022 were exposed through injection drug use</a:t>
            </a:r>
            <a:r>
              <a:rPr lang="en-US" sz="1400" baseline="30000" dirty="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An estimated 62%‒80% of HIV-infected people who inject drugs are co-infected with HCV</a:t>
            </a:r>
            <a:r>
              <a:rPr lang="en-US" sz="1400" baseline="30000" dirty="0">
                <a:latin typeface="Arial" panose="020B0604020202020204" pitchFamily="34" charset="0"/>
                <a:cs typeface="Arial" panose="020B0604020202020204" pitchFamily="34" charset="0"/>
              </a:rPr>
              <a:t>5</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Around 40% of people with acute HCV in 2022 reported injection drug use</a:t>
            </a:r>
            <a:r>
              <a:rPr lang="en-US" sz="1400" baseline="30000" dirty="0">
                <a:latin typeface="Arial" panose="020B0604020202020204" pitchFamily="34" charset="0"/>
                <a:cs typeface="Arial" panose="020B0604020202020204" pitchFamily="34" charset="0"/>
              </a:rPr>
              <a:t>1</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Based on surveillance data, 23% of people coinfected with HIV/HCV achieved SVR through 2022</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p>
          <a:p>
            <a:pPr marL="73152" indent="-73152" algn="ctr">
              <a:buFont typeface="Arial" panose="020B0604020202020204" pitchFamily="34" charset="0"/>
              <a:buChar char="•"/>
            </a:pPr>
            <a:endParaRPr lang="en-US" sz="1400" baseline="300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AD38E5-55A6-453B-81A7-264910FAF386}"/>
              </a:ext>
            </a:extLst>
          </p:cNvPr>
          <p:cNvSpPr txBox="1"/>
          <p:nvPr/>
        </p:nvSpPr>
        <p:spPr>
          <a:xfrm>
            <a:off x="3783119" y="2674492"/>
            <a:ext cx="1826087" cy="369332"/>
          </a:xfrm>
          <a:prstGeom prst="rect">
            <a:avLst/>
          </a:prstGeom>
          <a:noFill/>
          <a:ln>
            <a:noFill/>
          </a:ln>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Syndemic</a:t>
            </a:r>
          </a:p>
        </p:txBody>
      </p:sp>
    </p:spTree>
    <p:extLst>
      <p:ext uri="{BB962C8B-B14F-4D97-AF65-F5344CB8AC3E}">
        <p14:creationId xmlns:p14="http://schemas.microsoft.com/office/powerpoint/2010/main" val="393982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2022 HIV/Hepatitis B/Hepatitis C Coinfection</a:t>
            </a:r>
          </a:p>
        </p:txBody>
      </p:sp>
      <p:sp>
        <p:nvSpPr>
          <p:cNvPr id="4" name="Text Placeholder 3">
            <a:extLst>
              <a:ext uri="{FF2B5EF4-FFF2-40B4-BE49-F238E27FC236}">
                <a16:creationId xmlns:a16="http://schemas.microsoft.com/office/drawing/2014/main" id="{5BA86432-000A-4258-904A-DF83AEDA7DCE}"/>
              </a:ext>
            </a:extLst>
          </p:cNvPr>
          <p:cNvSpPr>
            <a:spLocks noGrp="1"/>
          </p:cNvSpPr>
          <p:nvPr>
            <p:ph type="body" sz="quarter" idx="10"/>
          </p:nvPr>
        </p:nvSpPr>
        <p:spPr>
          <a:xfrm>
            <a:off x="78581" y="6200502"/>
            <a:ext cx="9496641" cy="412038"/>
          </a:xfrm>
        </p:spPr>
        <p:txBody>
          <a:bodyPr/>
          <a:lstStyle/>
          <a:p>
            <a:pPr marL="0" indent="0">
              <a:spcBef>
                <a:spcPts val="0"/>
              </a:spcBef>
              <a:buNone/>
            </a:pPr>
            <a:r>
              <a:rPr lang="en-US" sz="900" dirty="0">
                <a:solidFill>
                  <a:srgbClr val="000000"/>
                </a:solidFill>
                <a:latin typeface="Arial Narrow" panose="020B0606020202030204" pitchFamily="34" charset="0"/>
              </a:rPr>
              <a:t>. </a:t>
            </a:r>
          </a:p>
          <a:p>
            <a:pPr marL="0" indent="0">
              <a:spcBef>
                <a:spcPts val="0"/>
              </a:spcBef>
              <a:buNone/>
            </a:pPr>
            <a:r>
              <a:rPr lang="en-US" sz="900" b="0" dirty="0">
                <a:latin typeface="Arial Narrow" panose="020B0606020202030204" pitchFamily="34" charset="0"/>
              </a:rPr>
              <a:t>Data Source: North Carolina Electronic Disease Surveillance System (NC EDSS) (data as of July 1, 2023) and enhanced HIV/AIDS Reporting System (NC EDSS) (data as of July 2023).</a:t>
            </a:r>
          </a:p>
        </p:txBody>
      </p:sp>
      <p:sp>
        <p:nvSpPr>
          <p:cNvPr id="10" name="Oval 9">
            <a:extLst>
              <a:ext uri="{FF2B5EF4-FFF2-40B4-BE49-F238E27FC236}">
                <a16:creationId xmlns:a16="http://schemas.microsoft.com/office/drawing/2014/main" id="{97B9EB80-3AF5-4E36-B990-EEE2A6D1B874}"/>
              </a:ext>
            </a:extLst>
          </p:cNvPr>
          <p:cNvSpPr/>
          <p:nvPr/>
        </p:nvSpPr>
        <p:spPr>
          <a:xfrm>
            <a:off x="2698251" y="1113819"/>
            <a:ext cx="3747497" cy="3652835"/>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425563D5-7E08-4D6E-B460-F673DC14EDF4}"/>
              </a:ext>
            </a:extLst>
          </p:cNvPr>
          <p:cNvSpPr/>
          <p:nvPr/>
        </p:nvSpPr>
        <p:spPr>
          <a:xfrm>
            <a:off x="1348924" y="2606542"/>
            <a:ext cx="3747497" cy="3652835"/>
          </a:xfrm>
          <a:prstGeom prst="ellipse">
            <a:avLst/>
          </a:prstGeom>
          <a:solidFill>
            <a:srgbClr val="7030A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70C7C2F8-C322-4B08-8783-EC771169D921}"/>
              </a:ext>
            </a:extLst>
          </p:cNvPr>
          <p:cNvSpPr/>
          <p:nvPr/>
        </p:nvSpPr>
        <p:spPr>
          <a:xfrm>
            <a:off x="3994160" y="2611028"/>
            <a:ext cx="3747496" cy="3652835"/>
          </a:xfrm>
          <a:prstGeom prst="ellipse">
            <a:avLst/>
          </a:prstGeom>
          <a:solidFill>
            <a:srgbClr val="00B0F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A4E63C5C-0444-42BF-8C22-F1C3468398FC}"/>
              </a:ext>
            </a:extLst>
          </p:cNvPr>
          <p:cNvSpPr txBox="1"/>
          <p:nvPr/>
        </p:nvSpPr>
        <p:spPr>
          <a:xfrm>
            <a:off x="3569712" y="1614509"/>
            <a:ext cx="2004573"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 HCV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 = 87,999</a:t>
            </a:r>
          </a:p>
        </p:txBody>
      </p:sp>
      <p:sp>
        <p:nvSpPr>
          <p:cNvPr id="14" name="TextBox 13">
            <a:extLst>
              <a:ext uri="{FF2B5EF4-FFF2-40B4-BE49-F238E27FC236}">
                <a16:creationId xmlns:a16="http://schemas.microsoft.com/office/drawing/2014/main" id="{7E1F0196-32FF-4784-B9E4-D22DABE28D0A}"/>
              </a:ext>
            </a:extLst>
          </p:cNvPr>
          <p:cNvSpPr txBox="1"/>
          <p:nvPr/>
        </p:nvSpPr>
        <p:spPr>
          <a:xfrm>
            <a:off x="1654613" y="4460628"/>
            <a:ext cx="1897165"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HBV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N=24,628</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74B4E0E-890D-4FAF-8F02-9B4816D58C63}"/>
              </a:ext>
            </a:extLst>
          </p:cNvPr>
          <p:cNvSpPr txBox="1"/>
          <p:nvPr/>
        </p:nvSpPr>
        <p:spPr>
          <a:xfrm>
            <a:off x="5412944" y="4460628"/>
            <a:ext cx="1929650"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HIV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N=33,193</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81671A2-8DAC-4642-8586-8A4E52E7CA6F}"/>
              </a:ext>
            </a:extLst>
          </p:cNvPr>
          <p:cNvSpPr txBox="1"/>
          <p:nvPr/>
        </p:nvSpPr>
        <p:spPr>
          <a:xfrm>
            <a:off x="2890046"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N=1,022</a:t>
            </a:r>
          </a:p>
        </p:txBody>
      </p:sp>
      <p:sp>
        <p:nvSpPr>
          <p:cNvPr id="17" name="TextBox 16">
            <a:extLst>
              <a:ext uri="{FF2B5EF4-FFF2-40B4-BE49-F238E27FC236}">
                <a16:creationId xmlns:a16="http://schemas.microsoft.com/office/drawing/2014/main" id="{F7AA314D-AD59-4AD4-B785-79B4A21C02F6}"/>
              </a:ext>
            </a:extLst>
          </p:cNvPr>
          <p:cNvSpPr txBox="1"/>
          <p:nvPr/>
        </p:nvSpPr>
        <p:spPr>
          <a:xfrm>
            <a:off x="5019113"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N=1,484</a:t>
            </a:r>
          </a:p>
        </p:txBody>
      </p:sp>
      <p:sp>
        <p:nvSpPr>
          <p:cNvPr id="18" name="TextBox 17">
            <a:extLst>
              <a:ext uri="{FF2B5EF4-FFF2-40B4-BE49-F238E27FC236}">
                <a16:creationId xmlns:a16="http://schemas.microsoft.com/office/drawing/2014/main" id="{D8252433-65E4-4EE0-8E72-7746005460CF}"/>
              </a:ext>
            </a:extLst>
          </p:cNvPr>
          <p:cNvSpPr txBox="1"/>
          <p:nvPr/>
        </p:nvSpPr>
        <p:spPr>
          <a:xfrm>
            <a:off x="3925813" y="4796750"/>
            <a:ext cx="12923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N=1,032</a:t>
            </a:r>
          </a:p>
        </p:txBody>
      </p:sp>
      <p:sp>
        <p:nvSpPr>
          <p:cNvPr id="19" name="TextBox 18">
            <a:extLst>
              <a:ext uri="{FF2B5EF4-FFF2-40B4-BE49-F238E27FC236}">
                <a16:creationId xmlns:a16="http://schemas.microsoft.com/office/drawing/2014/main" id="{A9CB2986-D7F4-4F02-8DFB-2364E0E1789F}"/>
              </a:ext>
            </a:extLst>
          </p:cNvPr>
          <p:cNvSpPr txBox="1"/>
          <p:nvPr/>
        </p:nvSpPr>
        <p:spPr>
          <a:xfrm>
            <a:off x="4022524" y="3912736"/>
            <a:ext cx="113477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a:t>
            </a:r>
            <a:r>
              <a:rPr lang="en-US" sz="1600" b="1" dirty="0">
                <a:solidFill>
                  <a:srgbClr val="000000"/>
                </a:solidFill>
                <a:latin typeface="Candara" panose="020E0502030303020204" pitchFamily="34" charset="0"/>
                <a:cs typeface="Arial" panose="020B0604020202020204" pitchFamily="34" charset="0"/>
              </a:rPr>
              <a:t>71</a:t>
            </a:r>
            <a:endPar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4160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sz="2800" dirty="0"/>
              <a:t>Age Distribution of People Diagnosed with HIV and Living in NC* by Gender** in 2022</a:t>
            </a:r>
          </a:p>
        </p:txBody>
      </p:sp>
      <p:graphicFrame>
        <p:nvGraphicFramePr>
          <p:cNvPr id="5" name="Content Placeholder 3">
            <a:extLst>
              <a:ext uri="{FF2B5EF4-FFF2-40B4-BE49-F238E27FC236}">
                <a16:creationId xmlns:a16="http://schemas.microsoft.com/office/drawing/2014/main" id="{9AE09269-01BB-41FC-9F2E-400228351CD0}"/>
              </a:ext>
            </a:extLst>
          </p:cNvPr>
          <p:cNvGraphicFramePr>
            <a:graphicFrameLocks/>
          </p:cNvGraphicFramePr>
          <p:nvPr>
            <p:extLst>
              <p:ext uri="{D42A27DB-BD31-4B8C-83A1-F6EECF244321}">
                <p14:modId xmlns:p14="http://schemas.microsoft.com/office/powerpoint/2010/main" val="1082144377"/>
              </p:ext>
            </p:extLst>
          </p:nvPr>
        </p:nvGraphicFramePr>
        <p:xfrm>
          <a:off x="139763" y="1779463"/>
          <a:ext cx="8534400" cy="40249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F148BB9A-F06C-43DC-8D0B-6E45DC7D794F}"/>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*Based on most recent address or age in eHARS as of December 31 of the given year.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t>
            </a:r>
          </a:p>
        </p:txBody>
      </p:sp>
    </p:spTree>
    <p:extLst>
      <p:ext uri="{BB962C8B-B14F-4D97-AF65-F5344CB8AC3E}">
        <p14:creationId xmlns:p14="http://schemas.microsoft.com/office/powerpoint/2010/main" val="361473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North Carolina HIV Continuum of Care</a:t>
            </a:r>
            <a:br>
              <a:rPr lang="en-US" dirty="0"/>
            </a:br>
            <a:endParaRPr lang="en-US" dirty="0"/>
          </a:p>
        </p:txBody>
      </p:sp>
    </p:spTree>
    <p:extLst>
      <p:ext uri="{BB962C8B-B14F-4D97-AF65-F5344CB8AC3E}">
        <p14:creationId xmlns:p14="http://schemas.microsoft.com/office/powerpoint/2010/main" val="1611528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AF56BB9-125B-4C90-B464-7BD441F66C65}"/>
              </a:ext>
            </a:extLst>
          </p:cNvPr>
          <p:cNvSpPr>
            <a:spLocks noGrp="1"/>
          </p:cNvSpPr>
          <p:nvPr>
            <p:ph type="title"/>
          </p:nvPr>
        </p:nvSpPr>
        <p:spPr>
          <a:xfrm>
            <a:off x="446728" y="489756"/>
            <a:ext cx="7843267" cy="548640"/>
          </a:xfrm>
        </p:spPr>
        <p:txBody>
          <a:bodyPr/>
          <a:lstStyle/>
          <a:p>
            <a:r>
              <a:rPr lang="en-US" dirty="0"/>
              <a:t>North Carolina HIV Continuum of Care 2022</a:t>
            </a:r>
          </a:p>
        </p:txBody>
      </p:sp>
      <p:graphicFrame>
        <p:nvGraphicFramePr>
          <p:cNvPr id="12" name="Content Placeholder 8">
            <a:extLst>
              <a:ext uri="{FF2B5EF4-FFF2-40B4-BE49-F238E27FC236}">
                <a16:creationId xmlns:a16="http://schemas.microsoft.com/office/drawing/2014/main" id="{030DBE1A-B2D8-4C79-8D64-5CDE5FD85238}"/>
              </a:ext>
            </a:extLst>
          </p:cNvPr>
          <p:cNvGraphicFramePr>
            <a:graphicFrameLocks noGrp="1"/>
          </p:cNvGraphicFramePr>
          <p:nvPr>
            <p:ph sz="quarter" idx="14"/>
          </p:nvPr>
        </p:nvGraphicFramePr>
        <p:xfrm>
          <a:off x="446728" y="1260192"/>
          <a:ext cx="7894638" cy="3695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6">
            <a:extLst>
              <a:ext uri="{FF2B5EF4-FFF2-40B4-BE49-F238E27FC236}">
                <a16:creationId xmlns:a16="http://schemas.microsoft.com/office/drawing/2014/main" id="{E8ADAA5C-3993-56B1-48B2-FD6773674815}"/>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*People ≥ 13 years of age and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2020.</a:t>
            </a:r>
            <a:endParaRPr lang="en-US" sz="1050" b="0" dirty="0">
              <a:latin typeface="Arial Narrow" panose="020B0606020202030204" pitchFamily="34" charset="0"/>
            </a:endParaRPr>
          </a:p>
          <a:p>
            <a:r>
              <a:rPr lang="en-US" sz="1050" b="0" dirty="0">
                <a:latin typeface="Arial Narrow" panose="020B0606020202030204" pitchFamily="34" charset="0"/>
              </a:rPr>
              <a:t>**At least 1 care marker (CD4 or VL test, HMAP dispense, or Medicaid claim) in the given calendar year. </a:t>
            </a:r>
          </a:p>
          <a:p>
            <a:r>
              <a:rPr lang="en-US" sz="1050" b="0" dirty="0">
                <a:latin typeface="Arial Narrow" panose="020B0606020202030204" pitchFamily="34" charset="0"/>
              </a:rPr>
              <a:t>*** Retained in care is defined as being virally suppressed within 12 months 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&lt;200 copies/ml.  </a:t>
            </a:r>
          </a:p>
          <a:p>
            <a:pPr marL="0" indent="0" defTabSz="914400">
              <a:lnSpc>
                <a:spcPct val="100000"/>
              </a:lnSpc>
              <a:spcBef>
                <a:spcPts val="100"/>
              </a:spcBef>
              <a:buNone/>
              <a:defRPr/>
            </a:pPr>
            <a:r>
              <a:rPr lang="en-US" sz="1050" b="0" dirty="0">
                <a:latin typeface="Arial Narrow" panose="020B0606020202030204" pitchFamily="34" charset="0"/>
              </a:rPr>
              <a:t>Data Sources: enhanced HIV/AIDS Reporting System (eHARS) (June 2023) and NC ECHO (June 2023).</a:t>
            </a:r>
            <a:endParaRPr lang="en-US" sz="1050" b="0" dirty="0"/>
          </a:p>
        </p:txBody>
      </p:sp>
    </p:spTree>
    <p:extLst>
      <p:ext uri="{BB962C8B-B14F-4D97-AF65-F5344CB8AC3E}">
        <p14:creationId xmlns:p14="http://schemas.microsoft.com/office/powerpoint/2010/main" val="1327075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Upside Down HIV Continuum of Care 2022</a:t>
            </a:r>
          </a:p>
        </p:txBody>
      </p:sp>
      <p:graphicFrame>
        <p:nvGraphicFramePr>
          <p:cNvPr id="12" name="Chart 11">
            <a:extLst>
              <a:ext uri="{FF2B5EF4-FFF2-40B4-BE49-F238E27FC236}">
                <a16:creationId xmlns:a16="http://schemas.microsoft.com/office/drawing/2014/main" id="{83358F00-CA0C-4169-84F0-693C98778C0C}"/>
              </a:ext>
            </a:extLst>
          </p:cNvPr>
          <p:cNvGraphicFramePr/>
          <p:nvPr/>
        </p:nvGraphicFramePr>
        <p:xfrm>
          <a:off x="278871" y="1542135"/>
          <a:ext cx="8238067" cy="412714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6">
            <a:extLst>
              <a:ext uri="{FF2B5EF4-FFF2-40B4-BE49-F238E27FC236}">
                <a16:creationId xmlns:a16="http://schemas.microsoft.com/office/drawing/2014/main" id="{5B1EE64F-9C6C-C0F4-136D-EC38CA0E64BE}"/>
              </a:ext>
            </a:extLst>
          </p:cNvPr>
          <p:cNvSpPr>
            <a:spLocks noGrp="1"/>
          </p:cNvSpPr>
          <p:nvPr>
            <p:ph type="body" sz="quarter" idx="11"/>
          </p:nvPr>
        </p:nvSpPr>
        <p:spPr>
          <a:xfrm>
            <a:off x="522287" y="6243108"/>
            <a:ext cx="7992005" cy="330200"/>
          </a:xfrm>
        </p:spPr>
        <p:txBody>
          <a:bodyPr/>
          <a:lstStyle/>
          <a:p>
            <a:r>
              <a:rPr lang="en-US" sz="1050" b="0" dirty="0">
                <a:latin typeface="Arial Narrow" panose="020B0606020202030204" pitchFamily="34" charset="0"/>
              </a:rPr>
              <a:t>*People ≥ 13 years of age estimated to have HIV but not be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2020.</a:t>
            </a:r>
            <a:endParaRPr lang="en-US" sz="1050" b="0" dirty="0">
              <a:latin typeface="Arial Narrow" panose="020B0606020202030204" pitchFamily="34" charset="0"/>
            </a:endParaRPr>
          </a:p>
          <a:p>
            <a:r>
              <a:rPr lang="en-US" sz="1050" b="0" dirty="0">
                <a:latin typeface="Arial Narrow" panose="020B0606020202030204" pitchFamily="34" charset="0"/>
              </a:rPr>
              <a:t>**People without at least 1 care marker (CD4 or VL test, HMAP dispense, or Medicaid claim) in the given calendar year. </a:t>
            </a:r>
          </a:p>
          <a:p>
            <a:r>
              <a:rPr lang="en-US" sz="1050" b="0" dirty="0">
                <a:latin typeface="Arial Narrow" panose="020B0606020202030204" pitchFamily="34" charset="0"/>
              </a:rPr>
              <a:t>***People neither virally suppressed within 12 months nor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was more than 200 copies/ml.  </a:t>
            </a:r>
          </a:p>
          <a:p>
            <a:pPr marL="0" indent="0" defTabSz="914400">
              <a:buNone/>
              <a:defRPr/>
            </a:pPr>
            <a:r>
              <a:rPr lang="en-US" sz="1050" b="0" dirty="0">
                <a:latin typeface="Arial Narrow" panose="020B0606020202030204" pitchFamily="34" charset="0"/>
              </a:rPr>
              <a:t>Data Sources: enhanced HIV/AIDS Reporting System (eHARS) (June 2023) and NC ECHO (June 2023).</a:t>
            </a:r>
            <a:endParaRPr lang="en-US" sz="1050" b="0" dirty="0"/>
          </a:p>
        </p:txBody>
      </p:sp>
    </p:spTree>
    <p:extLst>
      <p:ext uri="{BB962C8B-B14F-4D97-AF65-F5344CB8AC3E}">
        <p14:creationId xmlns:p14="http://schemas.microsoft.com/office/powerpoint/2010/main" val="3997686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D0D3-BB5E-4F56-B7FA-7382A01DEACD}"/>
              </a:ext>
            </a:extLst>
          </p:cNvPr>
          <p:cNvSpPr>
            <a:spLocks noGrp="1"/>
          </p:cNvSpPr>
          <p:nvPr>
            <p:ph type="title"/>
          </p:nvPr>
        </p:nvSpPr>
        <p:spPr>
          <a:xfrm>
            <a:off x="622871" y="421324"/>
            <a:ext cx="7843267" cy="548640"/>
          </a:xfrm>
        </p:spPr>
        <p:txBody>
          <a:bodyPr/>
          <a:lstStyle/>
          <a:p>
            <a:r>
              <a:rPr lang="en-US" sz="2800" dirty="0"/>
              <a:t>HIV Continuum of Care: North Carolina (2022) and the United States (2021)</a:t>
            </a:r>
          </a:p>
        </p:txBody>
      </p:sp>
      <p:graphicFrame>
        <p:nvGraphicFramePr>
          <p:cNvPr id="7" name="Content Placeholder 8">
            <a:extLst>
              <a:ext uri="{FF2B5EF4-FFF2-40B4-BE49-F238E27FC236}">
                <a16:creationId xmlns:a16="http://schemas.microsoft.com/office/drawing/2014/main" id="{A86B31B1-4854-44B1-888A-A22777B741E6}"/>
              </a:ext>
            </a:extLst>
          </p:cNvPr>
          <p:cNvGraphicFramePr>
            <a:graphicFrameLocks noGrp="1"/>
          </p:cNvGraphicFramePr>
          <p:nvPr>
            <p:ph sz="quarter" idx="14"/>
            <p:extLst>
              <p:ext uri="{D42A27DB-BD31-4B8C-83A1-F6EECF244321}">
                <p14:modId xmlns:p14="http://schemas.microsoft.com/office/powerpoint/2010/main" val="4147823546"/>
              </p:ext>
            </p:extLst>
          </p:nvPr>
        </p:nvGraphicFramePr>
        <p:xfrm>
          <a:off x="571500" y="1296671"/>
          <a:ext cx="7894638" cy="3448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6">
            <a:extLst>
              <a:ext uri="{FF2B5EF4-FFF2-40B4-BE49-F238E27FC236}">
                <a16:creationId xmlns:a16="http://schemas.microsoft.com/office/drawing/2014/main" id="{FA69C465-38D8-4848-B6A9-7CE60E934356}"/>
              </a:ext>
            </a:extLst>
          </p:cNvPr>
          <p:cNvSpPr txBox="1">
            <a:spLocks/>
          </p:cNvSpPr>
          <p:nvPr/>
        </p:nvSpPr>
        <p:spPr>
          <a:xfrm>
            <a:off x="522287" y="6251575"/>
            <a:ext cx="826937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37310962-E797-F751-8231-458CEBE5FF32}"/>
              </a:ext>
            </a:extLst>
          </p:cNvPr>
          <p:cNvSpPr txBox="1">
            <a:spLocks/>
          </p:cNvSpPr>
          <p:nvPr/>
        </p:nvSpPr>
        <p:spPr>
          <a:xfrm>
            <a:off x="352338"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*NC data: People ≥ 13 years of age and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2021.</a:t>
            </a:r>
            <a:endParaRPr lang="en-US" sz="1050" b="0" dirty="0">
              <a:latin typeface="Arial Narrow" panose="020B0606020202030204" pitchFamily="34" charset="0"/>
            </a:endParaRPr>
          </a:p>
          <a:p>
            <a:r>
              <a:rPr lang="en-US" sz="1050" b="0" dirty="0">
                <a:latin typeface="Arial Narrow" panose="020B0606020202030204" pitchFamily="34" charset="0"/>
              </a:rPr>
              <a:t>**At least 1 care marker (CD4 or VL test, HMAP dispense, or Medicaid claim) in the given calendar year; US number is people linked to care within 1 month </a:t>
            </a:r>
          </a:p>
          <a:p>
            <a:r>
              <a:rPr lang="en-US" sz="1050" b="0" dirty="0">
                <a:latin typeface="Arial Narrow" panose="020B0606020202030204" pitchFamily="34" charset="0"/>
              </a:rPr>
              <a:t>*** Retained in care is defined as being virally suppressed within 12 months 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&lt;200 copies/ml. </a:t>
            </a:r>
          </a:p>
          <a:p>
            <a:pPr defTabSz="914400">
              <a:defRPr/>
            </a:pPr>
            <a:r>
              <a:rPr lang="en-US" sz="1050" b="0" dirty="0">
                <a:latin typeface="Arial Narrow" panose="020B0606020202030204" pitchFamily="34" charset="0"/>
              </a:rPr>
              <a:t>Data Sources: enhanced HIV/AIDS Reporting System (eHARS) (September 2023), NC ECHO (August 2023). </a:t>
            </a: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Most recent CDC continuum is data from 2021 </a:t>
            </a:r>
            <a:r>
              <a:rPr lang="en-US" sz="1050" b="0" dirty="0">
                <a:solidFill>
                  <a:prstClr val="black"/>
                </a:solidFill>
                <a:latin typeface="Arial Narrow" panose="020B0606020202030204" pitchFamily="34" charset="0"/>
              </a:rPr>
              <a:t>h</a:t>
            </a: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ttps://ahead.hiv.gov/).</a:t>
            </a:r>
            <a:endParaRPr lang="en-US" sz="1050" b="0" dirty="0"/>
          </a:p>
        </p:txBody>
      </p:sp>
    </p:spTree>
    <p:extLst>
      <p:ext uri="{BB962C8B-B14F-4D97-AF65-F5344CB8AC3E}">
        <p14:creationId xmlns:p14="http://schemas.microsoft.com/office/powerpoint/2010/main" val="101165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8163-8133-42B9-940A-094F4959A0CF}"/>
              </a:ext>
            </a:extLst>
          </p:cNvPr>
          <p:cNvSpPr>
            <a:spLocks noGrp="1"/>
          </p:cNvSpPr>
          <p:nvPr>
            <p:ph type="title"/>
          </p:nvPr>
        </p:nvSpPr>
        <p:spPr/>
        <p:txBody>
          <a:bodyPr/>
          <a:lstStyle/>
          <a:p>
            <a:r>
              <a:rPr lang="en-US" dirty="0"/>
              <a:t>2022 North Carolina Newly Diagnosed HIV Continuum of Care</a:t>
            </a:r>
          </a:p>
        </p:txBody>
      </p:sp>
      <p:sp>
        <p:nvSpPr>
          <p:cNvPr id="3" name="Text Placeholder 2">
            <a:extLst>
              <a:ext uri="{FF2B5EF4-FFF2-40B4-BE49-F238E27FC236}">
                <a16:creationId xmlns:a16="http://schemas.microsoft.com/office/drawing/2014/main" id="{407D0F1A-6B29-406A-9CA5-C88995AC2918}"/>
              </a:ext>
            </a:extLst>
          </p:cNvPr>
          <p:cNvSpPr>
            <a:spLocks noGrp="1"/>
          </p:cNvSpPr>
          <p:nvPr>
            <p:ph type="body" sz="quarter" idx="11"/>
          </p:nvPr>
        </p:nvSpPr>
        <p:spPr>
          <a:xfrm>
            <a:off x="535357" y="6391962"/>
            <a:ext cx="7992005" cy="330200"/>
          </a:xfrm>
        </p:spPr>
        <p:txBody>
          <a:bodyPr/>
          <a:lstStyle/>
          <a:p>
            <a:r>
              <a:rPr lang="en-US" sz="1000" b="0" dirty="0">
                <a:latin typeface="Arial Narrow" panose="020B0606020202030204" pitchFamily="34" charset="0"/>
              </a:rPr>
              <a:t>*People ≥ 13 years of age and diagnosed in and living through December 31 of each calendar year. Data includes labs and services from CAREWare (all Ryan White services excluding Part A), HIV Medication Assistance Program (HMAP), and Medicaid data sources</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000" b="0" dirty="0">
                <a:latin typeface="Arial Narrow" panose="020B0606020202030204" pitchFamily="34" charset="0"/>
              </a:rPr>
              <a:t>Data are preliminary (do not include vital records or national death matches). </a:t>
            </a:r>
          </a:p>
          <a:p>
            <a:r>
              <a:rPr lang="en-US" sz="1000" b="0" dirty="0">
                <a:latin typeface="Arial Narrow" panose="020B0606020202030204" pitchFamily="34" charset="0"/>
              </a:rPr>
              <a:t>**At least 1 care marker (CD4 or VL test, HMAP dispense, or Medicaid claim) in the given period. </a:t>
            </a:r>
          </a:p>
          <a:p>
            <a:r>
              <a:rPr lang="en-US" sz="1000" b="0" dirty="0">
                <a:latin typeface="Arial Narrow" panose="020B0606020202030204" pitchFamily="34" charset="0"/>
              </a:rPr>
              <a:t>^Virally suppressed is defined as the last viral load during the year being &lt;200 copies/ml.  </a:t>
            </a:r>
          </a:p>
          <a:p>
            <a:pPr marL="0" indent="0" defTabSz="914400">
              <a:lnSpc>
                <a:spcPct val="100000"/>
              </a:lnSpc>
              <a:spcBef>
                <a:spcPts val="100"/>
              </a:spcBef>
              <a:buNone/>
              <a:defRPr/>
            </a:pPr>
            <a:r>
              <a:rPr lang="en-US" sz="1000" b="0" dirty="0">
                <a:latin typeface="Arial Narrow" panose="020B0606020202030204" pitchFamily="34" charset="0"/>
              </a:rPr>
              <a:t>Data Sources: enhanced HIV/AIDS Reporting System (eHARS) (June 2023) and NC ECHO (June 2023).</a:t>
            </a:r>
            <a:endParaRPr lang="en-US" sz="1000" b="0" dirty="0"/>
          </a:p>
          <a:p>
            <a:endParaRPr lang="en-US" sz="1000" b="0" dirty="0"/>
          </a:p>
        </p:txBody>
      </p:sp>
      <p:graphicFrame>
        <p:nvGraphicFramePr>
          <p:cNvPr id="5" name="Chart 4">
            <a:extLst>
              <a:ext uri="{FF2B5EF4-FFF2-40B4-BE49-F238E27FC236}">
                <a16:creationId xmlns:a16="http://schemas.microsoft.com/office/drawing/2014/main" id="{671E52A3-CDA0-4264-A09F-CF637CB557B8}"/>
              </a:ext>
            </a:extLst>
          </p:cNvPr>
          <p:cNvGraphicFramePr/>
          <p:nvPr/>
        </p:nvGraphicFramePr>
        <p:xfrm>
          <a:off x="128947" y="1543792"/>
          <a:ext cx="8753796" cy="384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83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DE65-D820-49A7-938D-4E5572B36F6F}"/>
              </a:ext>
            </a:extLst>
          </p:cNvPr>
          <p:cNvSpPr>
            <a:spLocks noGrp="1"/>
          </p:cNvSpPr>
          <p:nvPr>
            <p:ph type="title"/>
          </p:nvPr>
        </p:nvSpPr>
        <p:spPr/>
        <p:txBody>
          <a:bodyPr/>
          <a:lstStyle/>
          <a:p>
            <a:r>
              <a:rPr lang="en-US" dirty="0"/>
              <a:t>90-90-90 Status in 2022: North Carolina</a:t>
            </a:r>
          </a:p>
        </p:txBody>
      </p:sp>
      <p:sp>
        <p:nvSpPr>
          <p:cNvPr id="3" name="Text Placeholder 2">
            <a:extLst>
              <a:ext uri="{FF2B5EF4-FFF2-40B4-BE49-F238E27FC236}">
                <a16:creationId xmlns:a16="http://schemas.microsoft.com/office/drawing/2014/main" id="{2367EE58-2197-4BA2-BE82-D329F3DD9EBD}"/>
              </a:ext>
            </a:extLst>
          </p:cNvPr>
          <p:cNvSpPr>
            <a:spLocks noGrp="1"/>
          </p:cNvSpPr>
          <p:nvPr>
            <p:ph type="body" sz="quarter" idx="11"/>
          </p:nvPr>
        </p:nvSpPr>
        <p:spPr/>
        <p:txBody>
          <a:bodyPr/>
          <a:lstStyle/>
          <a:p>
            <a:pPr>
              <a:defRPr/>
            </a:pPr>
            <a:r>
              <a:rPr lang="en-US" sz="1000" b="0" dirty="0">
                <a:latin typeface="Arial Narrow" panose="020B0606020202030204" pitchFamily="34" charset="0"/>
              </a:rPr>
              <a:t>*People ≥ 13 years of age and diagnosed in and living through December 31 of each calendar year. Data includes labs and services from CAREWare (all Ryan White services excluding Part A), HIV Medication Assistance Program (HMAP), and Medicaid data sources</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000" b="0" dirty="0">
                <a:latin typeface="Arial Narrow" panose="020B0606020202030204" pitchFamily="34" charset="0"/>
              </a:rPr>
              <a:t>Data are preliminary (do not include vital records or national death matches). </a:t>
            </a:r>
          </a:p>
          <a:p>
            <a:pPr>
              <a:defRPr/>
            </a:pPr>
            <a:r>
              <a:rPr lang="en-US" sz="1000" b="0" dirty="0">
                <a:solidFill>
                  <a:srgbClr val="000000"/>
                </a:solidFill>
                <a:latin typeface="Arial Narrow" panose="020B0606020202030204" pitchFamily="34" charset="0"/>
              </a:rPr>
              <a:t>“*received ARTs is based on the number of people with a viral load or CD4 test in a given year (assumes lab tests imply receipt of ARTs)</a:t>
            </a:r>
          </a:p>
          <a:p>
            <a:pPr>
              <a:defRPr/>
            </a:pPr>
            <a:r>
              <a:rPr lang="en-US" sz="1000" b="0" dirty="0">
                <a:latin typeface="Arial Narrow" panose="020B0606020202030204" pitchFamily="34" charset="0"/>
              </a:rPr>
              <a:t>^Last viral load during the year &lt;200 copies/ml.  </a:t>
            </a:r>
          </a:p>
          <a:p>
            <a:pPr marL="0" indent="0" defTabSz="914400">
              <a:buNone/>
              <a:defRPr/>
            </a:pPr>
            <a:r>
              <a:rPr lang="en-US" sz="1000" b="0" dirty="0">
                <a:latin typeface="Arial Narrow" panose="020B0606020202030204" pitchFamily="34" charset="0"/>
              </a:rPr>
              <a:t>Data Sources: enhanced HIV/AIDS Reporting System (eHARS) (June 2023) and NC ECHO (June 2023).</a:t>
            </a:r>
            <a:endParaRPr lang="en-US" sz="1000" b="0" dirty="0"/>
          </a:p>
        </p:txBody>
      </p:sp>
      <p:graphicFrame>
        <p:nvGraphicFramePr>
          <p:cNvPr id="5" name="Content Placeholder 6">
            <a:extLst>
              <a:ext uri="{FF2B5EF4-FFF2-40B4-BE49-F238E27FC236}">
                <a16:creationId xmlns:a16="http://schemas.microsoft.com/office/drawing/2014/main" id="{E5138374-F5CA-464D-A967-6AE92F94424B}"/>
              </a:ext>
            </a:extLst>
          </p:cNvPr>
          <p:cNvGraphicFramePr>
            <a:graphicFrameLocks/>
          </p:cNvGraphicFramePr>
          <p:nvPr/>
        </p:nvGraphicFramePr>
        <p:xfrm>
          <a:off x="438625" y="1264199"/>
          <a:ext cx="8078313" cy="4293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074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Estimated HIV Incidence in NC, 2009-2021^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52596"/>
            <a:ext cx="8494702" cy="190966"/>
          </a:xfrm>
        </p:spPr>
        <p:txBody>
          <a:bodyPr/>
          <a:lstStyle/>
          <a:p>
            <a:r>
              <a:rPr lang="en-US" sz="900" b="0" dirty="0">
                <a:solidFill>
                  <a:srgbClr val="000000"/>
                </a:solidFill>
                <a:latin typeface="Arial Narrow" panose="020B0606020202030204" pitchFamily="34" charset="0"/>
              </a:rPr>
              <a:t>Estimated incidence using CDC’s “CD4 Model” SAS code from August 2023; this model rounds numbers to nearest 100 to indicate that model is estimating.</a:t>
            </a:r>
          </a:p>
          <a:p>
            <a:r>
              <a:rPr lang="en-US" sz="900" b="0" dirty="0">
                <a:solidFill>
                  <a:srgbClr val="000000"/>
                </a:solidFill>
                <a:latin typeface="Arial Narrow" panose="020B0606020202030204" pitchFamily="34" charset="0"/>
              </a:rPr>
              <a:t>^</a:t>
            </a:r>
            <a:r>
              <a:rPr lang="en-US" sz="900" b="0" dirty="0">
                <a:solidFill>
                  <a:srgbClr val="000000"/>
                </a:solidFill>
                <a:latin typeface="Arial Narrow" panose="020B0606020202030204" pitchFamily="34" charset="0"/>
                <a:cs typeface="Times New Roman" panose="02020603050405020304" pitchFamily="18" charset="0"/>
              </a:rPr>
              <a:t>CDC model takes reduced reporting into 2020 into account; note confidence intervals widen</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Data Source: enhanced HIV/AIDS Reporting System (eHARS) (data as of June 2023).</a:t>
            </a:r>
          </a:p>
        </p:txBody>
      </p:sp>
      <p:graphicFrame>
        <p:nvGraphicFramePr>
          <p:cNvPr id="5" name="Content Placeholder 6">
            <a:extLst>
              <a:ext uri="{FF2B5EF4-FFF2-40B4-BE49-F238E27FC236}">
                <a16:creationId xmlns:a16="http://schemas.microsoft.com/office/drawing/2014/main" id="{F622AC3F-2697-4D24-881D-84D70E7BA221}"/>
              </a:ext>
            </a:extLst>
          </p:cNvPr>
          <p:cNvGraphicFramePr>
            <a:graphicFrameLocks/>
          </p:cNvGraphicFramePr>
          <p:nvPr>
            <p:extLst>
              <p:ext uri="{D42A27DB-BD31-4B8C-83A1-F6EECF244321}">
                <p14:modId xmlns:p14="http://schemas.microsoft.com/office/powerpoint/2010/main" val="2548706788"/>
              </p:ext>
            </p:extLst>
          </p:nvPr>
        </p:nvGraphicFramePr>
        <p:xfrm>
          <a:off x="628650" y="1560113"/>
          <a:ext cx="7886700" cy="449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15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among Adult and Adolescents (13 years and older) by Gender*, 2000-2022</a:t>
            </a:r>
          </a:p>
        </p:txBody>
      </p:sp>
      <p:graphicFrame>
        <p:nvGraphicFramePr>
          <p:cNvPr id="6" name="Content Placeholder 3">
            <a:extLst>
              <a:ext uri="{FF2B5EF4-FFF2-40B4-BE49-F238E27FC236}">
                <a16:creationId xmlns:a16="http://schemas.microsoft.com/office/drawing/2014/main" id="{3F347FA7-4213-453E-85F5-0D480133B6C4}"/>
              </a:ext>
            </a:extLst>
          </p:cNvPr>
          <p:cNvGraphicFramePr>
            <a:graphicFrameLocks/>
          </p:cNvGraphicFramePr>
          <p:nvPr>
            <p:extLst>
              <p:ext uri="{D42A27DB-BD31-4B8C-83A1-F6EECF244321}">
                <p14:modId xmlns:p14="http://schemas.microsoft.com/office/powerpoint/2010/main" val="3890949523"/>
              </p:ext>
            </p:extLst>
          </p:nvPr>
        </p:nvGraphicFramePr>
        <p:xfrm>
          <a:off x="394548" y="1881555"/>
          <a:ext cx="8354904" cy="4016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58B7AFEF-6B0D-4031-AACA-027BFBD3EBEC}"/>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sp>
        <p:nvSpPr>
          <p:cNvPr id="4" name="TextBox 1">
            <a:extLst>
              <a:ext uri="{FF2B5EF4-FFF2-40B4-BE49-F238E27FC236}">
                <a16:creationId xmlns:a16="http://schemas.microsoft.com/office/drawing/2014/main" id="{56110D69-D095-0F8A-5240-8B58F94ED34F}"/>
              </a:ext>
            </a:extLst>
          </p:cNvPr>
          <p:cNvSpPr txBox="1"/>
          <p:nvPr/>
        </p:nvSpPr>
        <p:spPr>
          <a:xfrm>
            <a:off x="8161217" y="3889717"/>
            <a:ext cx="685771" cy="242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panose="020B0604020202020204" pitchFamily="34" charset="0"/>
                <a:cs typeface="Arial" panose="020B0604020202020204" pitchFamily="34" charset="0"/>
              </a:rPr>
              <a:t>1,078</a:t>
            </a:r>
            <a:endParaRPr lang="en-US" sz="1400" b="1" i="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56110D69-D095-0F8A-5240-8B58F94ED34F}"/>
              </a:ext>
            </a:extLst>
          </p:cNvPr>
          <p:cNvSpPr txBox="1"/>
          <p:nvPr/>
        </p:nvSpPr>
        <p:spPr>
          <a:xfrm>
            <a:off x="8112449" y="4897020"/>
            <a:ext cx="685771" cy="242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panose="020B0604020202020204" pitchFamily="34" charset="0"/>
                <a:cs typeface="Arial" panose="020B0604020202020204" pitchFamily="34" charset="0"/>
              </a:rPr>
              <a:t>248</a:t>
            </a:r>
            <a:endParaRPr lang="en-US" sz="14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8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04888"/>
            <a:ext cx="8619067" cy="548640"/>
          </a:xfrm>
        </p:spPr>
        <p:txBody>
          <a:bodyPr/>
          <a:lstStyle/>
          <a:p>
            <a:r>
              <a:rPr lang="en-US" dirty="0"/>
              <a:t>Gender Distribution* of Newly Diagnosed HIV among Adult/Adolescent (13 years and older), 2022</a:t>
            </a:r>
          </a:p>
        </p:txBody>
      </p:sp>
      <p:graphicFrame>
        <p:nvGraphicFramePr>
          <p:cNvPr id="5" name="Chart Placeholder 3">
            <a:extLst>
              <a:ext uri="{FF2B5EF4-FFF2-40B4-BE49-F238E27FC236}">
                <a16:creationId xmlns:a16="http://schemas.microsoft.com/office/drawing/2014/main" id="{37392490-314D-4C0D-BDF9-90EB10A0BAB2}"/>
              </a:ext>
            </a:extLst>
          </p:cNvPr>
          <p:cNvGraphicFramePr>
            <a:graphicFrameLocks/>
          </p:cNvGraphicFramePr>
          <p:nvPr>
            <p:extLst>
              <p:ext uri="{D42A27DB-BD31-4B8C-83A1-F6EECF244321}">
                <p14:modId xmlns:p14="http://schemas.microsoft.com/office/powerpoint/2010/main" val="1597570005"/>
              </p:ext>
            </p:extLst>
          </p:nvPr>
        </p:nvGraphicFramePr>
        <p:xfrm>
          <a:off x="833613" y="1939531"/>
          <a:ext cx="7638576" cy="3953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7033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sz="2400" dirty="0"/>
              <a:t>Gender Distribution* of Newly Diagnosed HIV among Adult/Adolescent (13 years and older), 2018-2022</a:t>
            </a:r>
          </a:p>
        </p:txBody>
      </p:sp>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and completeness is improving over time; this may contribute to the appearance of an increase..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2023). </a:t>
            </a:r>
            <a:endParaRPr lang="en-US" sz="900" b="0" dirty="0">
              <a:solidFill>
                <a:srgbClr val="000000"/>
              </a:solidFill>
              <a:latin typeface="Arial Narrow" panose="020B0606020202030204" pitchFamily="34" charset="0"/>
            </a:endParaRPr>
          </a:p>
        </p:txBody>
      </p:sp>
      <p:graphicFrame>
        <p:nvGraphicFramePr>
          <p:cNvPr id="6" name="Chart 5">
            <a:extLst>
              <a:ext uri="{FF2B5EF4-FFF2-40B4-BE49-F238E27FC236}">
                <a16:creationId xmlns:a16="http://schemas.microsoft.com/office/drawing/2014/main" id="{6B23005C-A5B4-4195-8301-D6AFE659F28B}"/>
              </a:ext>
            </a:extLst>
          </p:cNvPr>
          <p:cNvGraphicFramePr/>
          <p:nvPr>
            <p:extLst>
              <p:ext uri="{D42A27DB-BD31-4B8C-83A1-F6EECF244321}">
                <p14:modId xmlns:p14="http://schemas.microsoft.com/office/powerpoint/2010/main" val="2256176249"/>
              </p:ext>
            </p:extLst>
          </p:nvPr>
        </p:nvGraphicFramePr>
        <p:xfrm>
          <a:off x="524931" y="1746608"/>
          <a:ext cx="8269748" cy="4119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11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Gender, 2018-2022</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3927609998"/>
              </p:ext>
            </p:extLst>
          </p:nvPr>
        </p:nvGraphicFramePr>
        <p:xfrm>
          <a:off x="524931"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July 20232).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56266123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11326</TotalTime>
  <Words>4802</Words>
  <Application>Microsoft Office PowerPoint</Application>
  <PresentationFormat>On-screen Show (4:3)</PresentationFormat>
  <Paragraphs>370</Paragraphs>
  <Slides>45</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Narrow</vt:lpstr>
      <vt:lpstr>Calibri</vt:lpstr>
      <vt:lpstr>Candara</vt:lpstr>
      <vt:lpstr>Corbel</vt:lpstr>
      <vt:lpstr>Franklin Gothic Demi Cond</vt:lpstr>
      <vt:lpstr>Franklin Gothic Medium</vt:lpstr>
      <vt:lpstr>Franklin Gothic Medium Cond</vt:lpstr>
      <vt:lpstr>Gotham Bold</vt:lpstr>
      <vt:lpstr>Gotham Light</vt:lpstr>
      <vt:lpstr>Helvetica</vt:lpstr>
      <vt:lpstr>3_Office Theme</vt:lpstr>
      <vt:lpstr>PowerPoint Presentation</vt:lpstr>
      <vt:lpstr>HIV in North Carolina</vt:lpstr>
      <vt:lpstr>North Carolina HIV Rates by Year of Diagnosis, 2000-2022 </vt:lpstr>
      <vt:lpstr>Age Distribution of People Diagnosed with HIV and Living in NC* by Gender** in 2022</vt:lpstr>
      <vt:lpstr>Estimated HIV Incidence in NC, 2009-2021^</vt:lpstr>
      <vt:lpstr>Newly Diagnosed HIV among Adult and Adolescents (13 years and older) by Gender*, 2000-2022</vt:lpstr>
      <vt:lpstr>Gender Distribution* of Newly Diagnosed HIV among Adult/Adolescent (13 years and older), 2022</vt:lpstr>
      <vt:lpstr>Gender Distribution* of Newly Diagnosed HIV among Adult/Adolescent (13 years and older), 2018-2022</vt:lpstr>
      <vt:lpstr>Newly Diagnosed HIV Rates among Adult/Adolescent (13 years and older) by Gender, 2018-2022</vt:lpstr>
      <vt:lpstr>Age Distribution of Newly Diagnosed HIV among Adult/Adolescent (13 years and older) by Gender, 2007</vt:lpstr>
      <vt:lpstr>Age Distribution of Newly Diagnosed HIV among Adult/Adolescent (13 years and older) by Gender, 2012</vt:lpstr>
      <vt:lpstr>Age Distribution of Newly Diagnosed HIV among Adult/Adolescent (13 years and older) by Gender*, 2022</vt:lpstr>
      <vt:lpstr>PowerPoint Presentation</vt:lpstr>
      <vt:lpstr>PowerPoint Presentation</vt:lpstr>
      <vt:lpstr>PowerPoint Presentation</vt:lpstr>
      <vt:lpstr>Newly Diagnosed HIV Rates among Adult/Adolescent (13 years and older) by Race/Ethnicity, 2018-2022</vt:lpstr>
      <vt:lpstr>Newly Diagnosed HIV Rates by County 2022</vt:lpstr>
      <vt:lpstr>HIV Exposure (Hierarchical Risk)</vt:lpstr>
      <vt:lpstr>Newly Diagnosed HIV Hierarchical Risk^^ among Adults and Adolescents in NC 2018-2022</vt:lpstr>
      <vt:lpstr>Newly Diagnosed HIV Hierarchical Risk^^ (Redistributed*) among Adults and Adolescents in NC, 2022</vt:lpstr>
      <vt:lpstr>Proportion of Newly Diagnosed HIV Hierarchical Risk^^ (Redistributed*) among Adults and Adolescents in NC, 2018-2022</vt:lpstr>
      <vt:lpstr>Estimated HIV Infection Rates among Newly Diagnosed Adult and Adolescents (13 years and older) Gay and Bisexual Men and Other Men who have Sex with Other Men^ in North Carolina 2022</vt:lpstr>
      <vt:lpstr>Estimated HIV Infection Rates among Newly Diagnosed Adult and Adolescents (13 years and older) Heterosexual Men^ in North Carolina 2022</vt:lpstr>
      <vt:lpstr>HIV Infection Rates among Newly Diagnosed Adult and Adolescents (13 years and older) Heterosexual Women^ in North Carolina 2022</vt:lpstr>
      <vt:lpstr>Late Diagnosis of HIV (HIV and AIDS within 6 months)</vt:lpstr>
      <vt:lpstr>Rate of Late Diagnoses of HIV by Gender, 2010-2022</vt:lpstr>
      <vt:lpstr>Proportion of Late Diagnosed HIV by Gender and Race/Ethnicity, 2022</vt:lpstr>
      <vt:lpstr>HIV Comorbidities </vt:lpstr>
      <vt:lpstr>Syphilis Coinfection with HIV </vt:lpstr>
      <vt:lpstr>People with Early Syphilis^ Coinfected with HIV^^ by Gender, 2000-2022</vt:lpstr>
      <vt:lpstr>People with Early Syphilis^ Coinfected with HIV^^ by Race 2018-2022</vt:lpstr>
      <vt:lpstr>People with Early Syphilis^ Coinfected with HIV^^ by Ethnicity 2018-2022</vt:lpstr>
      <vt:lpstr>Gonorrhea Coinfection with HIV </vt:lpstr>
      <vt:lpstr>People with Gonorrhea Coinfected with HIV^^ by Gender, 2012-2022 </vt:lpstr>
      <vt:lpstr>People with Gonorrhea Coinfected with HIV^^ by Race 2018-2022</vt:lpstr>
      <vt:lpstr>People with Gonorrhea Coinfected with HIV^^ by Ethnicity 2018-2022</vt:lpstr>
      <vt:lpstr>Hepatitis Coinfection with HIV </vt:lpstr>
      <vt:lpstr>Conquering the Syndemic: The Impact of HCV, HIV, and Opioid Overdoses in North Carolina</vt:lpstr>
      <vt:lpstr>2022 HIV/Hepatitis B/Hepatitis C Coinfection</vt:lpstr>
      <vt:lpstr>North Carolina HIV Continuum of Care </vt:lpstr>
      <vt:lpstr>North Carolina HIV Continuum of Care 2022</vt:lpstr>
      <vt:lpstr>Upside Down HIV Continuum of Care 2022</vt:lpstr>
      <vt:lpstr>HIV Continuum of Care: North Carolina (2022) and the United States (2021)</vt:lpstr>
      <vt:lpstr>2022 North Carolina Newly Diagnosed HIV Continuum of Care</vt:lpstr>
      <vt:lpstr>90-90-90 Status in 2022: North Carolina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Swankie, Taylor A</cp:lastModifiedBy>
  <cp:revision>638</cp:revision>
  <cp:lastPrinted>2018-03-22T13:26:44Z</cp:lastPrinted>
  <dcterms:created xsi:type="dcterms:W3CDTF">2015-07-07T20:02:11Z</dcterms:created>
  <dcterms:modified xsi:type="dcterms:W3CDTF">2023-10-17T16:07:52Z</dcterms:modified>
</cp:coreProperties>
</file>