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2" r:id="rId2"/>
  </p:sldMasterIdLst>
  <p:notesMasterIdLst>
    <p:notesMasterId r:id="rId11"/>
  </p:notesMasterIdLst>
  <p:sldIdLst>
    <p:sldId id="458" r:id="rId3"/>
    <p:sldId id="449" r:id="rId4"/>
    <p:sldId id="489" r:id="rId5"/>
    <p:sldId id="490" r:id="rId6"/>
    <p:sldId id="491" r:id="rId7"/>
    <p:sldId id="492" r:id="rId8"/>
    <p:sldId id="518" r:id="rId9"/>
    <p:sldId id="519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8" autoAdjust="0"/>
    <p:restoredTop sz="94280" autoAdjust="0"/>
  </p:normalViewPr>
  <p:slideViewPr>
    <p:cSldViewPr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64221833381939"/>
          <c:y val="8.3901702245466878E-2"/>
          <c:w val="0.79185877806940785"/>
          <c:h val="0.80845976867243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522358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23C5-4638-BF5B-6DBAB7D3D11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C5-4638-BF5B-6DBAB7D3D11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C5-4638-BF5B-6DBAB7D3D1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C5-4638-BF5B-6DBAB7D3D1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C5-4638-BF5B-6DBAB7D3D1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C5-4638-BF5B-6DBAB7D3D1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C5-4638-BF5B-6DBAB7D3D1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C5-4638-BF5B-6DBAB7D3D1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C5-4638-BF5B-6DBAB7D3D1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C5-4638-BF5B-6DBAB7D3D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C5-4638-BF5B-6DBAB7D3D1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C5-4638-BF5B-6DBAB7D3D11A}"/>
                </c:ext>
              </c:extLst>
            </c:dLbl>
            <c:dLbl>
              <c:idx val="10"/>
              <c:layout>
                <c:manualLayout>
                  <c:x val="6.3271604938271497E-2"/>
                  <c:y val="-0.18805430058947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F8-4621-ABF1-CA06F4D541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38919</c:v>
                </c:pt>
                <c:pt idx="1">
                  <c:v>38158</c:v>
                </c:pt>
                <c:pt idx="2">
                  <c:v>37713</c:v>
                </c:pt>
                <c:pt idx="3">
                  <c:v>37584</c:v>
                </c:pt>
                <c:pt idx="4">
                  <c:v>39798</c:v>
                </c:pt>
                <c:pt idx="5">
                  <c:v>41209</c:v>
                </c:pt>
                <c:pt idx="6" formatCode="General">
                  <c:v>43627</c:v>
                </c:pt>
                <c:pt idx="7" formatCode="General">
                  <c:v>45558</c:v>
                </c:pt>
                <c:pt idx="8" formatCode="General">
                  <c:v>47852</c:v>
                </c:pt>
                <c:pt idx="9" formatCode="General">
                  <c:v>43635</c:v>
                </c:pt>
                <c:pt idx="10">
                  <c:v>43383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C5-4638-BF5B-6DBAB7D3D1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558ED5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5-23C5-4638-BF5B-6DBAB7D3D11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3C5-4638-BF5B-6DBAB7D3D11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C5-4638-BF5B-6DBAB7D3D1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C5-4638-BF5B-6DBAB7D3D1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C5-4638-BF5B-6DBAB7D3D1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C5-4638-BF5B-6DBAB7D3D1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C5-4638-BF5B-6DBAB7D3D1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C5-4638-BF5B-6DBAB7D3D1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C5-4638-BF5B-6DBAB7D3D1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C5-4638-BF5B-6DBAB7D3D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3C5-4638-BF5B-6DBAB7D3D1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C5-4638-BF5B-6DBAB7D3D11A}"/>
                </c:ext>
              </c:extLst>
            </c:dLbl>
            <c:dLbl>
              <c:idx val="10"/>
              <c:layout>
                <c:manualLayout>
                  <c:x val="6.1728395061728392E-2"/>
                  <c:y val="-8.13463276106880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0" i="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43-49C5-A2E8-56B52B896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10510</c:v>
                </c:pt>
                <c:pt idx="1">
                  <c:v>11269</c:v>
                </c:pt>
                <c:pt idx="2">
                  <c:v>11497</c:v>
                </c:pt>
                <c:pt idx="3">
                  <c:v>12388</c:v>
                </c:pt>
                <c:pt idx="4">
                  <c:v>14590</c:v>
                </c:pt>
                <c:pt idx="5">
                  <c:v>16963</c:v>
                </c:pt>
                <c:pt idx="6" formatCode="General">
                  <c:v>19330</c:v>
                </c:pt>
                <c:pt idx="7" formatCode="General">
                  <c:v>21154</c:v>
                </c:pt>
                <c:pt idx="8" formatCode="General">
                  <c:v>23549</c:v>
                </c:pt>
                <c:pt idx="9" formatCode="General">
                  <c:v>20878</c:v>
                </c:pt>
                <c:pt idx="10">
                  <c:v>21724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3C5-4638-BF5B-6DBAB7D3D1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7260416"/>
        <c:axId val="47262336"/>
      </c:barChart>
      <c:catAx>
        <c:axId val="47260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of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7262336"/>
        <c:crosses val="autoZero"/>
        <c:auto val="1"/>
        <c:lblAlgn val="ctr"/>
        <c:lblOffset val="100"/>
        <c:noMultiLvlLbl val="0"/>
      </c:catAx>
      <c:valAx>
        <c:axId val="47262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8.214858559346748E-3"/>
              <c:y val="0.29106380233333767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472604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355276536378898E-2"/>
          <c:y val="0.10101717579220157"/>
          <c:w val="0.88133955477787485"/>
          <c:h val="0.77352024309522638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NC Women</c:v>
                </c:pt>
              </c:strCache>
            </c:strRef>
          </c:tx>
          <c:spPr>
            <a:ln w="44450">
              <a:solidFill>
                <a:srgbClr val="522358"/>
              </a:solidFill>
            </a:ln>
          </c:spPr>
          <c:marker>
            <c:symbol val="none"/>
          </c:marker>
          <c:dPt>
            <c:idx val="7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C2DA-4FE0-9960-1C275DB6F3A3}"/>
              </c:ext>
            </c:extLst>
          </c:dPt>
          <c:dPt>
            <c:idx val="9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E75-45DA-86B1-BF5A39CFAFE6}"/>
              </c:ext>
            </c:extLst>
          </c:dPt>
          <c:dPt>
            <c:idx val="10"/>
            <c:bubble3D val="0"/>
            <c:spPr>
              <a:ln w="44450" cap="rnd">
                <a:solidFill>
                  <a:srgbClr val="52235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E75-45DA-86B1-BF5A39CFAF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DA-4FE0-9960-1C275DB6F3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DA-4FE0-9960-1C275DB6F3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DA-4FE0-9960-1C275DB6F3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DA-4FE0-9960-1C275DB6F3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DA-4FE0-9960-1C275DB6F3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2DA-4FE0-9960-1C275DB6F3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DA-4FE0-9960-1C275DB6F3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2DA-4FE0-9960-1C275DB6F3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2DA-4FE0-9960-1C275DB6F3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75-45DA-86B1-BF5A39CFAFE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786.1</c:v>
                </c:pt>
                <c:pt idx="1">
                  <c:v>763.2</c:v>
                </c:pt>
                <c:pt idx="2">
                  <c:v>746.9</c:v>
                </c:pt>
                <c:pt idx="3">
                  <c:v>737.3</c:v>
                </c:pt>
                <c:pt idx="4">
                  <c:v>773.1</c:v>
                </c:pt>
                <c:pt idx="5">
                  <c:v>790.6</c:v>
                </c:pt>
                <c:pt idx="6">
                  <c:v>827.1</c:v>
                </c:pt>
                <c:pt idx="7">
                  <c:v>853.8</c:v>
                </c:pt>
                <c:pt idx="8">
                  <c:v>887.2</c:v>
                </c:pt>
                <c:pt idx="9">
                  <c:v>818.1</c:v>
                </c:pt>
                <c:pt idx="10">
                  <c:v>804.1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2DA-4FE0-9960-1C275DB6F3A3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NC Men</c:v>
                </c:pt>
              </c:strCache>
            </c:strRef>
          </c:tx>
          <c:spPr>
            <a:ln w="44450">
              <a:solidFill>
                <a:srgbClr val="558ED5"/>
              </a:solidFill>
            </a:ln>
          </c:spPr>
          <c:marker>
            <c:symbol val="none"/>
          </c:marker>
          <c:dPt>
            <c:idx val="7"/>
            <c:bubble3D val="0"/>
            <c:spPr>
              <a:ln w="44450">
                <a:solidFill>
                  <a:srgbClr val="558ED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C2DA-4FE0-9960-1C275DB6F3A3}"/>
              </c:ext>
            </c:extLst>
          </c:dPt>
          <c:dPt>
            <c:idx val="9"/>
            <c:bubble3D val="0"/>
            <c:spPr>
              <a:ln w="44450">
                <a:solidFill>
                  <a:srgbClr val="558ED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E75-45DA-86B1-BF5A39CFAF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2DA-4FE0-9960-1C275DB6F3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2DA-4FE0-9960-1C275DB6F3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2DA-4FE0-9960-1C275DB6F3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2DA-4FE0-9960-1C275DB6F3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2DA-4FE0-9960-1C275DB6F3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2DA-4FE0-9960-1C275DB6F3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2DA-4FE0-9960-1C275DB6F3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2DA-4FE0-9960-1C275DB6F3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2DA-4FE0-9960-1C275DB6F3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75-45DA-86B1-BF5A39CFAFE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223.3</c:v>
                </c:pt>
                <c:pt idx="1">
                  <c:v>237.3</c:v>
                </c:pt>
                <c:pt idx="2">
                  <c:v>239.8</c:v>
                </c:pt>
                <c:pt idx="3">
                  <c:v>256.2</c:v>
                </c:pt>
                <c:pt idx="4">
                  <c:v>298.60000000000002</c:v>
                </c:pt>
                <c:pt idx="5">
                  <c:v>343.3</c:v>
                </c:pt>
                <c:pt idx="6">
                  <c:v>386.5</c:v>
                </c:pt>
                <c:pt idx="7">
                  <c:v>418.4</c:v>
                </c:pt>
                <c:pt idx="8">
                  <c:v>461.1</c:v>
                </c:pt>
                <c:pt idx="9">
                  <c:v>408.9</c:v>
                </c:pt>
                <c:pt idx="10">
                  <c:v>421.3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C2DA-4FE0-9960-1C275DB6F3A3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US Total Women</c:v>
                </c:pt>
              </c:strCache>
            </c:strRef>
          </c:tx>
          <c:spPr>
            <a:ln w="44450">
              <a:solidFill>
                <a:srgbClr val="522358">
                  <a:alpha val="45882"/>
                </a:srgbClr>
              </a:solidFill>
              <a:prstDash val="sysDash"/>
            </a:ln>
          </c:spPr>
          <c:marker>
            <c:symbol val="none"/>
          </c:marker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15-404A-A231-E63E043CAF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643.4</c:v>
                </c:pt>
                <c:pt idx="1">
                  <c:v>638.70000000000005</c:v>
                </c:pt>
                <c:pt idx="2">
                  <c:v>619</c:v>
                </c:pt>
                <c:pt idx="3">
                  <c:v>621.6</c:v>
                </c:pt>
                <c:pt idx="4">
                  <c:v>640.4</c:v>
                </c:pt>
                <c:pt idx="5">
                  <c:v>653.9</c:v>
                </c:pt>
                <c:pt idx="6">
                  <c:v>682.1</c:v>
                </c:pt>
                <c:pt idx="7">
                  <c:v>689.6</c:v>
                </c:pt>
                <c:pt idx="8">
                  <c:v>696.6</c:v>
                </c:pt>
                <c:pt idx="9">
                  <c:v>614.1</c:v>
                </c:pt>
                <c:pt idx="10">
                  <c:v>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C2DA-4FE0-9960-1C275DB6F3A3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US Total Men</c:v>
                </c:pt>
              </c:strCache>
            </c:strRef>
          </c:tx>
          <c:spPr>
            <a:ln w="44450">
              <a:solidFill>
                <a:srgbClr val="558ED5">
                  <a:alpha val="62000"/>
                </a:srgbClr>
              </a:solidFill>
              <a:prstDash val="sysDot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7.5228443666775196E-4"/>
                  <c:y val="-2.923651028884054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15-404A-A231-E63E043CA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254.4</c:v>
                </c:pt>
                <c:pt idx="1">
                  <c:v>260.60000000000002</c:v>
                </c:pt>
                <c:pt idx="2">
                  <c:v>260.60000000000002</c:v>
                </c:pt>
                <c:pt idx="3">
                  <c:v>276.10000000000002</c:v>
                </c:pt>
                <c:pt idx="4">
                  <c:v>302.7</c:v>
                </c:pt>
                <c:pt idx="5">
                  <c:v>328.7</c:v>
                </c:pt>
                <c:pt idx="6">
                  <c:v>360.1</c:v>
                </c:pt>
                <c:pt idx="7">
                  <c:v>378.9</c:v>
                </c:pt>
                <c:pt idx="8">
                  <c:v>398.6</c:v>
                </c:pt>
                <c:pt idx="9">
                  <c:v>334.2</c:v>
                </c:pt>
                <c:pt idx="10">
                  <c:v>351.7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C2DA-4FE0-9960-1C275DB6F3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579136"/>
        <c:axId val="4758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2020*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0</c:v>
                      </c:pt>
                      <c:pt idx="10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C2DA-4FE0-9960-1C275DB6F3A3}"/>
                  </c:ext>
                </c:extLst>
              </c15:ser>
            </c15:filteredLineSeries>
          </c:ext>
        </c:extLst>
      </c:lineChart>
      <c:catAx>
        <c:axId val="4757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of Diagnosis</a:t>
                </a:r>
              </a:p>
            </c:rich>
          </c:tx>
          <c:layout>
            <c:manualLayout>
              <c:xMode val="edge"/>
              <c:yMode val="edge"/>
              <c:x val="0.43652656265189071"/>
              <c:y val="0.942312608388535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581056"/>
        <c:crosses val="autoZero"/>
        <c:auto val="1"/>
        <c:lblAlgn val="ctr"/>
        <c:lblOffset val="100"/>
        <c:noMultiLvlLbl val="0"/>
      </c:catAx>
      <c:valAx>
        <c:axId val="475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"/>
              <c:y val="0.2127054507515858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579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23055798580734"/>
          <c:y val="1.7733983269080614E-2"/>
          <c:w val="0.73472489549917375"/>
          <c:h val="5.697309764047258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7382132788957"/>
          <c:y val="9.5193077800908132E-2"/>
          <c:w val="0.86127782638281314"/>
          <c:h val="0.7345674536032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5875">
              <a:noFill/>
              <a:prstDash val="dash"/>
            </a:ln>
          </c:spPr>
          <c:invertIfNegative val="0"/>
          <c:dLbls>
            <c:dLbl>
              <c:idx val="2"/>
              <c:layout>
                <c:manualLayout>
                  <c:x val="-1.0802469135802469E-2"/>
                  <c:y val="-1.067718730993770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EB-43F7-8BDC-95F9C1A26D17}"/>
                </c:ext>
              </c:extLst>
            </c:dLbl>
            <c:dLbl>
              <c:idx val="3"/>
              <c:layout>
                <c:manualLayout>
                  <c:x val="-1.2345679012345678E-2"/>
                  <c:y val="-8.7359814439499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B-43F7-8BDC-95F9C1A26D17}"/>
                </c:ext>
              </c:extLst>
            </c:dLbl>
            <c:dLbl>
              <c:idx val="4"/>
              <c:layout>
                <c:manualLayout>
                  <c:x val="-1.2345679012345678E-2"/>
                  <c:y val="-1.164797525859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B-46BD-9055-29B97BCEC69A}"/>
                </c:ext>
              </c:extLst>
            </c:dLbl>
            <c:dLbl>
              <c:idx val="5"/>
              <c:layout>
                <c:manualLayout>
                  <c:x val="-1.2345679012345736E-2"/>
                  <c:y val="-1.067718730993770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EB-43F7-8BDC-95F9C1A26D17}"/>
                </c:ext>
              </c:extLst>
            </c:dLbl>
            <c:dLbl>
              <c:idx val="7"/>
              <c:layout>
                <c:manualLayout>
                  <c:x val="1.5432098765432098E-3"/>
                  <c:y val="-2.6207944331849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3B-46BD-9055-29B97BCEC69A}"/>
                </c:ext>
              </c:extLst>
            </c:dLbl>
            <c:dLbl>
              <c:idx val="8"/>
              <c:layout>
                <c:manualLayout>
                  <c:x val="-1.5432098765432098E-3"/>
                  <c:y val="-1.455996907325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3B-46BD-9055-29B97BCEC6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Sheet1!$B$2:$L$2</c:f>
              <c:numCache>
                <c:formatCode>#,##0</c:formatCode>
                <c:ptCount val="11"/>
                <c:pt idx="0">
                  <c:v>11</c:v>
                </c:pt>
                <c:pt idx="1">
                  <c:v>50</c:v>
                </c:pt>
                <c:pt idx="2" formatCode="General">
                  <c:v>3842</c:v>
                </c:pt>
                <c:pt idx="3" formatCode="General">
                  <c:v>7903</c:v>
                </c:pt>
                <c:pt idx="4">
                  <c:v>4518</c:v>
                </c:pt>
                <c:pt idx="5">
                  <c:v>2599</c:v>
                </c:pt>
                <c:pt idx="6" formatCode="General">
                  <c:v>1184</c:v>
                </c:pt>
                <c:pt idx="7">
                  <c:v>701</c:v>
                </c:pt>
                <c:pt idx="8">
                  <c:v>620</c:v>
                </c:pt>
                <c:pt idx="9">
                  <c:v>2232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C-44EB-AED4-C89DB05069B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dLbl>
              <c:idx val="6"/>
              <c:layout>
                <c:manualLayout>
                  <c:x val="-1.5432098765432098E-3"/>
                  <c:y val="-4.3679907219749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B-46BD-9055-29B97BCEC6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7</c:v>
                </c:pt>
                <c:pt idx="1">
                  <c:v>363</c:v>
                </c:pt>
                <c:pt idx="2">
                  <c:v>12622</c:v>
                </c:pt>
                <c:pt idx="3">
                  <c:v>16680</c:v>
                </c:pt>
                <c:pt idx="4">
                  <c:v>7579</c:v>
                </c:pt>
                <c:pt idx="5">
                  <c:v>3404</c:v>
                </c:pt>
                <c:pt idx="6">
                  <c:v>1446</c:v>
                </c:pt>
                <c:pt idx="7">
                  <c:v>645</c:v>
                </c:pt>
                <c:pt idx="8">
                  <c:v>484</c:v>
                </c:pt>
                <c:pt idx="9">
                  <c:v>129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EC-44EB-AED4-C89DB0506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7708032"/>
        <c:axId val="47190016"/>
      </c:barChart>
      <c:catAx>
        <c:axId val="4770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3652656265189071"/>
              <c:y val="0.942312608388535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190016"/>
        <c:crosses val="autoZero"/>
        <c:auto val="1"/>
        <c:lblAlgn val="ctr"/>
        <c:lblOffset val="100"/>
        <c:noMultiLvlLbl val="0"/>
      </c:catAx>
      <c:valAx>
        <c:axId val="47190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5432098765432098E-3"/>
              <c:y val="0.366399919941072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47708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5139389174035"/>
          <c:y val="0.19269320860823594"/>
          <c:w val="0.87558124144738314"/>
          <c:h val="0.673861930107982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715</c:v>
                </c:pt>
                <c:pt idx="1">
                  <c:v>677</c:v>
                </c:pt>
                <c:pt idx="2">
                  <c:v>709</c:v>
                </c:pt>
                <c:pt idx="3">
                  <c:v>665</c:v>
                </c:pt>
                <c:pt idx="4" formatCode="#,##0">
                  <c:v>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A-478D-A39C-8EE3D60B70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513</c:v>
                </c:pt>
                <c:pt idx="1">
                  <c:v>525</c:v>
                </c:pt>
                <c:pt idx="2">
                  <c:v>530</c:v>
                </c:pt>
                <c:pt idx="3">
                  <c:v>451</c:v>
                </c:pt>
                <c:pt idx="4" formatCode="#,##0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2A-478D-A39C-8EE3D60B70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7.24449273092162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BD-4316-8ACD-A1C7E87AA2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28934</c:v>
                </c:pt>
                <c:pt idx="1">
                  <c:v>30156</c:v>
                </c:pt>
                <c:pt idx="2">
                  <c:v>31582</c:v>
                </c:pt>
                <c:pt idx="3">
                  <c:v>27162</c:v>
                </c:pt>
                <c:pt idx="4" formatCode="#,##0">
                  <c:v>25253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2A-478D-A39C-8EE3D60B70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6.6649333124478877E-2"/>
                  <c:y val="2.9764276306229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BD-4316-8ACD-A1C7E87AA2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4163</c:v>
                </c:pt>
                <c:pt idx="1">
                  <c:v>4545</c:v>
                </c:pt>
                <c:pt idx="2">
                  <c:v>5034</c:v>
                </c:pt>
                <c:pt idx="3">
                  <c:v>4757</c:v>
                </c:pt>
                <c:pt idx="4" formatCode="#,##0">
                  <c:v>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2A-478D-A39C-8EE3D60B70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White/Caucasian**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7.2444927309216284E-2"/>
                  <c:y val="8.9292828918690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BD-4316-8ACD-A1C7E87AA2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15442</c:v>
                </c:pt>
                <c:pt idx="1">
                  <c:v>16259</c:v>
                </c:pt>
                <c:pt idx="2">
                  <c:v>16692</c:v>
                </c:pt>
                <c:pt idx="3">
                  <c:v>13902</c:v>
                </c:pt>
                <c:pt idx="4" formatCode="#,##0">
                  <c:v>12445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2A-478D-A39C-8EE3D60B70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Multiple Race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5.9404840393557139E-2"/>
                  <c:y val="-5.9528552612460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D-4316-8ACD-A1C7E87AA2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916</c:v>
                </c:pt>
                <c:pt idx="1">
                  <c:v>1050</c:v>
                </c:pt>
                <c:pt idx="2">
                  <c:v>1258</c:v>
                </c:pt>
                <c:pt idx="3">
                  <c:v>1106</c:v>
                </c:pt>
                <c:pt idx="4" formatCode="#,##0">
                  <c:v>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72A-478D-A39C-8EE3D60B709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Unknown/Unspecified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7.24449273092162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BD-4316-8ACD-A1C7E87AA2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12275</c:v>
                </c:pt>
                <c:pt idx="1">
                  <c:v>13501</c:v>
                </c:pt>
                <c:pt idx="2">
                  <c:v>15596</c:v>
                </c:pt>
                <c:pt idx="3">
                  <c:v>16471</c:v>
                </c:pt>
                <c:pt idx="4" formatCode="#,##0">
                  <c:v>19599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72A-478D-A39C-8EE3D60B70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187648"/>
        <c:axId val="48202112"/>
      </c:barChart>
      <c:catAx>
        <c:axId val="4818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of Diagnosis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202112"/>
        <c:crosses val="autoZero"/>
        <c:auto val="1"/>
        <c:lblAlgn val="ctr"/>
        <c:lblOffset val="100"/>
        <c:noMultiLvlLbl val="0"/>
      </c:catAx>
      <c:valAx>
        <c:axId val="48202112"/>
        <c:scaling>
          <c:orientation val="minMax"/>
          <c:max val="70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2.8490028490028491E-3"/>
              <c:y val="0.381777673363461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8187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168780708520515"/>
          <c:y val="2.4040064249858505E-2"/>
          <c:w val="0.89586457141575249"/>
          <c:h val="0.1504579916177364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03030303030299E-2"/>
          <c:y val="0.2104356831615537"/>
          <c:w val="0.88456167979002609"/>
          <c:h val="0.6381175666965972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627948223555397E-2"/>
                  <c:y val="-3.2218330038853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621.5</c:v>
                </c:pt>
                <c:pt idx="1">
                  <c:v>585.4</c:v>
                </c:pt>
                <c:pt idx="2">
                  <c:v>609.6</c:v>
                </c:pt>
                <c:pt idx="3">
                  <c:v>576.70000000000005</c:v>
                </c:pt>
                <c:pt idx="4">
                  <c:v>551.70000000000005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B6-4270-92A1-5A7C92F6D731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7.3997646525246399E-3"/>
                  <c:y val="8.7868172833235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164.5</c:v>
                </c:pt>
                <c:pt idx="1">
                  <c:v>162.5</c:v>
                </c:pt>
                <c:pt idx="2">
                  <c:v>157.9</c:v>
                </c:pt>
                <c:pt idx="3">
                  <c:v>131.9</c:v>
                </c:pt>
                <c:pt idx="4">
                  <c:v>133.4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0B6-4270-92A1-5A7C92F6D731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AD-4BD1-BFFE-E3FDEC9895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1317.2</c:v>
                </c:pt>
                <c:pt idx="1">
                  <c:v>1358.4</c:v>
                </c:pt>
                <c:pt idx="2">
                  <c:v>1408.7</c:v>
                </c:pt>
                <c:pt idx="3">
                  <c:v>1218.8</c:v>
                </c:pt>
                <c:pt idx="4">
                  <c:v>1122.9000000000001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0B6-4270-92A1-5A7C92F6D7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381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627948223555397E-2"/>
                  <c:y val="-1.0739319284751672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AD-4BD1-BFFE-E3FDEC9895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434.1</c:v>
                </c:pt>
                <c:pt idx="1">
                  <c:v>457.7</c:v>
                </c:pt>
                <c:pt idx="2">
                  <c:v>491.9</c:v>
                </c:pt>
                <c:pt idx="3">
                  <c:v>457.5</c:v>
                </c:pt>
                <c:pt idx="4">
                  <c:v>529.9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0B6-4270-92A1-5A7C92F6D731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White/Caucasian**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9599058610098126E-3"/>
                  <c:y val="-2.92893909444121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237.7</c:v>
                </c:pt>
                <c:pt idx="1">
                  <c:v>248.8</c:v>
                </c:pt>
                <c:pt idx="2">
                  <c:v>254</c:v>
                </c:pt>
                <c:pt idx="3">
                  <c:v>214</c:v>
                </c:pt>
                <c:pt idx="4">
                  <c:v>190.6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A0B6-4270-92A1-5A7C92F6D7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627948223555397E-2"/>
                  <c:y val="2.0502573661088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24-4A17-8156-9753AC93F4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465.4</c:v>
                </c:pt>
                <c:pt idx="1">
                  <c:v>513.29999999999995</c:v>
                </c:pt>
                <c:pt idx="2">
                  <c:v>593.9</c:v>
                </c:pt>
                <c:pt idx="3">
                  <c:v>511.6</c:v>
                </c:pt>
                <c:pt idx="4">
                  <c:v>436.4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24-4A17-8156-9753AC93F4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292096"/>
        <c:axId val="56294016"/>
      </c:lineChart>
      <c:catAx>
        <c:axId val="5629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Year at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6294016"/>
        <c:crosses val="autoZero"/>
        <c:auto val="1"/>
        <c:lblAlgn val="ctr"/>
        <c:lblOffset val="100"/>
        <c:noMultiLvlLbl val="0"/>
      </c:catAx>
      <c:valAx>
        <c:axId val="5629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567155810069196E-2"/>
              <c:y val="0.275340248812019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6292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333333333333329E-2"/>
          <c:y val="1.6991148548126424E-2"/>
          <c:w val="0.88999236743933796"/>
          <c:h val="0.164980451061233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0.2305</cdr:x>
      <cdr:y>0.25848</cdr:y>
    </cdr:from>
    <cdr:to>
      <cdr:x>0.34397</cdr:x>
      <cdr:y>0.31189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20440" y="1102881"/>
          <a:ext cx="994596" cy="2278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Unknown</a:t>
          </a:r>
        </a:p>
      </cdr:txBody>
    </cdr:sp>
  </cdr:relSizeAnchor>
  <cdr:relSizeAnchor xmlns:cdr="http://schemas.openxmlformats.org/drawingml/2006/chartDrawing">
    <cdr:from>
      <cdr:x>0.22181</cdr:x>
      <cdr:y>0.44659</cdr:y>
    </cdr:from>
    <cdr:to>
      <cdr:x>0.33528</cdr:x>
      <cdr:y>0.5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44240" y="1905537"/>
          <a:ext cx="994596" cy="2278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White</a:t>
          </a:r>
        </a:p>
      </cdr:txBody>
    </cdr:sp>
  </cdr:relSizeAnchor>
  <cdr:relSizeAnchor xmlns:cdr="http://schemas.openxmlformats.org/drawingml/2006/chartDrawing">
    <cdr:from>
      <cdr:x>0.22665</cdr:x>
      <cdr:y>0.52504</cdr:y>
    </cdr:from>
    <cdr:to>
      <cdr:x>0.34012</cdr:x>
      <cdr:y>0.57844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86650" y="2240253"/>
          <a:ext cx="994597" cy="2278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Hispanic</a:t>
          </a:r>
        </a:p>
      </cdr:txBody>
    </cdr:sp>
  </cdr:relSizeAnchor>
  <cdr:relSizeAnchor xmlns:cdr="http://schemas.openxmlformats.org/drawingml/2006/chartDrawing">
    <cdr:from>
      <cdr:x>0.22329</cdr:x>
      <cdr:y>0.64521</cdr:y>
    </cdr:from>
    <cdr:to>
      <cdr:x>0.34295</cdr:x>
      <cdr:y>0.7326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957176" y="2753028"/>
          <a:ext cx="1048853" cy="3728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Black/African American</a:t>
          </a:r>
        </a:p>
      </cdr:txBody>
    </cdr:sp>
  </cdr:relSizeAnchor>
  <cdr:relSizeAnchor xmlns:cdr="http://schemas.openxmlformats.org/drawingml/2006/chartDrawing">
    <cdr:from>
      <cdr:x>0.33018</cdr:x>
      <cdr:y>0.15835</cdr:y>
    </cdr:from>
    <cdr:to>
      <cdr:x>0.40902</cdr:x>
      <cdr:y>0.22327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283946BB-C64C-4E3F-20D0-8E3DE6938703}"/>
            </a:ext>
          </a:extLst>
        </cdr:cNvPr>
        <cdr:cNvSpPr txBox="1"/>
      </cdr:nvSpPr>
      <cdr:spPr>
        <a:xfrm xmlns:a="http://schemas.openxmlformats.org/drawingml/2006/main">
          <a:off x="2894081" y="675659"/>
          <a:ext cx="69111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0000"/>
              </a:solidFill>
              <a:latin typeface="Arial" panose="020B0604020202020204" pitchFamily="34" charset="0"/>
            </a:rPr>
            <a:t>66,713</a:t>
          </a:r>
        </a:p>
      </cdr:txBody>
    </cdr:sp>
  </cdr:relSizeAnchor>
  <cdr:relSizeAnchor xmlns:cdr="http://schemas.openxmlformats.org/drawingml/2006/chartDrawing">
    <cdr:from>
      <cdr:x>0.15469</cdr:x>
      <cdr:y>0.19081</cdr:y>
    </cdr:from>
    <cdr:to>
      <cdr:x>0.23354</cdr:x>
      <cdr:y>0.25573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283946BB-C64C-4E3F-20D0-8E3DE6938703}"/>
            </a:ext>
          </a:extLst>
        </cdr:cNvPr>
        <cdr:cNvSpPr txBox="1"/>
      </cdr:nvSpPr>
      <cdr:spPr>
        <a:xfrm xmlns:a="http://schemas.openxmlformats.org/drawingml/2006/main">
          <a:off x="1355904" y="814159"/>
          <a:ext cx="69111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0000"/>
              </a:solidFill>
              <a:latin typeface="Arial" panose="020B0604020202020204" pitchFamily="34" charset="0"/>
            </a:rPr>
            <a:t>62,958</a:t>
          </a:r>
        </a:p>
      </cdr:txBody>
    </cdr:sp>
  </cdr:relSizeAnchor>
  <cdr:relSizeAnchor xmlns:cdr="http://schemas.openxmlformats.org/drawingml/2006/chartDrawing">
    <cdr:from>
      <cdr:x>0.22181</cdr:x>
      <cdr:y>0.337</cdr:y>
    </cdr:from>
    <cdr:to>
      <cdr:x>0.34352</cdr:x>
      <cdr:y>0.39651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2940BA5-2870-1F88-89BC-3279ED650142}"/>
            </a:ext>
          </a:extLst>
        </cdr:cNvPr>
        <cdr:cNvSpPr txBox="1"/>
      </cdr:nvSpPr>
      <cdr:spPr>
        <a:xfrm xmlns:a="http://schemas.openxmlformats.org/drawingml/2006/main">
          <a:off x="1944240" y="1437935"/>
          <a:ext cx="1066800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Multiple Race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13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8" y="2841543"/>
            <a:ext cx="969717" cy="1107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33BFB-FD86-4B5C-BFA6-C231D7587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4092" b="13135"/>
          <a:stretch/>
        </p:blipFill>
        <p:spPr>
          <a:xfrm>
            <a:off x="95490" y="2805448"/>
            <a:ext cx="1445050" cy="11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B5F97-06F8-4202-84AB-350DC6D12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DEDED-F6F1-42F7-9E2E-088069E04EFB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51E80-A5CC-4EDB-9EA7-01F304750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912C8-64B0-4CA0-BADE-CA31CAC6E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299302-5636-4193-BC83-CB88E46B4820}"/>
              </a:ext>
            </a:extLst>
          </p:cNvPr>
          <p:cNvSpPr txBox="1"/>
          <p:nvPr userDrawn="1"/>
        </p:nvSpPr>
        <p:spPr>
          <a:xfrm>
            <a:off x="-64294" y="4876800"/>
            <a:ext cx="9065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F484A2-E1F9-4E25-B6BA-BA4CF805C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8EA8EA-D5EE-4CF5-9580-363CFB09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DAF5F-4971-40B5-8519-41D38E2335B6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917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Chlamydia Epidemiology in NC 2021| December 2022 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188E37B-E15A-4C96-2290-C68E6048CAB5}"/>
              </a:ext>
            </a:extLst>
          </p:cNvPr>
          <p:cNvSpPr>
            <a:spLocks noGrp="1"/>
          </p:cNvSpPr>
          <p:nvPr/>
        </p:nvSpPr>
        <p:spPr>
          <a:xfrm>
            <a:off x="2971800" y="1524000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Chlamydia Epidemiology in North Carolina 2021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ED5C445-6D56-ABE1-7B63-C03504DB9BB8}"/>
              </a:ext>
            </a:extLst>
          </p:cNvPr>
          <p:cNvSpPr>
            <a:spLocks noGrp="1"/>
          </p:cNvSpPr>
          <p:nvPr/>
        </p:nvSpPr>
        <p:spPr>
          <a:xfrm>
            <a:off x="2971800" y="3544824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0365312-3992-67FD-6006-F17B620FD70D}"/>
              </a:ext>
            </a:extLst>
          </p:cNvPr>
          <p:cNvSpPr>
            <a:spLocks noGrp="1"/>
          </p:cNvSpPr>
          <p:nvPr/>
        </p:nvSpPr>
        <p:spPr>
          <a:xfrm>
            <a:off x="2971799" y="4493576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7E83B-F2F6-4919-BF0D-3380CAEB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5334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012431" cy="548640"/>
          </a:xfrm>
        </p:spPr>
        <p:txBody>
          <a:bodyPr/>
          <a:lstStyle/>
          <a:p>
            <a:r>
              <a:rPr lang="en-US" dirty="0"/>
              <a:t>Chlamydia Cases by Gender, 2011-2021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ACFE39D-E41C-4013-81E2-74D79668C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267485"/>
              </p:ext>
            </p:extLst>
          </p:nvPr>
        </p:nvGraphicFramePr>
        <p:xfrm>
          <a:off x="457200" y="1386976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1355B0-7A61-4036-935A-0C94351D8582}"/>
              </a:ext>
            </a:extLst>
          </p:cNvPr>
          <p:cNvSpPr txBox="1"/>
          <p:nvPr/>
        </p:nvSpPr>
        <p:spPr>
          <a:xfrm>
            <a:off x="7335358" y="2218368"/>
            <a:ext cx="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65,107</a:t>
            </a:r>
          </a:p>
        </p:txBody>
      </p:sp>
    </p:spTree>
    <p:extLst>
      <p:ext uri="{BB962C8B-B14F-4D97-AF65-F5344CB8AC3E}">
        <p14:creationId xmlns:p14="http://schemas.microsoft.com/office/powerpoint/2010/main" val="6445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469631" cy="548640"/>
          </a:xfrm>
        </p:spPr>
        <p:txBody>
          <a:bodyPr/>
          <a:lstStyle/>
          <a:p>
            <a:r>
              <a:rPr lang="en-US" dirty="0"/>
              <a:t>Chlamydia Rates by Gender</a:t>
            </a:r>
            <a:br>
              <a:rPr lang="en-US" dirty="0"/>
            </a:br>
            <a:r>
              <a:rPr lang="en-US" dirty="0"/>
              <a:t>North Carolina and United States</a:t>
            </a:r>
            <a:br>
              <a:rPr lang="en-US" dirty="0"/>
            </a:br>
            <a:r>
              <a:rPr lang="en-US" dirty="0"/>
              <a:t>2011-2021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and Preliminary 2021 Sexually Transmitted Diseases Surveillance, CDC (https://www.cdc.gov/std/statistics/2021/default.htm). 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C538F48-805C-4760-9BE7-31F91004B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89396"/>
              </p:ext>
            </p:extLst>
          </p:nvPr>
        </p:nvGraphicFramePr>
        <p:xfrm>
          <a:off x="457200" y="1952624"/>
          <a:ext cx="8229600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3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 of Chlamydia Cases by Gender, 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6ACA76C-9196-4A09-9925-268E9F376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24262"/>
              </p:ext>
            </p:extLst>
          </p:nvPr>
        </p:nvGraphicFramePr>
        <p:xfrm>
          <a:off x="457200" y="1572802"/>
          <a:ext cx="8229600" cy="436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F33A746-88A5-F486-D386-7A93FBE86681}"/>
              </a:ext>
            </a:extLst>
          </p:cNvPr>
          <p:cNvSpPr txBox="1">
            <a:spLocks/>
          </p:cNvSpPr>
          <p:nvPr/>
        </p:nvSpPr>
        <p:spPr>
          <a:xfrm>
            <a:off x="457200" y="6233946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19955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Chlamydia Cases by Race/Ethnicity</a:t>
            </a:r>
            <a:br>
              <a:rPr lang="en-US" dirty="0"/>
            </a:br>
            <a:r>
              <a:rPr lang="en-US" dirty="0"/>
              <a:t>2017-2021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C09D9F21-116F-46B7-98E1-DE4A10516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35170"/>
              </p:ext>
            </p:extLst>
          </p:nvPr>
        </p:nvGraphicFramePr>
        <p:xfrm>
          <a:off x="189360" y="1610065"/>
          <a:ext cx="8765279" cy="426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24934" y="6007395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**Non-Hispanic/</a:t>
            </a:r>
            <a:r>
              <a:rPr lang="en-US" sz="1100" b="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007395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276E3-8F04-03F6-CDEA-CBFE2566097C}"/>
              </a:ext>
            </a:extLst>
          </p:cNvPr>
          <p:cNvSpPr txBox="1"/>
          <p:nvPr/>
        </p:nvSpPr>
        <p:spPr>
          <a:xfrm>
            <a:off x="7697972" y="2392326"/>
            <a:ext cx="69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65,107</a:t>
            </a:r>
            <a:r>
              <a:rPr 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9D8A1-973A-C632-287E-572418527967}"/>
              </a:ext>
            </a:extLst>
          </p:cNvPr>
          <p:cNvSpPr txBox="1"/>
          <p:nvPr/>
        </p:nvSpPr>
        <p:spPr>
          <a:xfrm>
            <a:off x="6159795" y="2424224"/>
            <a:ext cx="69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64,514</a:t>
            </a:r>
            <a:r>
              <a:rPr lang="en-US" sz="1200" b="1" i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946BB-C64C-4E3F-20D0-8E3DE6938703}"/>
              </a:ext>
            </a:extLst>
          </p:cNvPr>
          <p:cNvSpPr txBox="1"/>
          <p:nvPr/>
        </p:nvSpPr>
        <p:spPr>
          <a:xfrm>
            <a:off x="4621618" y="2147225"/>
            <a:ext cx="69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71,401</a:t>
            </a:r>
            <a:r>
              <a:rPr lang="en-US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1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Chlamydia Rates by Race/Ethnicity</a:t>
            </a:r>
            <a:br>
              <a:rPr lang="en-US" dirty="0"/>
            </a:br>
            <a:r>
              <a:rPr lang="en-US" dirty="0"/>
              <a:t>2017-2021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D802884-2AF9-4CF2-9B01-793102A8C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266912"/>
              </p:ext>
            </p:extLst>
          </p:nvPr>
        </p:nvGraphicFramePr>
        <p:xfrm>
          <a:off x="264696" y="1565029"/>
          <a:ext cx="8581354" cy="433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**Non-Hispanic/</a:t>
            </a:r>
            <a:r>
              <a:rPr lang="en-US" sz="1100" b="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5138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Chlamydia Rates by County, 2021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028125-FB0D-4EC1-BCE3-51E004954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DC14E5C-2CDA-A143-3753-AC1452AC8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b="7440"/>
          <a:stretch/>
        </p:blipFill>
        <p:spPr>
          <a:xfrm>
            <a:off x="134470" y="1338469"/>
            <a:ext cx="8875059" cy="4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2712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 Brand PPT 04.23.15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7F9E3F"/>
    </a:accent1>
    <a:accent2>
      <a:srgbClr val="52849C"/>
    </a:accent2>
    <a:accent3>
      <a:srgbClr val="1F497D"/>
    </a:accent3>
    <a:accent4>
      <a:srgbClr val="71C9C5"/>
    </a:accent4>
    <a:accent5>
      <a:srgbClr val="6D2E75"/>
    </a:accent5>
    <a:accent6>
      <a:srgbClr val="F6D888"/>
    </a:accent6>
    <a:hlink>
      <a:srgbClr val="52849C"/>
    </a:hlink>
    <a:folHlink>
      <a:srgbClr val="52849C"/>
    </a:folHlink>
  </a:clrScheme>
  <a:fontScheme name="TNR/Arial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C Brand PPT 04.23.15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7F9E3F"/>
    </a:accent1>
    <a:accent2>
      <a:srgbClr val="52849C"/>
    </a:accent2>
    <a:accent3>
      <a:srgbClr val="1F497D"/>
    </a:accent3>
    <a:accent4>
      <a:srgbClr val="71C9C5"/>
    </a:accent4>
    <a:accent5>
      <a:srgbClr val="6D2E75"/>
    </a:accent5>
    <a:accent6>
      <a:srgbClr val="F6D888"/>
    </a:accent6>
    <a:hlink>
      <a:srgbClr val="52849C"/>
    </a:hlink>
    <a:folHlink>
      <a:srgbClr val="52849C"/>
    </a:folHlink>
  </a:clrScheme>
  <a:fontScheme name="TNR/Arial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18193</TotalTime>
  <Words>462</Words>
  <Application>Microsoft Office PowerPoint</Application>
  <PresentationFormat>On-screen Show (4:3)</PresentationFormat>
  <Paragraphs>56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Narrow</vt:lpstr>
      <vt:lpstr>Calibri</vt:lpstr>
      <vt:lpstr>Candara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Times New Roman</vt:lpstr>
      <vt:lpstr>4_Office Theme</vt:lpstr>
      <vt:lpstr>3_Office Theme</vt:lpstr>
      <vt:lpstr>PowerPoint Presentation</vt:lpstr>
      <vt:lpstr>PowerPoint Presentation</vt:lpstr>
      <vt:lpstr>Chlamydia Cases by Gender, 2011-2021 </vt:lpstr>
      <vt:lpstr>Chlamydia Rates by Gender North Carolina and United States 2011-2021</vt:lpstr>
      <vt:lpstr>Age Distribution of Chlamydia Cases by Gender, 2021</vt:lpstr>
      <vt:lpstr>Chlamydia Cases by Race/Ethnicity 2017-2021</vt:lpstr>
      <vt:lpstr>Chlamydia Rates by Race/Ethnicity 2017-2021</vt:lpstr>
      <vt:lpstr>Chlamydia Rates by County, 2021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McKeithen, Mary Catharine</cp:lastModifiedBy>
  <cp:revision>358</cp:revision>
  <cp:lastPrinted>2019-08-01T17:25:34Z</cp:lastPrinted>
  <dcterms:created xsi:type="dcterms:W3CDTF">2017-03-29T13:21:06Z</dcterms:created>
  <dcterms:modified xsi:type="dcterms:W3CDTF">2022-12-13T14:26:21Z</dcterms:modified>
</cp:coreProperties>
</file>