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486" r:id="rId2"/>
    <p:sldId id="487" r:id="rId3"/>
    <p:sldId id="489" r:id="rId4"/>
    <p:sldId id="490" r:id="rId5"/>
    <p:sldId id="491" r:id="rId6"/>
    <p:sldId id="522" r:id="rId7"/>
    <p:sldId id="523" r:id="rId8"/>
    <p:sldId id="524" r:id="rId9"/>
    <p:sldId id="525" r:id="rId10"/>
    <p:sldId id="49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0BB349A-3F65-4405-A77A-E191F058254A}" name="Swankie, Taylor A" initials="TS" userId="S::taylor.swankie@dhhs.nc.gov::876eb074-cc7d-47ba-b366-b5a65f1db720" providerId="AD"/>
  <p188:author id="{552E52B3-6741-3030-F80A-00B5D55D32E2}" name="McKeithen, Mary Catharine" initials="MMC" userId="S::marycatharine.mckeithen@dhhs.nc.gov::6350e9b6-9eea-478c-85c1-9676ca269ef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ams, Nicole" initials="AN" lastIdx="4" clrIdx="0">
    <p:extLst>
      <p:ext uri="{19B8F6BF-5375-455C-9EA6-DF929625EA0E}">
        <p15:presenceInfo xmlns:p15="http://schemas.microsoft.com/office/powerpoint/2012/main" userId="S::nicole.d.adams@dhhs.nc.gov::b35b702c-a4cc-46c2-9529-4cd74a31c3f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90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864221833381939"/>
          <c:y val="8.3901702245466878E-2"/>
          <c:w val="0.79185877806940785"/>
          <c:h val="0.8084597686724349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Women</c:v>
                </c:pt>
              </c:strCache>
            </c:strRef>
          </c:tx>
          <c:spPr>
            <a:solidFill>
              <a:srgbClr val="522358"/>
            </a:solidFill>
            <a:ln>
              <a:noFill/>
            </a:ln>
          </c:spPr>
          <c:invertIfNegative val="0"/>
          <c:dPt>
            <c:idx val="6"/>
            <c:invertIfNegative val="0"/>
            <c:bubble3D val="0"/>
            <c:spPr>
              <a:solidFill>
                <a:srgbClr val="522358"/>
              </a:solidFill>
              <a:ln w="15875">
                <a:noFill/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8-23C5-4638-BF5B-6DBAB7D3D11A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23C5-4638-BF5B-6DBAB7D3D11A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3C5-4638-BF5B-6DBAB7D3D11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3C5-4638-BF5B-6DBAB7D3D11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3C5-4638-BF5B-6DBAB7D3D11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3C5-4638-BF5B-6DBAB7D3D11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3C5-4638-BF5B-6DBAB7D3D11A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3C5-4638-BF5B-6DBAB7D3D11A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3C5-4638-BF5B-6DBAB7D3D11A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3C5-4638-BF5B-6DBAB7D3D11A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3C5-4638-BF5B-6DBAB7D3D11A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3C5-4638-BF5B-6DBAB7D3D11A}"/>
                </c:ext>
              </c:extLst>
            </c:dLbl>
            <c:dLbl>
              <c:idx val="10"/>
              <c:layout>
                <c:manualLayout>
                  <c:x val="6.1728395061728392E-2"/>
                  <c:y val="-0.1654117722989545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FF8-4621-ABF1-CA06F4D5410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 i="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2020*</c:v>
                </c:pt>
                <c:pt idx="9">
                  <c:v>2021</c:v>
                </c:pt>
                <c:pt idx="10">
                  <c:v>2022</c:v>
                </c:pt>
              </c:strCache>
            </c:strRef>
          </c:cat>
          <c:val>
            <c:numRef>
              <c:f>Sheet1!$B$2:$B$12</c:f>
              <c:numCache>
                <c:formatCode>#,##0</c:formatCode>
                <c:ptCount val="11"/>
                <c:pt idx="0">
                  <c:v>38158</c:v>
                </c:pt>
                <c:pt idx="1">
                  <c:v>37713</c:v>
                </c:pt>
                <c:pt idx="2">
                  <c:v>37584</c:v>
                </c:pt>
                <c:pt idx="3">
                  <c:v>39798</c:v>
                </c:pt>
                <c:pt idx="4">
                  <c:v>41209</c:v>
                </c:pt>
                <c:pt idx="5" formatCode="General">
                  <c:v>43627</c:v>
                </c:pt>
                <c:pt idx="6" formatCode="General">
                  <c:v>45558</c:v>
                </c:pt>
                <c:pt idx="7" formatCode="General">
                  <c:v>47852</c:v>
                </c:pt>
                <c:pt idx="8" formatCode="General">
                  <c:v>43635</c:v>
                </c:pt>
                <c:pt idx="9">
                  <c:v>43383</c:v>
                </c:pt>
                <c:pt idx="10">
                  <c:v>42687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3C5-4638-BF5B-6DBAB7D3D11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Men</c:v>
                </c:pt>
              </c:strCache>
            </c:strRef>
          </c:tx>
          <c:spPr>
            <a:solidFill>
              <a:srgbClr val="558ED5"/>
            </a:solidFill>
            <a:ln>
              <a:noFill/>
            </a:ln>
          </c:spPr>
          <c:invertIfNegative val="0"/>
          <c:dPt>
            <c:idx val="6"/>
            <c:invertIfNegative val="0"/>
            <c:bubble3D val="0"/>
            <c:spPr>
              <a:solidFill>
                <a:srgbClr val="558ED5"/>
              </a:solidFill>
              <a:ln w="15875">
                <a:noFill/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14-23C5-4638-BF5B-6DBAB7D3D11A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6-23C5-4638-BF5B-6DBAB7D3D11A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3C5-4638-BF5B-6DBAB7D3D11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3C5-4638-BF5B-6DBAB7D3D11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3C5-4638-BF5B-6DBAB7D3D11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3C5-4638-BF5B-6DBAB7D3D11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3C5-4638-BF5B-6DBAB7D3D11A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3C5-4638-BF5B-6DBAB7D3D11A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23C5-4638-BF5B-6DBAB7D3D11A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3C5-4638-BF5B-6DBAB7D3D11A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23C5-4638-BF5B-6DBAB7D3D11A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3C5-4638-BF5B-6DBAB7D3D11A}"/>
                </c:ext>
              </c:extLst>
            </c:dLbl>
            <c:dLbl>
              <c:idx val="10"/>
              <c:layout>
                <c:manualLayout>
                  <c:x val="6.1728395061728392E-2"/>
                  <c:y val="-6.892323910330880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C43-49C5-A2E8-56B52B896F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 i="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2020*</c:v>
                </c:pt>
                <c:pt idx="9">
                  <c:v>2021</c:v>
                </c:pt>
                <c:pt idx="10">
                  <c:v>2022</c:v>
                </c:pt>
              </c:strCache>
            </c:strRef>
          </c:cat>
          <c:val>
            <c:numRef>
              <c:f>Sheet1!$C$2:$C$12</c:f>
              <c:numCache>
                <c:formatCode>#,##0</c:formatCode>
                <c:ptCount val="11"/>
                <c:pt idx="0">
                  <c:v>11269</c:v>
                </c:pt>
                <c:pt idx="1">
                  <c:v>11497</c:v>
                </c:pt>
                <c:pt idx="2">
                  <c:v>12388</c:v>
                </c:pt>
                <c:pt idx="3">
                  <c:v>14590</c:v>
                </c:pt>
                <c:pt idx="4">
                  <c:v>16963</c:v>
                </c:pt>
                <c:pt idx="5" formatCode="General">
                  <c:v>19330</c:v>
                </c:pt>
                <c:pt idx="6" formatCode="General">
                  <c:v>21154</c:v>
                </c:pt>
                <c:pt idx="7" formatCode="General">
                  <c:v>23549</c:v>
                </c:pt>
                <c:pt idx="8" formatCode="General">
                  <c:v>20878</c:v>
                </c:pt>
                <c:pt idx="9">
                  <c:v>21724</c:v>
                </c:pt>
                <c:pt idx="10">
                  <c:v>21969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23C5-4638-BF5B-6DBAB7D3D11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55"/>
        <c:overlap val="100"/>
        <c:axId val="47260416"/>
        <c:axId val="47262336"/>
      </c:barChart>
      <c:catAx>
        <c:axId val="472604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Year of Diagnosis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47262336"/>
        <c:crosses val="autoZero"/>
        <c:auto val="1"/>
        <c:lblAlgn val="ctr"/>
        <c:lblOffset val="100"/>
        <c:noMultiLvlLbl val="0"/>
      </c:catAx>
      <c:valAx>
        <c:axId val="4726233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Number of Cases</a:t>
                </a:r>
              </a:p>
            </c:rich>
          </c:tx>
          <c:layout>
            <c:manualLayout>
              <c:xMode val="edge"/>
              <c:yMode val="edge"/>
              <c:x val="8.214858559346748E-3"/>
              <c:y val="0.29106380233333767"/>
            </c:manualLayout>
          </c:layout>
          <c:overlay val="0"/>
        </c:title>
        <c:numFmt formatCode="#,##0" sourceLinked="1"/>
        <c:majorTickMark val="none"/>
        <c:minorTickMark val="none"/>
        <c:tickLblPos val="nextTo"/>
        <c:crossAx val="47260416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0355276536378898E-2"/>
          <c:y val="0.10101717579220157"/>
          <c:w val="0.88133955477787485"/>
          <c:h val="0.77352024309522638"/>
        </c:manualLayout>
      </c:layout>
      <c:lineChart>
        <c:grouping val="standard"/>
        <c:varyColors val="0"/>
        <c:ser>
          <c:idx val="1"/>
          <c:order val="1"/>
          <c:tx>
            <c:strRef>
              <c:f>Sheet1!$B$1</c:f>
              <c:strCache>
                <c:ptCount val="1"/>
                <c:pt idx="0">
                  <c:v>NC Women</c:v>
                </c:pt>
              </c:strCache>
            </c:strRef>
          </c:tx>
          <c:spPr>
            <a:ln w="44450">
              <a:solidFill>
                <a:srgbClr val="522358"/>
              </a:solidFill>
            </a:ln>
          </c:spPr>
          <c:marker>
            <c:symbol val="none"/>
          </c:marker>
          <c:dPt>
            <c:idx val="6"/>
            <c:bubble3D val="0"/>
            <c:spPr>
              <a:ln w="44450">
                <a:solidFill>
                  <a:srgbClr val="522358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5-C2DA-4FE0-9960-1C275DB6F3A3}"/>
              </c:ext>
            </c:extLst>
          </c:dPt>
          <c:dPt>
            <c:idx val="8"/>
            <c:bubble3D val="0"/>
            <c:spPr>
              <a:ln w="44450">
                <a:solidFill>
                  <a:srgbClr val="522358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7-C2DA-4FE0-9960-1C275DB6F3A3}"/>
              </c:ext>
            </c:extLst>
          </c:dPt>
          <c:dPt>
            <c:idx val="9"/>
            <c:bubble3D val="0"/>
            <c:spPr>
              <a:ln w="44450" cap="rnd">
                <a:solidFill>
                  <a:srgbClr val="522358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EE75-45DA-86B1-BF5A39CFAFE6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2DA-4FE0-9960-1C275DB6F3A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C2DA-4FE0-9960-1C275DB6F3A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2DA-4FE0-9960-1C275DB6F3A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C2DA-4FE0-9960-1C275DB6F3A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C2DA-4FE0-9960-1C275DB6F3A3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C2DA-4FE0-9960-1C275DB6F3A3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C2DA-4FE0-9960-1C275DB6F3A3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C2DA-4FE0-9960-1C275DB6F3A3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C2DA-4FE0-9960-1C275DB6F3A3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E75-45DA-86B1-BF5A39CFAFE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2020*</c:v>
                </c:pt>
                <c:pt idx="9">
                  <c:v>2021</c:v>
                </c:pt>
                <c:pt idx="10">
                  <c:v>2022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763.2</c:v>
                </c:pt>
                <c:pt idx="1">
                  <c:v>746.9</c:v>
                </c:pt>
                <c:pt idx="2">
                  <c:v>737.3</c:v>
                </c:pt>
                <c:pt idx="3">
                  <c:v>773.1</c:v>
                </c:pt>
                <c:pt idx="4">
                  <c:v>790.6</c:v>
                </c:pt>
                <c:pt idx="5">
                  <c:v>827.1</c:v>
                </c:pt>
                <c:pt idx="6">
                  <c:v>853.8</c:v>
                </c:pt>
                <c:pt idx="7">
                  <c:v>887.2</c:v>
                </c:pt>
                <c:pt idx="8">
                  <c:v>818.1</c:v>
                </c:pt>
                <c:pt idx="9">
                  <c:v>804.1</c:v>
                </c:pt>
                <c:pt idx="10">
                  <c:v>791.2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8-C2DA-4FE0-9960-1C275DB6F3A3}"/>
            </c:ext>
          </c:extLst>
        </c:ser>
        <c:ser>
          <c:idx val="2"/>
          <c:order val="2"/>
          <c:tx>
            <c:strRef>
              <c:f>Sheet1!$C$1</c:f>
              <c:strCache>
                <c:ptCount val="1"/>
                <c:pt idx="0">
                  <c:v>NC Men</c:v>
                </c:pt>
              </c:strCache>
            </c:strRef>
          </c:tx>
          <c:spPr>
            <a:ln w="44450">
              <a:solidFill>
                <a:srgbClr val="558ED5"/>
              </a:solidFill>
            </a:ln>
          </c:spPr>
          <c:marker>
            <c:symbol val="none"/>
          </c:marker>
          <c:dPt>
            <c:idx val="6"/>
            <c:bubble3D val="0"/>
            <c:spPr>
              <a:ln w="44450">
                <a:solidFill>
                  <a:srgbClr val="558ED5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F-C2DA-4FE0-9960-1C275DB6F3A3}"/>
              </c:ext>
            </c:extLst>
          </c:dPt>
          <c:dPt>
            <c:idx val="8"/>
            <c:bubble3D val="0"/>
            <c:spPr>
              <a:ln w="44450">
                <a:solidFill>
                  <a:srgbClr val="558ED5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1-C2DA-4FE0-9960-1C275DB6F3A3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C2DA-4FE0-9960-1C275DB6F3A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C2DA-4FE0-9960-1C275DB6F3A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C2DA-4FE0-9960-1C275DB6F3A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C2DA-4FE0-9960-1C275DB6F3A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C2DA-4FE0-9960-1C275DB6F3A3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C2DA-4FE0-9960-1C275DB6F3A3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C2DA-4FE0-9960-1C275DB6F3A3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C2DA-4FE0-9960-1C275DB6F3A3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C2DA-4FE0-9960-1C275DB6F3A3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E75-45DA-86B1-BF5A39CFAFE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2020*</c:v>
                </c:pt>
                <c:pt idx="9">
                  <c:v>2021</c:v>
                </c:pt>
                <c:pt idx="10">
                  <c:v>2022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237.3</c:v>
                </c:pt>
                <c:pt idx="1">
                  <c:v>239.8</c:v>
                </c:pt>
                <c:pt idx="2">
                  <c:v>256.2</c:v>
                </c:pt>
                <c:pt idx="3">
                  <c:v>298.60000000000002</c:v>
                </c:pt>
                <c:pt idx="4">
                  <c:v>343.3</c:v>
                </c:pt>
                <c:pt idx="5">
                  <c:v>386.5</c:v>
                </c:pt>
                <c:pt idx="6">
                  <c:v>418.4</c:v>
                </c:pt>
                <c:pt idx="7">
                  <c:v>461.1</c:v>
                </c:pt>
                <c:pt idx="8">
                  <c:v>408.9</c:v>
                </c:pt>
                <c:pt idx="9">
                  <c:v>421.3</c:v>
                </c:pt>
                <c:pt idx="10">
                  <c:v>426.1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2-C2DA-4FE0-9960-1C275DB6F3A3}"/>
            </c:ext>
          </c:extLst>
        </c:ser>
        <c:ser>
          <c:idx val="3"/>
          <c:order val="3"/>
          <c:tx>
            <c:strRef>
              <c:f>Sheet1!$D$1</c:f>
              <c:strCache>
                <c:ptCount val="1"/>
                <c:pt idx="0">
                  <c:v>US Total Women</c:v>
                </c:pt>
              </c:strCache>
            </c:strRef>
          </c:tx>
          <c:spPr>
            <a:ln w="44450">
              <a:solidFill>
                <a:srgbClr val="522358">
                  <a:alpha val="45882"/>
                </a:srgbClr>
              </a:solidFill>
              <a:prstDash val="sysDash"/>
            </a:ln>
          </c:spPr>
          <c:marker>
            <c:symbol val="none"/>
          </c:marker>
          <c:dLbls>
            <c:dLbl>
              <c:idx val="9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D4C-4FFF-9022-9024A7A63053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Sheet1!$A$2:$A$12</c:f>
              <c:strCach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2020*</c:v>
                </c:pt>
                <c:pt idx="9">
                  <c:v>2021</c:v>
                </c:pt>
                <c:pt idx="10">
                  <c:v>2022</c:v>
                </c:pt>
              </c:strCache>
            </c:strRef>
          </c:cat>
          <c:val>
            <c:numRef>
              <c:f>Sheet1!$D$2:$D$12</c:f>
              <c:numCache>
                <c:formatCode>General</c:formatCode>
                <c:ptCount val="11"/>
                <c:pt idx="0">
                  <c:v>638.70000000000005</c:v>
                </c:pt>
                <c:pt idx="1">
                  <c:v>619</c:v>
                </c:pt>
                <c:pt idx="2">
                  <c:v>621.6</c:v>
                </c:pt>
                <c:pt idx="3">
                  <c:v>640.4</c:v>
                </c:pt>
                <c:pt idx="4">
                  <c:v>653.9</c:v>
                </c:pt>
                <c:pt idx="5">
                  <c:v>682.1</c:v>
                </c:pt>
                <c:pt idx="6">
                  <c:v>689.6</c:v>
                </c:pt>
                <c:pt idx="7">
                  <c:v>696.6</c:v>
                </c:pt>
                <c:pt idx="8">
                  <c:v>614.1</c:v>
                </c:pt>
                <c:pt idx="9">
                  <c:v>618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D-C2DA-4FE0-9960-1C275DB6F3A3}"/>
            </c:ext>
          </c:extLst>
        </c:ser>
        <c:ser>
          <c:idx val="4"/>
          <c:order val="4"/>
          <c:tx>
            <c:strRef>
              <c:f>Sheet1!$E$1</c:f>
              <c:strCache>
                <c:ptCount val="1"/>
                <c:pt idx="0">
                  <c:v>US Total Men</c:v>
                </c:pt>
              </c:strCache>
            </c:strRef>
          </c:tx>
          <c:spPr>
            <a:ln w="44450">
              <a:solidFill>
                <a:srgbClr val="558ED5">
                  <a:alpha val="62000"/>
                </a:srgbClr>
              </a:solidFill>
              <a:prstDash val="sysDot"/>
            </a:ln>
          </c:spPr>
          <c:marker>
            <c:symbol val="none"/>
          </c:marker>
          <c:dLbls>
            <c:dLbl>
              <c:idx val="9"/>
              <c:layout>
                <c:manualLayout>
                  <c:x val="7.5228443666775196E-4"/>
                  <c:y val="-2.9236510288840546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/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D4C-4FFF-9022-9024A7A630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Sheet1!$A$2:$A$12</c:f>
              <c:strCach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2020*</c:v>
                </c:pt>
                <c:pt idx="9">
                  <c:v>2021</c:v>
                </c:pt>
                <c:pt idx="10">
                  <c:v>2022</c:v>
                </c:pt>
              </c:strCache>
            </c:strRef>
          </c:cat>
          <c:val>
            <c:numRef>
              <c:f>Sheet1!$E$2:$E$12</c:f>
              <c:numCache>
                <c:formatCode>General</c:formatCode>
                <c:ptCount val="11"/>
                <c:pt idx="0">
                  <c:v>260.60000000000002</c:v>
                </c:pt>
                <c:pt idx="1">
                  <c:v>260.60000000000002</c:v>
                </c:pt>
                <c:pt idx="2">
                  <c:v>276.10000000000002</c:v>
                </c:pt>
                <c:pt idx="3">
                  <c:v>302.7</c:v>
                </c:pt>
                <c:pt idx="4">
                  <c:v>328.7</c:v>
                </c:pt>
                <c:pt idx="5">
                  <c:v>360.1</c:v>
                </c:pt>
                <c:pt idx="6">
                  <c:v>378.9</c:v>
                </c:pt>
                <c:pt idx="7">
                  <c:v>398.6</c:v>
                </c:pt>
                <c:pt idx="8">
                  <c:v>334.2</c:v>
                </c:pt>
                <c:pt idx="9">
                  <c:v>351.7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E-C2DA-4FE0-9960-1C275DB6F3A3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7579136"/>
        <c:axId val="47581056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Sheet1!$A$1</c15:sqref>
                        </c15:formulaRef>
                      </c:ext>
                    </c:extLst>
                    <c:strCache>
                      <c:ptCount val="1"/>
                      <c:pt idx="0">
                        <c:v> </c:v>
                      </c:pt>
                    </c:strCache>
                  </c:strRef>
                </c:tx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/>
                    <a:lstStyle/>
                    <a:p>
                      <a:pPr>
                        <a:defRPr b="1"/>
                      </a:pPr>
                      <a:endParaRPr lang="en-US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0"/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Sheet1!$A$2:$A$12</c15:sqref>
                        </c15:formulaRef>
                      </c:ext>
                    </c:extLst>
                    <c:strCache>
                      <c:ptCount val="11"/>
                      <c:pt idx="0">
                        <c:v>2012</c:v>
                      </c:pt>
                      <c:pt idx="1">
                        <c:v>2013</c:v>
                      </c:pt>
                      <c:pt idx="2">
                        <c:v>2014</c:v>
                      </c:pt>
                      <c:pt idx="3">
                        <c:v>2015</c:v>
                      </c:pt>
                      <c:pt idx="4">
                        <c:v>2016</c:v>
                      </c:pt>
                      <c:pt idx="5">
                        <c:v>2017</c:v>
                      </c:pt>
                      <c:pt idx="6">
                        <c:v>2018</c:v>
                      </c:pt>
                      <c:pt idx="7">
                        <c:v>2019</c:v>
                      </c:pt>
                      <c:pt idx="8">
                        <c:v>2020*</c:v>
                      </c:pt>
                      <c:pt idx="9">
                        <c:v>2021</c:v>
                      </c:pt>
                      <c:pt idx="10">
                        <c:v>2022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Sheet1!$A$2:$A$12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2012</c:v>
                      </c:pt>
                      <c:pt idx="1">
                        <c:v>2013</c:v>
                      </c:pt>
                      <c:pt idx="2">
                        <c:v>2014</c:v>
                      </c:pt>
                      <c:pt idx="3">
                        <c:v>2015</c:v>
                      </c:pt>
                      <c:pt idx="4">
                        <c:v>2016</c:v>
                      </c:pt>
                      <c:pt idx="5">
                        <c:v>2017</c:v>
                      </c:pt>
                      <c:pt idx="6">
                        <c:v>2018</c:v>
                      </c:pt>
                      <c:pt idx="7">
                        <c:v>2019</c:v>
                      </c:pt>
                      <c:pt idx="8">
                        <c:v>0</c:v>
                      </c:pt>
                      <c:pt idx="9">
                        <c:v>2021</c:v>
                      </c:pt>
                      <c:pt idx="10">
                        <c:v>2022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C-C2DA-4FE0-9960-1C275DB6F3A3}"/>
                  </c:ext>
                </c:extLst>
              </c15:ser>
            </c15:filteredLineSeries>
          </c:ext>
        </c:extLst>
      </c:lineChart>
      <c:catAx>
        <c:axId val="475791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Year of Diagnosis</a:t>
                </a:r>
              </a:p>
            </c:rich>
          </c:tx>
          <c:layout>
            <c:manualLayout>
              <c:xMode val="edge"/>
              <c:yMode val="edge"/>
              <c:x val="0.43652656265189071"/>
              <c:y val="0.94231260838853526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47581056"/>
        <c:crosses val="autoZero"/>
        <c:auto val="1"/>
        <c:lblAlgn val="ctr"/>
        <c:lblOffset val="100"/>
        <c:noMultiLvlLbl val="0"/>
      </c:catAx>
      <c:valAx>
        <c:axId val="4758105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Rate per 100,000 population</a:t>
                </a:r>
              </a:p>
            </c:rich>
          </c:tx>
          <c:layout>
            <c:manualLayout>
              <c:xMode val="edge"/>
              <c:yMode val="edge"/>
              <c:x val="0"/>
              <c:y val="0.21270545075158589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4757913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5123055798580734"/>
          <c:y val="1.7733983269080614E-2"/>
          <c:w val="0.73472489549917375"/>
          <c:h val="5.697309764047258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 baseline="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87382132788957"/>
          <c:y val="9.5193077800908132E-2"/>
          <c:w val="0.86127782638281314"/>
          <c:h val="0.73456745360328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Men</c:v>
                </c:pt>
              </c:strCache>
            </c:strRef>
          </c:tx>
          <c:spPr>
            <a:solidFill>
              <a:srgbClr val="558ED5"/>
            </a:solidFill>
            <a:ln w="15875">
              <a:noFill/>
              <a:prstDash val="dash"/>
            </a:ln>
          </c:spPr>
          <c:invertIfNegative val="0"/>
          <c:dLbls>
            <c:dLbl>
              <c:idx val="2"/>
              <c:layout>
                <c:manualLayout>
                  <c:x val="-1.0802469135802469E-2"/>
                  <c:y val="-1.0677187309937701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3EB-43F7-8BDC-95F9C1A26D17}"/>
                </c:ext>
              </c:extLst>
            </c:dLbl>
            <c:dLbl>
              <c:idx val="3"/>
              <c:layout>
                <c:manualLayout>
                  <c:x val="-1.2345679012345678E-2"/>
                  <c:y val="-8.73598144394996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3EB-43F7-8BDC-95F9C1A26D17}"/>
                </c:ext>
              </c:extLst>
            </c:dLbl>
            <c:dLbl>
              <c:idx val="4"/>
              <c:layout>
                <c:manualLayout>
                  <c:x val="-1.2345679012345678E-2"/>
                  <c:y val="-1.16479752585999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03B-46BD-9055-29B97BCEC69A}"/>
                </c:ext>
              </c:extLst>
            </c:dLbl>
            <c:dLbl>
              <c:idx val="5"/>
              <c:layout>
                <c:manualLayout>
                  <c:x val="-1.2345679012345736E-2"/>
                  <c:y val="-1.0677187309937701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3EB-43F7-8BDC-95F9C1A26D17}"/>
                </c:ext>
              </c:extLst>
            </c:dLbl>
            <c:dLbl>
              <c:idx val="7"/>
              <c:layout>
                <c:manualLayout>
                  <c:x val="1.5432098765432098E-3"/>
                  <c:y val="-2.6207944331849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03B-46BD-9055-29B97BCEC69A}"/>
                </c:ext>
              </c:extLst>
            </c:dLbl>
            <c:dLbl>
              <c:idx val="8"/>
              <c:layout>
                <c:manualLayout>
                  <c:x val="-1.5432098765432098E-3"/>
                  <c:y val="-1.45599690732500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03B-46BD-9055-29B97BCEC69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Sheet1!$B$1:$L$1</c:f>
              <c:strCache>
                <c:ptCount val="11"/>
                <c:pt idx="0">
                  <c:v>Less than 10</c:v>
                </c:pt>
                <c:pt idx="1">
                  <c:v>10-14</c:v>
                </c:pt>
                <c:pt idx="2">
                  <c:v>15-19</c:v>
                </c:pt>
                <c:pt idx="3">
                  <c:v>20-24</c:v>
                </c:pt>
                <c:pt idx="4">
                  <c:v>25-29</c:v>
                </c:pt>
                <c:pt idx="5">
                  <c:v>30-34</c:v>
                </c:pt>
                <c:pt idx="6">
                  <c:v>35-39</c:v>
                </c:pt>
                <c:pt idx="7">
                  <c:v>40-44</c:v>
                </c:pt>
                <c:pt idx="8">
                  <c:v>45-54</c:v>
                </c:pt>
                <c:pt idx="9">
                  <c:v>55-64</c:v>
                </c:pt>
                <c:pt idx="10">
                  <c:v>65 +</c:v>
                </c:pt>
              </c:strCache>
            </c:strRef>
          </c:cat>
          <c:val>
            <c:numRef>
              <c:f>Sheet1!$B$2:$L$2</c:f>
              <c:numCache>
                <c:formatCode>#,##0</c:formatCode>
                <c:ptCount val="11"/>
                <c:pt idx="0">
                  <c:v>6</c:v>
                </c:pt>
                <c:pt idx="1">
                  <c:v>40</c:v>
                </c:pt>
                <c:pt idx="2" formatCode="General">
                  <c:v>4045</c:v>
                </c:pt>
                <c:pt idx="3" formatCode="General">
                  <c:v>7890</c:v>
                </c:pt>
                <c:pt idx="4">
                  <c:v>4282</c:v>
                </c:pt>
                <c:pt idx="5">
                  <c:v>2623</c:v>
                </c:pt>
                <c:pt idx="6" formatCode="General">
                  <c:v>1301</c:v>
                </c:pt>
                <c:pt idx="7">
                  <c:v>743</c:v>
                </c:pt>
                <c:pt idx="8">
                  <c:v>657</c:v>
                </c:pt>
                <c:pt idx="9">
                  <c:v>300</c:v>
                </c:pt>
                <c:pt idx="10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EC-44EB-AED4-C89DB05069B8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Women</c:v>
                </c:pt>
              </c:strCache>
            </c:strRef>
          </c:tx>
          <c:spPr>
            <a:solidFill>
              <a:srgbClr val="522358"/>
            </a:solidFill>
            <a:ln w="15875">
              <a:noFill/>
              <a:prstDash val="dash"/>
            </a:ln>
          </c:spPr>
          <c:invertIfNegative val="0"/>
          <c:dLbls>
            <c:dLbl>
              <c:idx val="6"/>
              <c:layout>
                <c:manualLayout>
                  <c:x val="-1.5432098765432098E-3"/>
                  <c:y val="-4.36799072197498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03B-46BD-9055-29B97BCEC69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Sheet1!$B$1:$L$1</c:f>
              <c:strCache>
                <c:ptCount val="11"/>
                <c:pt idx="0">
                  <c:v>Less than 10</c:v>
                </c:pt>
                <c:pt idx="1">
                  <c:v>10-14</c:v>
                </c:pt>
                <c:pt idx="2">
                  <c:v>15-19</c:v>
                </c:pt>
                <c:pt idx="3">
                  <c:v>20-24</c:v>
                </c:pt>
                <c:pt idx="4">
                  <c:v>25-29</c:v>
                </c:pt>
                <c:pt idx="5">
                  <c:v>30-34</c:v>
                </c:pt>
                <c:pt idx="6">
                  <c:v>35-39</c:v>
                </c:pt>
                <c:pt idx="7">
                  <c:v>40-44</c:v>
                </c:pt>
                <c:pt idx="8">
                  <c:v>45-54</c:v>
                </c:pt>
                <c:pt idx="9">
                  <c:v>55-64</c:v>
                </c:pt>
                <c:pt idx="10">
                  <c:v>65 +</c:v>
                </c:pt>
              </c:strCache>
            </c:strRef>
          </c:cat>
          <c:val>
            <c:numRef>
              <c:f>Sheet1!$B$3:$L$3</c:f>
              <c:numCache>
                <c:formatCode>#,##0</c:formatCode>
                <c:ptCount val="11"/>
                <c:pt idx="0">
                  <c:v>15</c:v>
                </c:pt>
                <c:pt idx="1">
                  <c:v>390</c:v>
                </c:pt>
                <c:pt idx="2">
                  <c:v>12274</c:v>
                </c:pt>
                <c:pt idx="3">
                  <c:v>16215</c:v>
                </c:pt>
                <c:pt idx="4">
                  <c:v>7282</c:v>
                </c:pt>
                <c:pt idx="5">
                  <c:v>3631</c:v>
                </c:pt>
                <c:pt idx="6">
                  <c:v>1479</c:v>
                </c:pt>
                <c:pt idx="7">
                  <c:v>695</c:v>
                </c:pt>
                <c:pt idx="8">
                  <c:v>538</c:v>
                </c:pt>
                <c:pt idx="9">
                  <c:v>140</c:v>
                </c:pt>
                <c:pt idx="10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EC-44EB-AED4-C89DB05069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axId val="47708032"/>
        <c:axId val="47190016"/>
      </c:barChart>
      <c:catAx>
        <c:axId val="477080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Age at Diagnosis (Year)</a:t>
                </a:r>
              </a:p>
            </c:rich>
          </c:tx>
          <c:layout>
            <c:manualLayout>
              <c:xMode val="edge"/>
              <c:yMode val="edge"/>
              <c:x val="0.43652656265189071"/>
              <c:y val="0.94231260838853526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47190016"/>
        <c:crosses val="autoZero"/>
        <c:auto val="1"/>
        <c:lblAlgn val="ctr"/>
        <c:lblOffset val="100"/>
        <c:noMultiLvlLbl val="0"/>
      </c:catAx>
      <c:valAx>
        <c:axId val="4719001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Number of Cases</a:t>
                </a:r>
              </a:p>
            </c:rich>
          </c:tx>
          <c:layout>
            <c:manualLayout>
              <c:xMode val="edge"/>
              <c:yMode val="edge"/>
              <c:x val="1.5432098765432098E-3"/>
              <c:y val="0.3663999199410729"/>
            </c:manualLayout>
          </c:layout>
          <c:overlay val="0"/>
        </c:title>
        <c:numFmt formatCode="#,##0" sourceLinked="0"/>
        <c:majorTickMark val="none"/>
        <c:minorTickMark val="none"/>
        <c:tickLblPos val="nextTo"/>
        <c:crossAx val="47708032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200" baseline="0">
          <a:solidFill>
            <a:schemeClr val="bg1">
              <a:lumMod val="10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American Indian/Alaska Native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5982-4B9A-B42C-B8BF8717CBF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5982-4B9A-B42C-B8BF8717CBF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5982-4B9A-B42C-B8BF8717CBF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5982-4B9A-B42C-B8BF8717CBF9}"/>
                </c:ext>
              </c:extLst>
            </c:dLbl>
            <c:dLbl>
              <c:idx val="4"/>
              <c:layout>
                <c:manualLayout>
                  <c:x val="6.0938240985418932E-2"/>
                  <c:y val="-1.0507371603745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5982-4B9A-B42C-B8BF8717CB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2018</c:v>
                </c:pt>
                <c:pt idx="1">
                  <c:v>2019</c:v>
                </c:pt>
                <c:pt idx="2">
                  <c:v>2020*</c:v>
                </c:pt>
                <c:pt idx="3">
                  <c:v>2021</c:v>
                </c:pt>
                <c:pt idx="4">
                  <c:v>2022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692</c:v>
                </c:pt>
                <c:pt idx="1">
                  <c:v>724</c:v>
                </c:pt>
                <c:pt idx="2">
                  <c:v>687</c:v>
                </c:pt>
                <c:pt idx="3">
                  <c:v>683</c:v>
                </c:pt>
                <c:pt idx="4">
                  <c:v>817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82-4B9A-B42C-B8BF8717CBF9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Black/African American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5982-4B9A-B42C-B8BF8717CBF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5982-4B9A-B42C-B8BF8717CBF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5982-4B9A-B42C-B8BF8717CBF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5982-4B9A-B42C-B8BF8717CBF9}"/>
                </c:ext>
              </c:extLst>
            </c:dLbl>
            <c:dLbl>
              <c:idx val="4"/>
              <c:layout>
                <c:manualLayout>
                  <c:x val="6.601642773420358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5982-4B9A-B42C-B8BF8717CB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2018</c:v>
                </c:pt>
                <c:pt idx="1">
                  <c:v>2019</c:v>
                </c:pt>
                <c:pt idx="2">
                  <c:v>2020*</c:v>
                </c:pt>
                <c:pt idx="3">
                  <c:v>2021</c:v>
                </c:pt>
                <c:pt idx="4">
                  <c:v>2022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30307</c:v>
                </c:pt>
                <c:pt idx="1">
                  <c:v>31747</c:v>
                </c:pt>
                <c:pt idx="2">
                  <c:v>27535</c:v>
                </c:pt>
                <c:pt idx="3">
                  <c:v>25844</c:v>
                </c:pt>
                <c:pt idx="4">
                  <c:v>29247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982-4B9A-B42C-B8BF8717CBF9}"/>
            </c:ext>
          </c:extLst>
        </c:ser>
        <c:ser>
          <c:idx val="1"/>
          <c:order val="2"/>
          <c:tx>
            <c:strRef>
              <c:f>Sheet1!$C$1</c:f>
              <c:strCache>
                <c:ptCount val="1"/>
                <c:pt idx="0">
                  <c:v>Asian/Pacific Islander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5982-4B9A-B42C-B8BF8717CBF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5982-4B9A-B42C-B8BF8717CBF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5982-4B9A-B42C-B8BF8717CBF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5982-4B9A-B42C-B8BF8717CBF9}"/>
                </c:ext>
              </c:extLst>
            </c:dLbl>
            <c:dLbl>
              <c:idx val="4"/>
              <c:layout>
                <c:manualLayout>
                  <c:x val="6.0938240985418932E-2"/>
                  <c:y val="1.05073716037455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5982-4B9A-B42C-B8BF8717CB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2018</c:v>
                </c:pt>
                <c:pt idx="1">
                  <c:v>2019</c:v>
                </c:pt>
                <c:pt idx="2">
                  <c:v>2020*</c:v>
                </c:pt>
                <c:pt idx="3">
                  <c:v>2021</c:v>
                </c:pt>
                <c:pt idx="4">
                  <c:v>2022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541</c:v>
                </c:pt>
                <c:pt idx="1">
                  <c:v>551</c:v>
                </c:pt>
                <c:pt idx="2">
                  <c:v>484</c:v>
                </c:pt>
                <c:pt idx="3">
                  <c:v>505</c:v>
                </c:pt>
                <c:pt idx="4">
                  <c:v>608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82-4B9A-B42C-B8BF8717CBF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White/Caucasian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982-4B9A-B42C-B8BF8717CBF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5982-4B9A-B42C-B8BF8717CBF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982-4B9A-B42C-B8BF8717CBF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982-4B9A-B42C-B8BF8717CBF9}"/>
                </c:ext>
              </c:extLst>
            </c:dLbl>
            <c:dLbl>
              <c:idx val="4"/>
              <c:layout>
                <c:manualLayout>
                  <c:x val="6.6016427734203589E-2"/>
                  <c:y val="-1.05073716037455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5982-4B9A-B42C-B8BF8717CB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2018</c:v>
                </c:pt>
                <c:pt idx="1">
                  <c:v>2019</c:v>
                </c:pt>
                <c:pt idx="2">
                  <c:v>2020*</c:v>
                </c:pt>
                <c:pt idx="3">
                  <c:v>2021</c:v>
                </c:pt>
                <c:pt idx="4">
                  <c:v>2022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18306</c:v>
                </c:pt>
                <c:pt idx="1">
                  <c:v>19204</c:v>
                </c:pt>
                <c:pt idx="2">
                  <c:v>16148</c:v>
                </c:pt>
                <c:pt idx="3">
                  <c:v>15174</c:v>
                </c:pt>
                <c:pt idx="4">
                  <c:v>16624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982-4B9A-B42C-B8BF8717CBF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Multiple Races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2018</c:v>
                </c:pt>
                <c:pt idx="1">
                  <c:v>2019</c:v>
                </c:pt>
                <c:pt idx="2">
                  <c:v>2020*</c:v>
                </c:pt>
                <c:pt idx="3">
                  <c:v>2021</c:v>
                </c:pt>
                <c:pt idx="4">
                  <c:v>2022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  <c:pt idx="0">
                  <c:v>157</c:v>
                </c:pt>
                <c:pt idx="1">
                  <c:v>229</c:v>
                </c:pt>
                <c:pt idx="2">
                  <c:v>278</c:v>
                </c:pt>
                <c:pt idx="3">
                  <c:v>302</c:v>
                </c:pt>
                <c:pt idx="4">
                  <c:v>449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982-4B9A-B42C-B8BF8717CBF9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Unknown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982-4B9A-B42C-B8BF8717CBF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982-4B9A-B42C-B8BF8717CBF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982-4B9A-B42C-B8BF8717CBF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982-4B9A-B42C-B8BF8717CBF9}"/>
                </c:ext>
              </c:extLst>
            </c:dLbl>
            <c:dLbl>
              <c:idx val="4"/>
              <c:layout>
                <c:manualLayout>
                  <c:x val="6.4410067978393853E-2"/>
                  <c:y val="-1.5761057405618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5982-4B9A-B42C-B8BF8717CB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2018</c:v>
                </c:pt>
                <c:pt idx="1">
                  <c:v>2019</c:v>
                </c:pt>
                <c:pt idx="2">
                  <c:v>2020*</c:v>
                </c:pt>
                <c:pt idx="3">
                  <c:v>2021</c:v>
                </c:pt>
                <c:pt idx="4">
                  <c:v>2022</c:v>
                </c:pt>
              </c:strCache>
            </c:strRef>
          </c:cat>
          <c:val>
            <c:numRef>
              <c:f>Sheet1!$G$2:$G$6</c:f>
              <c:numCache>
                <c:formatCode>General</c:formatCode>
                <c:ptCount val="5"/>
                <c:pt idx="0">
                  <c:v>16700</c:v>
                </c:pt>
                <c:pt idx="1">
                  <c:v>18929</c:v>
                </c:pt>
                <c:pt idx="2">
                  <c:v>19375</c:v>
                </c:pt>
                <c:pt idx="3">
                  <c:v>22656</c:v>
                </c:pt>
                <c:pt idx="4">
                  <c:v>16912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982-4B9A-B42C-B8BF8717CBF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514274879"/>
        <c:axId val="1479247375"/>
      </c:barChart>
      <c:catAx>
        <c:axId val="151427487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>
                    <a:solidFill>
                      <a:schemeClr val="tx1"/>
                    </a:solidFill>
                  </a:rPr>
                  <a:t>Year of Diagnosis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9247375"/>
        <c:crosses val="autoZero"/>
        <c:auto val="1"/>
        <c:lblAlgn val="ctr"/>
        <c:lblOffset val="100"/>
        <c:noMultiLvlLbl val="0"/>
      </c:catAx>
      <c:valAx>
        <c:axId val="1479247375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>
                    <a:solidFill>
                      <a:schemeClr val="tx1"/>
                    </a:solidFill>
                  </a:rPr>
                  <a:t>Number of Cases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142748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9.6584979390025805E-2"/>
          <c:y val="1.576105740561826E-2"/>
          <c:w val="0.81698628143177676"/>
          <c:h val="9.15034869788224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Hispanic/LatinX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21E-4425-85E0-F90E000DDF1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21E-4425-85E0-F90E000DDF10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21E-4425-85E0-F90E000DDF1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21E-4425-85E0-F90E000DDF10}"/>
                </c:ext>
              </c:extLst>
            </c:dLbl>
            <c:dLbl>
              <c:idx val="4"/>
              <c:layout>
                <c:manualLayout>
                  <c:x val="6.1595516569967222E-2"/>
                  <c:y val="-2.753089096033051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21E-4425-85E0-F90E000DDF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2018</c:v>
                </c:pt>
                <c:pt idx="1">
                  <c:v>2019</c:v>
                </c:pt>
                <c:pt idx="2">
                  <c:v>2020*</c:v>
                </c:pt>
                <c:pt idx="3">
                  <c:v>2021</c:v>
                </c:pt>
                <c:pt idx="4">
                  <c:v>2022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4545</c:v>
                </c:pt>
                <c:pt idx="1">
                  <c:v>5034</c:v>
                </c:pt>
                <c:pt idx="2">
                  <c:v>4758</c:v>
                </c:pt>
                <c:pt idx="3">
                  <c:v>5715</c:v>
                </c:pt>
                <c:pt idx="4">
                  <c:v>6829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1E-4425-85E0-F90E000DDF1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Non-Hispanic/Non-LatinX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21E-4425-85E0-F90E000DDF1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21E-4425-85E0-F90E000DDF10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21E-4425-85E0-F90E000DDF1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21E-4425-85E0-F90E000DDF10}"/>
                </c:ext>
              </c:extLst>
            </c:dLbl>
            <c:dLbl>
              <c:idx val="4"/>
              <c:layout>
                <c:manualLayout>
                  <c:x val="6.8254491334288014E-2"/>
                  <c:y val="8.25926728809885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21E-4425-85E0-F90E000DDF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2018</c:v>
                </c:pt>
                <c:pt idx="1">
                  <c:v>2019</c:v>
                </c:pt>
                <c:pt idx="2">
                  <c:v>2020*</c:v>
                </c:pt>
                <c:pt idx="3">
                  <c:v>2021</c:v>
                </c:pt>
                <c:pt idx="4">
                  <c:v>2022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36781</c:v>
                </c:pt>
                <c:pt idx="1">
                  <c:v>37459</c:v>
                </c:pt>
                <c:pt idx="2">
                  <c:v>32041</c:v>
                </c:pt>
                <c:pt idx="3">
                  <c:v>31385</c:v>
                </c:pt>
                <c:pt idx="4">
                  <c:v>35095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1E-4425-85E0-F90E000DDF1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Unknown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21E-4425-85E0-F90E000DDF1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21E-4425-85E0-F90E000DDF10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21E-4425-85E0-F90E000DDF1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21E-4425-85E0-F90E000DDF10}"/>
                </c:ext>
              </c:extLst>
            </c:dLbl>
            <c:dLbl>
              <c:idx val="4"/>
              <c:layout>
                <c:manualLayout>
                  <c:x val="6.6589747643207811E-2"/>
                  <c:y val="-2.753089096032950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21E-4425-85E0-F90E000DDF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2018</c:v>
                </c:pt>
                <c:pt idx="1">
                  <c:v>2019</c:v>
                </c:pt>
                <c:pt idx="2">
                  <c:v>2020*</c:v>
                </c:pt>
                <c:pt idx="3">
                  <c:v>2021</c:v>
                </c:pt>
                <c:pt idx="4">
                  <c:v>2022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25377</c:v>
                </c:pt>
                <c:pt idx="1">
                  <c:v>28891</c:v>
                </c:pt>
                <c:pt idx="2">
                  <c:v>27708</c:v>
                </c:pt>
                <c:pt idx="3">
                  <c:v>28064</c:v>
                </c:pt>
                <c:pt idx="4">
                  <c:v>22733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21E-4425-85E0-F90E000DDF1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682279903"/>
        <c:axId val="1479255055"/>
      </c:barChart>
      <c:catAx>
        <c:axId val="168227990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>
                    <a:solidFill>
                      <a:schemeClr val="tx1"/>
                    </a:solidFill>
                  </a:rPr>
                  <a:t>Year of Diagnosis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9255055"/>
        <c:crosses val="autoZero"/>
        <c:auto val="1"/>
        <c:lblAlgn val="ctr"/>
        <c:lblOffset val="100"/>
        <c:noMultiLvlLbl val="0"/>
      </c:catAx>
      <c:valAx>
        <c:axId val="1479255055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>
                    <a:solidFill>
                      <a:schemeClr val="tx1"/>
                    </a:solidFill>
                  </a:rPr>
                  <a:t>Number of Cases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22799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American Indian/Alaska Native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405-48B9-BA31-59875248ACF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405-48B9-BA31-59875248ACF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405-48B9-BA31-59875248ACF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405-48B9-BA31-59875248ACF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2018</c:v>
                </c:pt>
                <c:pt idx="1">
                  <c:v>2019</c:v>
                </c:pt>
                <c:pt idx="2">
                  <c:v>2020*</c:v>
                </c:pt>
                <c:pt idx="3">
                  <c:v>2021</c:v>
                </c:pt>
                <c:pt idx="4">
                  <c:v>2022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420.7</c:v>
                </c:pt>
                <c:pt idx="1">
                  <c:v>434.4</c:v>
                </c:pt>
                <c:pt idx="2">
                  <c:v>413</c:v>
                </c:pt>
                <c:pt idx="3">
                  <c:v>404.2</c:v>
                </c:pt>
                <c:pt idx="4">
                  <c:v>483.6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405-48B9-BA31-59875248ACF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Asian/Pacific Islander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405-48B9-BA31-59875248ACF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5405-48B9-BA31-59875248ACF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5405-48B9-BA31-59875248ACF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5405-48B9-BA31-59875248ACFD}"/>
                </c:ext>
              </c:extLst>
            </c:dLbl>
            <c:dLbl>
              <c:idx val="4"/>
              <c:layout>
                <c:manualLayout>
                  <c:x val="1.4122314814196926E-2"/>
                  <c:y val="4.86061472480343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5405-48B9-BA31-59875248ACF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2018</c:v>
                </c:pt>
                <c:pt idx="1">
                  <c:v>2019</c:v>
                </c:pt>
                <c:pt idx="2">
                  <c:v>2020*</c:v>
                </c:pt>
                <c:pt idx="3">
                  <c:v>2021</c:v>
                </c:pt>
                <c:pt idx="4">
                  <c:v>2022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158.1</c:v>
                </c:pt>
                <c:pt idx="1">
                  <c:v>155.1</c:v>
                </c:pt>
                <c:pt idx="2">
                  <c:v>133.9</c:v>
                </c:pt>
                <c:pt idx="3">
                  <c:v>134.9</c:v>
                </c:pt>
                <c:pt idx="4">
                  <c:v>162.4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405-48B9-BA31-59875248ACF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Black/African American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405-48B9-BA31-59875248ACF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405-48B9-BA31-59875248ACF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405-48B9-BA31-59875248ACF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405-48B9-BA31-59875248ACFD}"/>
                </c:ext>
              </c:extLst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5405-48B9-BA31-59875248AC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2018</c:v>
                </c:pt>
                <c:pt idx="1">
                  <c:v>2019</c:v>
                </c:pt>
                <c:pt idx="2">
                  <c:v>2020*</c:v>
                </c:pt>
                <c:pt idx="3">
                  <c:v>2021</c:v>
                </c:pt>
                <c:pt idx="4">
                  <c:v>2022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1311.3</c:v>
                </c:pt>
                <c:pt idx="1">
                  <c:v>1358.6</c:v>
                </c:pt>
                <c:pt idx="2">
                  <c:v>1184.5999999999999</c:v>
                </c:pt>
                <c:pt idx="3">
                  <c:v>1099.9000000000001</c:v>
                </c:pt>
                <c:pt idx="4">
                  <c:v>1244.7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405-48B9-BA31-59875248ACF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White/Caucasian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405-48B9-BA31-59875248ACF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405-48B9-BA31-59875248ACF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5405-48B9-BA31-59875248ACF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405-48B9-BA31-59875248ACF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2018</c:v>
                </c:pt>
                <c:pt idx="1">
                  <c:v>2019</c:v>
                </c:pt>
                <c:pt idx="2">
                  <c:v>2020*</c:v>
                </c:pt>
                <c:pt idx="3">
                  <c:v>2021</c:v>
                </c:pt>
                <c:pt idx="4">
                  <c:v>2022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249.6</c:v>
                </c:pt>
                <c:pt idx="1">
                  <c:v>259.7</c:v>
                </c:pt>
                <c:pt idx="2">
                  <c:v>220.2</c:v>
                </c:pt>
                <c:pt idx="3">
                  <c:v>205.3</c:v>
                </c:pt>
                <c:pt idx="4">
                  <c:v>224.9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405-48B9-BA31-59875248ACFD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Multiple Races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5405-48B9-BA31-59875248ACF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5405-48B9-BA31-59875248ACF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5405-48B9-BA31-59875248ACF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5405-48B9-BA31-59875248ACFD}"/>
                </c:ext>
              </c:extLst>
            </c:dLbl>
            <c:dLbl>
              <c:idx val="4"/>
              <c:layout>
                <c:manualLayout>
                  <c:x val="6.2765843618652365E-3"/>
                  <c:y val="1.14367405289491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5405-48B9-BA31-59875248ACF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2018</c:v>
                </c:pt>
                <c:pt idx="1">
                  <c:v>2019</c:v>
                </c:pt>
                <c:pt idx="2">
                  <c:v>2020*</c:v>
                </c:pt>
                <c:pt idx="3">
                  <c:v>2021</c:v>
                </c:pt>
                <c:pt idx="4">
                  <c:v>2022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  <c:pt idx="0">
                  <c:v>65.400000000000006</c:v>
                </c:pt>
                <c:pt idx="1">
                  <c:v>92</c:v>
                </c:pt>
                <c:pt idx="2">
                  <c:v>109.3</c:v>
                </c:pt>
                <c:pt idx="3">
                  <c:v>113.6</c:v>
                </c:pt>
                <c:pt idx="4">
                  <c:v>168.9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405-48B9-BA31-59875248ACFD}"/>
            </c:ext>
          </c:extLst>
        </c:ser>
        <c:dLbls>
          <c:dLblPos val="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2916879"/>
        <c:axId val="1688979567"/>
      </c:lineChart>
      <c:catAx>
        <c:axId val="2291687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>
                    <a:solidFill>
                      <a:schemeClr val="tx1"/>
                    </a:solidFill>
                  </a:rPr>
                  <a:t>Year of Diagnosis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8979567"/>
        <c:crosses val="autoZero"/>
        <c:auto val="1"/>
        <c:lblAlgn val="ctr"/>
        <c:lblOffset val="100"/>
        <c:noMultiLvlLbl val="0"/>
      </c:catAx>
      <c:valAx>
        <c:axId val="1688979567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>
                    <a:solidFill>
                      <a:schemeClr val="tx1"/>
                    </a:solidFill>
                  </a:rPr>
                  <a:t>Rate per 100,000 Population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9168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Hispanic/LatinX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206-4D77-9559-5CD674498BE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206-4D77-9559-5CD674498BE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206-4D77-9559-5CD674498BE5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206-4D77-9559-5CD674498BE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2018</c:v>
                </c:pt>
                <c:pt idx="1">
                  <c:v>2019</c:v>
                </c:pt>
                <c:pt idx="2">
                  <c:v>2020*</c:v>
                </c:pt>
                <c:pt idx="3">
                  <c:v>2021</c:v>
                </c:pt>
                <c:pt idx="4">
                  <c:v>2022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457.7</c:v>
                </c:pt>
                <c:pt idx="1">
                  <c:v>491.9</c:v>
                </c:pt>
                <c:pt idx="2">
                  <c:v>457.6</c:v>
                </c:pt>
                <c:pt idx="3">
                  <c:v>530</c:v>
                </c:pt>
                <c:pt idx="4">
                  <c:v>633.4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206-4D77-9559-5CD674498BE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Non-Hispanic/Non-LatinX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206-4D77-9559-5CD674498BE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206-4D77-9559-5CD674498BE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206-4D77-9559-5CD674498BE5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206-4D77-9559-5CD674498BE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2018</c:v>
                </c:pt>
                <c:pt idx="1">
                  <c:v>2019</c:v>
                </c:pt>
                <c:pt idx="2">
                  <c:v>2020*</c:v>
                </c:pt>
                <c:pt idx="3">
                  <c:v>2021</c:v>
                </c:pt>
                <c:pt idx="4">
                  <c:v>2022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391.4</c:v>
                </c:pt>
                <c:pt idx="1">
                  <c:v>395.2</c:v>
                </c:pt>
                <c:pt idx="2">
                  <c:v>340.9</c:v>
                </c:pt>
                <c:pt idx="3">
                  <c:v>331.3</c:v>
                </c:pt>
                <c:pt idx="4">
                  <c:v>370.5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206-4D77-9559-5CD674498BE5}"/>
            </c:ext>
          </c:extLst>
        </c:ser>
        <c:dLbls>
          <c:dLblPos val="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198922831"/>
        <c:axId val="1479227551"/>
      </c:lineChart>
      <c:catAx>
        <c:axId val="119892283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>
                    <a:solidFill>
                      <a:schemeClr val="tx1"/>
                    </a:solidFill>
                  </a:rPr>
                  <a:t>Year of Diagnosis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9227551"/>
        <c:crosses val="autoZero"/>
        <c:auto val="1"/>
        <c:lblAlgn val="ctr"/>
        <c:lblOffset val="100"/>
        <c:noMultiLvlLbl val="0"/>
      </c:catAx>
      <c:valAx>
        <c:axId val="1479227551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>
                    <a:solidFill>
                      <a:schemeClr val="tx1"/>
                    </a:solidFill>
                  </a:rPr>
                  <a:t>Rate per 100,000 Population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89228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A4394F2-032F-4879-9DA2-CE6C1A58728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7E19FF-9179-44CA-931F-8E8986D1D05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B78E8F-AF24-419D-8C06-3841F28A733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DDEB73-7E63-4A7E-85DC-B1C5A75EDCB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A52CD0A-A36E-4E31-A3B7-08F8FEB8DD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C91848-7F1E-4D18-860D-7C96BF592C39}" type="datetimeFigureOut">
              <a:rPr lang="en-US" smtClean="0"/>
              <a:t>11/9/2023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7415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C2D1CA-64BE-468B-A3F6-E85C740170BE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5FA963-735D-4D19-8CA9-7EE414A44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326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CC7D24-0DC9-4E9C-89C0-35D79A09D3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1246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CC7D24-0DC9-4E9C-89C0-35D79A09D3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400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CC7D24-0DC9-4E9C-89C0-35D79A09D3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3421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CC7D24-0DC9-4E9C-89C0-35D79A09D3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0880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Photo header Color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2067906"/>
            <a:ext cx="2017011" cy="1990847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7" y="2051009"/>
            <a:ext cx="5774267" cy="202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7" y="4071833"/>
            <a:ext cx="5774267" cy="94875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7" y="5020585"/>
            <a:ext cx="5774267" cy="48822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0FD344B-6B01-554D-8ED2-3BB8677B5CA3}"/>
              </a:ext>
            </a:extLst>
          </p:cNvPr>
          <p:cNvSpPr/>
          <p:nvPr userDrawn="1"/>
        </p:nvSpPr>
        <p:spPr>
          <a:xfrm>
            <a:off x="0" y="-2388"/>
            <a:ext cx="9144000" cy="1667901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55F9543-F264-E749-BE41-F4DED20160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34" y="230731"/>
            <a:ext cx="1824946" cy="121663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7FB28BE-95CF-A648-9958-233FA3E2FD4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087" y="232220"/>
            <a:ext cx="1820301" cy="121365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36632A4-6418-EB46-8B31-F39C39E1D0E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716" y="230098"/>
            <a:ext cx="1617803" cy="121789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2ACDB17-9B72-2747-AC8F-8FD41A14435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786" y="231327"/>
            <a:ext cx="1823652" cy="121543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764052B-33F9-6041-8EFF-89AD41BE985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473" y="231327"/>
            <a:ext cx="1823625" cy="121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69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l-Chart/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953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r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2067906"/>
            <a:ext cx="2017011" cy="1990847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7" y="2051009"/>
            <a:ext cx="5774267" cy="202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7" y="4071833"/>
            <a:ext cx="5774267" cy="94875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7" y="5020585"/>
            <a:ext cx="5774267" cy="48822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552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ck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67" y="2061987"/>
            <a:ext cx="2023733" cy="1998871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7" y="2051009"/>
            <a:ext cx="5774267" cy="202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7" y="4071833"/>
            <a:ext cx="5774267" cy="94875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7" y="5020585"/>
            <a:ext cx="5774267" cy="48822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3075012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70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1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447802"/>
            <a:ext cx="7888288" cy="479530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1200"/>
              </a:spcBef>
              <a:defRPr sz="28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76263" indent="-233363">
              <a:lnSpc>
                <a:spcPct val="100000"/>
              </a:lnSpc>
              <a:buFont typeface="Franklin Gothic Medium" panose="020B0603020102020204" pitchFamily="34" charset="0"/>
              <a:buChar char="−"/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973138" indent="-228600">
              <a:lnSpc>
                <a:spcPct val="100000"/>
              </a:lnSpc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2288" y="6243108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7474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ullets&amp;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70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0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335574"/>
            <a:ext cx="7888288" cy="12128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76263" indent="-233363">
              <a:lnSpc>
                <a:spcPct val="100000"/>
              </a:lnSpc>
              <a:spcBef>
                <a:spcPts val="0"/>
              </a:spcBef>
              <a:buFont typeface="Franklin Gothic Medium" panose="020B0603020102020204" pitchFamily="34" charset="0"/>
              <a:buChar char="−"/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973138" indent="-228600">
              <a:lnSpc>
                <a:spcPct val="100000"/>
              </a:lnSpc>
              <a:spcBef>
                <a:spcPts val="0"/>
              </a:spcBef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2288" y="6251575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300" y="2548467"/>
            <a:ext cx="7894638" cy="369423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icon below to add table or chart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576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able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70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1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4934" y="6249458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300" y="1335573"/>
            <a:ext cx="7894638" cy="49028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icon below to add table or chart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2365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-Chart/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70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0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4934" y="6249458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299" y="1845731"/>
            <a:ext cx="3840480" cy="43927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icon below to add table, chart, image</a:t>
            </a:r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4665132" y="1845731"/>
            <a:ext cx="3840480" cy="43927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icon below to add table, chart, 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2300" y="1278466"/>
            <a:ext cx="3840480" cy="5000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5132" y="1278466"/>
            <a:ext cx="3840480" cy="5000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2025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22301" y="1849440"/>
            <a:ext cx="3840163" cy="4402137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Font typeface="Franklin Gothic Medium Cond" panose="020B0606030402020204" pitchFamily="34" charset="0"/>
              <a:buChar char="–"/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70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0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4934" y="6251575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2300" y="1278466"/>
            <a:ext cx="3840480" cy="5000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5132" y="1278466"/>
            <a:ext cx="3840480" cy="5000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665450" y="1840561"/>
            <a:ext cx="3840163" cy="4402137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Font typeface="Franklin Gothic Medium Cond" panose="020B0606030402020204" pitchFamily="34" charset="0"/>
              <a:buChar char="–"/>
              <a:defRPr sz="20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8673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op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70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0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360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/>
          <p:cNvSpPr txBox="1">
            <a:spLocks/>
          </p:cNvSpPr>
          <p:nvPr userDrawn="1"/>
        </p:nvSpPr>
        <p:spPr>
          <a:xfrm>
            <a:off x="522288" y="6603332"/>
            <a:ext cx="7994651" cy="2667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="0" i="0" kern="1200" baseline="0">
                <a:solidFill>
                  <a:srgbClr val="15365E"/>
                </a:solidFill>
                <a:latin typeface="Gotham Bold" charset="0"/>
                <a:ea typeface="Gotham Bold" charset="0"/>
                <a:cs typeface="Gotham Bold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i="0" dirty="0">
                <a:latin typeface="Arial" panose="020B0604020202020204" pitchFamily="34" charset="0"/>
                <a:cs typeface="Arial" panose="020B0604020202020204" pitchFamily="34" charset="0"/>
              </a:rPr>
              <a:t>NC DHHS Division of Public Health | Chlamydia Epidemiology in NC 2022 | October 2023</a:t>
            </a:r>
          </a:p>
        </p:txBody>
      </p:sp>
      <p:sp>
        <p:nvSpPr>
          <p:cNvPr id="5" name="Text Placeholder 13"/>
          <p:cNvSpPr txBox="1">
            <a:spLocks/>
          </p:cNvSpPr>
          <p:nvPr userDrawn="1"/>
        </p:nvSpPr>
        <p:spPr>
          <a:xfrm>
            <a:off x="8627269" y="6600159"/>
            <a:ext cx="406400" cy="269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="0" i="0" kern="1200">
                <a:solidFill>
                  <a:srgbClr val="15365E"/>
                </a:solidFill>
                <a:latin typeface="Gotham Bold" charset="0"/>
                <a:ea typeface="Gotham Bold" charset="0"/>
                <a:cs typeface="Gotham Bold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ED8F5E8-15B1-AB47-A7E0-4212F4A2D8F9}" type="slidenum">
              <a:rPr lang="en-US" sz="900" b="1" i="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900" b="1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78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epi.publichealth.nc.gov/cd/stds/figures.html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800" dirty="0">
                <a:latin typeface="Gotham Light" pitchFamily="50" charset="0"/>
                <a:cs typeface="Arial"/>
              </a:rPr>
              <a:t>NC Department of Health and Human Services </a:t>
            </a:r>
          </a:p>
          <a:p>
            <a:r>
              <a:rPr lang="en-US" dirty="0"/>
              <a:t>Chlamydia Epidemiology in North Carolina 2022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000" dirty="0"/>
              <a:t>Division of Public Health/Epidemiology Section/Communicable Disease Branch</a:t>
            </a:r>
          </a:p>
          <a:p>
            <a:r>
              <a:rPr lang="en-US" sz="2000" dirty="0"/>
              <a:t>HIV/STD/Viral Hepatitis Surveillance Unit</a:t>
            </a:r>
            <a:endParaRPr lang="en-US" sz="18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October 2023</a:t>
            </a:r>
          </a:p>
        </p:txBody>
      </p:sp>
    </p:spTree>
    <p:extLst>
      <p:ext uri="{BB962C8B-B14F-4D97-AF65-F5344CB8AC3E}">
        <p14:creationId xmlns:p14="http://schemas.microsoft.com/office/powerpoint/2010/main" val="2563944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F818A8-73F5-451B-BB48-FABC00364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Chlamydia Rates by County, 2022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6028125-FB0D-4EC1-BCE3-51E004954B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4934" y="6249458"/>
            <a:ext cx="7992005" cy="330200"/>
          </a:xfrm>
        </p:spPr>
        <p:txBody>
          <a:bodyPr/>
          <a:lstStyle/>
          <a:p>
            <a:r>
              <a:rPr lang="en-US" sz="1100" b="0" dirty="0">
                <a:latin typeface="Arial Narrow" panose="020B0606020202030204" pitchFamily="34" charset="0"/>
              </a:rPr>
              <a:t>Data Source: North Carolina Electronic Disease Surveillance System (NC EDSS) (data as of July 1, 2023). </a:t>
            </a:r>
          </a:p>
        </p:txBody>
      </p:sp>
      <p:pic>
        <p:nvPicPr>
          <p:cNvPr id="2" name="Picture 1" descr="Chart&#10;&#10;Description automatically generated">
            <a:extLst>
              <a:ext uri="{FF2B5EF4-FFF2-40B4-BE49-F238E27FC236}">
                <a16:creationId xmlns:a16="http://schemas.microsoft.com/office/drawing/2014/main" id="{84C3BEB4-D530-05BF-5627-4ADC5AD3A8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97" b="6461"/>
          <a:stretch/>
        </p:blipFill>
        <p:spPr bwMode="auto">
          <a:xfrm>
            <a:off x="185053" y="1335004"/>
            <a:ext cx="8958947" cy="45507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1755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Where to find STI Surveillance information?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0E6156-8759-4FBF-A6CF-5C5C7D049475}"/>
              </a:ext>
            </a:extLst>
          </p:cNvPr>
          <p:cNvSpPr txBox="1"/>
          <p:nvPr/>
        </p:nvSpPr>
        <p:spPr>
          <a:xfrm>
            <a:off x="1104900" y="6073665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2"/>
              </a:rPr>
              <a:t>http://epi.publichealth.nc.gov/cd/stds/figures.html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083E50-4B82-43BD-B3ED-AC23366A7B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783" y="1312510"/>
            <a:ext cx="3356345" cy="457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476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F818A8-73F5-451B-BB48-FABC00364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369" y="624054"/>
            <a:ext cx="8012431" cy="548640"/>
          </a:xfrm>
        </p:spPr>
        <p:txBody>
          <a:bodyPr/>
          <a:lstStyle/>
          <a:p>
            <a:r>
              <a:rPr lang="en-US" dirty="0"/>
              <a:t>Chlamydia Cases by Gender, 2012-2022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C9BF21-1ADC-495E-A87B-B0265D141AC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100" b="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1100" b="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2020 data should be treated with caution due to reduced availability of testing caused by the COVID-19 pandemic. </a:t>
            </a:r>
            <a:r>
              <a:rPr lang="en-US" sz="1100" b="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is italicized for this reason. </a:t>
            </a:r>
          </a:p>
          <a:p>
            <a:r>
              <a:rPr lang="en-US" sz="1100" b="0" dirty="0">
                <a:latin typeface="Arial Narrow" panose="020B0606020202030204" pitchFamily="34" charset="0"/>
              </a:rPr>
              <a:t>Data Source: North Carolina Electronic Disease Surveillance System (NC EDSS) (data as of July 1, 2023). 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0ACFE39D-E41C-4013-81E2-74D79668C1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8905771"/>
              </p:ext>
            </p:extLst>
          </p:nvPr>
        </p:nvGraphicFramePr>
        <p:xfrm>
          <a:off x="457200" y="1386976"/>
          <a:ext cx="82296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11355B0-7A61-4036-935A-0C94351D8582}"/>
              </a:ext>
            </a:extLst>
          </p:cNvPr>
          <p:cNvSpPr txBox="1"/>
          <p:nvPr/>
        </p:nvSpPr>
        <p:spPr>
          <a:xfrm>
            <a:off x="7335358" y="2218368"/>
            <a:ext cx="829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64,657</a:t>
            </a:r>
          </a:p>
        </p:txBody>
      </p:sp>
    </p:spTree>
    <p:extLst>
      <p:ext uri="{BB962C8B-B14F-4D97-AF65-F5344CB8AC3E}">
        <p14:creationId xmlns:p14="http://schemas.microsoft.com/office/powerpoint/2010/main" val="644548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F818A8-73F5-451B-BB48-FABC00364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369" y="624054"/>
            <a:ext cx="8469631" cy="548640"/>
          </a:xfrm>
        </p:spPr>
        <p:txBody>
          <a:bodyPr/>
          <a:lstStyle/>
          <a:p>
            <a:r>
              <a:rPr lang="en-US" dirty="0"/>
              <a:t>Chlamydia Rates by Gender</a:t>
            </a:r>
            <a:br>
              <a:rPr lang="en-US" dirty="0"/>
            </a:br>
            <a:r>
              <a:rPr lang="en-US" dirty="0"/>
              <a:t>North Carolina and United States</a:t>
            </a:r>
            <a:br>
              <a:rPr lang="en-US" dirty="0"/>
            </a:br>
            <a:r>
              <a:rPr lang="en-US" dirty="0"/>
              <a:t>2012-2022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C9BF21-1ADC-495E-A87B-B0265D141AC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4933" y="6249458"/>
            <a:ext cx="8321116" cy="330200"/>
          </a:xfrm>
        </p:spPr>
        <p:txBody>
          <a:bodyPr/>
          <a:lstStyle/>
          <a:p>
            <a:r>
              <a:rPr lang="en-US" sz="1100" b="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1100" b="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2020 data should be treated with caution due to reduced availability of testing caused by the COVID-19 pandemic. </a:t>
            </a:r>
            <a:r>
              <a:rPr lang="en-US" sz="1100" b="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is italicized for this reason. </a:t>
            </a:r>
            <a:endParaRPr lang="en-US" sz="1100" b="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100" b="0" dirty="0">
                <a:latin typeface="Arial Narrow" panose="020B0606020202030204" pitchFamily="34" charset="0"/>
              </a:rPr>
              <a:t>Data Source: North Carolina Electronic Disease Surveillance System (NC EDSS) (data as of July 1, 2023) </a:t>
            </a:r>
          </a:p>
          <a:p>
            <a:r>
              <a:rPr lang="en-US" sz="1100" b="0" dirty="0">
                <a:latin typeface="Arial Narrow" panose="020B0606020202030204" pitchFamily="34" charset="0"/>
              </a:rPr>
              <a:t>and Preliminary 2021 Sexually Transmitted Diseases Surveillance, CDC (https://www.cdc.gov/std/statistics/2021/default.htm).  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5C538F48-805C-4760-9BE7-31F91004BF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5423690"/>
              </p:ext>
            </p:extLst>
          </p:nvPr>
        </p:nvGraphicFramePr>
        <p:xfrm>
          <a:off x="457200" y="1952624"/>
          <a:ext cx="8229600" cy="3867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94384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F818A8-73F5-451B-BB48-FABC00364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 Distribution of Chlamydia Cases by Gender, 2022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36ACA76C-9196-4A09-9925-268E9F376B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6759428"/>
              </p:ext>
            </p:extLst>
          </p:nvPr>
        </p:nvGraphicFramePr>
        <p:xfrm>
          <a:off x="457200" y="1572802"/>
          <a:ext cx="8229600" cy="4361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F33A746-88A5-F486-D386-7A93FBE86681}"/>
              </a:ext>
            </a:extLst>
          </p:cNvPr>
          <p:cNvSpPr txBox="1">
            <a:spLocks/>
          </p:cNvSpPr>
          <p:nvPr/>
        </p:nvSpPr>
        <p:spPr>
          <a:xfrm>
            <a:off x="457200" y="6233946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0" dirty="0">
                <a:latin typeface="Arial Narrow" panose="020B0606020202030204" pitchFamily="34" charset="0"/>
              </a:rPr>
              <a:t>Data Source: North Carolina Electronic Disease Surveillance System (NC EDSS) (data as of July 1, 2023). </a:t>
            </a:r>
          </a:p>
        </p:txBody>
      </p:sp>
    </p:spTree>
    <p:extLst>
      <p:ext uri="{BB962C8B-B14F-4D97-AF65-F5344CB8AC3E}">
        <p14:creationId xmlns:p14="http://schemas.microsoft.com/office/powerpoint/2010/main" val="199554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F818A8-73F5-451B-BB48-FABC00364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Chlamydia Cases by Race 2018-2022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FF1AA4DA-72C7-AE3B-C17A-62D58C7C7454}"/>
              </a:ext>
            </a:extLst>
          </p:cNvPr>
          <p:cNvSpPr txBox="1">
            <a:spLocks/>
          </p:cNvSpPr>
          <p:nvPr/>
        </p:nvSpPr>
        <p:spPr>
          <a:xfrm>
            <a:off x="575997" y="5947814"/>
            <a:ext cx="7992005" cy="5722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1100" b="0" dirty="0">
                <a:latin typeface="Arial Narrow" panose="020B0606020202030204" pitchFamily="34" charset="0"/>
                <a:ea typeface="Calibri" panose="020F0502020204030204" pitchFamily="34" charset="0"/>
              </a:rPr>
              <a:t>2020 data should be treated with caution due to reduced availability of testing caused by the COVID-19 pandemic. </a:t>
            </a:r>
            <a:r>
              <a:rPr lang="en-US" sz="1100" b="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is italicized for this reason.</a:t>
            </a:r>
          </a:p>
          <a:p>
            <a:r>
              <a:rPr lang="en-US" sz="1100" b="0" dirty="0">
                <a:latin typeface="Arial Narrow" panose="020B0606020202030204" pitchFamily="34" charset="0"/>
              </a:rPr>
              <a:t>Data Source: North Carolina Electronic Disease Surveillance System (NC EDSS) (data as of July 1, 2023).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9217D0-1F6D-4780-2502-E8E10F876A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4370" y="5149000"/>
            <a:ext cx="7992005" cy="57226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6D02080B-9DA2-2A0F-FC09-CC537FFCF2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644756"/>
              </p:ext>
            </p:extLst>
          </p:nvPr>
        </p:nvGraphicFramePr>
        <p:xfrm>
          <a:off x="966952" y="1309328"/>
          <a:ext cx="7502678" cy="4834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34819C6C-D218-B3FA-9ADC-C354307E70B7}"/>
              </a:ext>
            </a:extLst>
          </p:cNvPr>
          <p:cNvSpPr txBox="1"/>
          <p:nvPr/>
        </p:nvSpPr>
        <p:spPr>
          <a:xfrm>
            <a:off x="7912840" y="3241851"/>
            <a:ext cx="4367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449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CA5EDF-113E-14F1-F2A9-AF654DCBCE58}"/>
              </a:ext>
            </a:extLst>
          </p:cNvPr>
          <p:cNvSpPr txBox="1"/>
          <p:nvPr/>
        </p:nvSpPr>
        <p:spPr>
          <a:xfrm>
            <a:off x="2190750" y="2276475"/>
            <a:ext cx="657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66,703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8AB016-2614-CBBB-089B-AB044E5604A1}"/>
              </a:ext>
            </a:extLst>
          </p:cNvPr>
          <p:cNvSpPr txBox="1"/>
          <p:nvPr/>
        </p:nvSpPr>
        <p:spPr>
          <a:xfrm>
            <a:off x="3514725" y="2084883"/>
            <a:ext cx="657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71,384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E1A974-2B51-56EC-394A-D8902EF35BE8}"/>
              </a:ext>
            </a:extLst>
          </p:cNvPr>
          <p:cNvSpPr txBox="1"/>
          <p:nvPr/>
        </p:nvSpPr>
        <p:spPr>
          <a:xfrm>
            <a:off x="4765916" y="2375465"/>
            <a:ext cx="657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/>
              <a:t>64,507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29D1E57-D713-FE9F-DB0D-0746658A5CA9}"/>
              </a:ext>
            </a:extLst>
          </p:cNvPr>
          <p:cNvSpPr txBox="1"/>
          <p:nvPr/>
        </p:nvSpPr>
        <p:spPr>
          <a:xfrm>
            <a:off x="6062498" y="2345942"/>
            <a:ext cx="657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65,164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F2E7577-4A00-3AE9-1075-B44F3661783E}"/>
              </a:ext>
            </a:extLst>
          </p:cNvPr>
          <p:cNvSpPr txBox="1"/>
          <p:nvPr/>
        </p:nvSpPr>
        <p:spPr>
          <a:xfrm>
            <a:off x="7313689" y="2399982"/>
            <a:ext cx="657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64,657</a:t>
            </a:r>
          </a:p>
        </p:txBody>
      </p:sp>
    </p:spTree>
    <p:extLst>
      <p:ext uri="{BB962C8B-B14F-4D97-AF65-F5344CB8AC3E}">
        <p14:creationId xmlns:p14="http://schemas.microsoft.com/office/powerpoint/2010/main" val="86784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F818A8-73F5-451B-BB48-FABC00364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370" y="624054"/>
            <a:ext cx="8332996" cy="548640"/>
          </a:xfrm>
        </p:spPr>
        <p:txBody>
          <a:bodyPr/>
          <a:lstStyle/>
          <a:p>
            <a:r>
              <a:rPr lang="en-US" dirty="0"/>
              <a:t>Chlamydia Cases by Ethnicity 2018-2022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FF1AA4DA-72C7-AE3B-C17A-62D58C7C7454}"/>
              </a:ext>
            </a:extLst>
          </p:cNvPr>
          <p:cNvSpPr txBox="1">
            <a:spLocks/>
          </p:cNvSpPr>
          <p:nvPr/>
        </p:nvSpPr>
        <p:spPr>
          <a:xfrm>
            <a:off x="575997" y="5947814"/>
            <a:ext cx="7992005" cy="5722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1100" b="0" dirty="0">
                <a:latin typeface="Arial Narrow" panose="020B0606020202030204" pitchFamily="34" charset="0"/>
                <a:ea typeface="Calibri" panose="020F0502020204030204" pitchFamily="34" charset="0"/>
              </a:rPr>
              <a:t>2020 data should be treated with caution due to reduced availability of testing caused by the COVID-19 pandemic. </a:t>
            </a:r>
            <a:r>
              <a:rPr lang="en-US" sz="1100" b="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is italicized for this reason.</a:t>
            </a:r>
          </a:p>
          <a:p>
            <a:r>
              <a:rPr lang="en-US" sz="1100" b="0" dirty="0">
                <a:latin typeface="Arial Narrow" panose="020B0606020202030204" pitchFamily="34" charset="0"/>
              </a:rPr>
              <a:t>Data Source: North Carolina Electronic Disease Surveillance System (NC EDSS) (data as of July 1, 2023).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9217D0-1F6D-4780-2502-E8E10F876A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4370" y="5149000"/>
            <a:ext cx="7992005" cy="57226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E6DC49BB-5562-1FE0-076D-44F000E7CC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0524862"/>
              </p:ext>
            </p:extLst>
          </p:nvPr>
        </p:nvGraphicFramePr>
        <p:xfrm>
          <a:off x="840828" y="1334814"/>
          <a:ext cx="7628802" cy="461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0797A3D-9D64-6048-6A88-29939CADFB50}"/>
              </a:ext>
            </a:extLst>
          </p:cNvPr>
          <p:cNvSpPr txBox="1"/>
          <p:nvPr/>
        </p:nvSpPr>
        <p:spPr>
          <a:xfrm>
            <a:off x="2124075" y="2124075"/>
            <a:ext cx="657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66,703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6947E9-EADE-F22B-AE8E-ABCA4844A1A0}"/>
              </a:ext>
            </a:extLst>
          </p:cNvPr>
          <p:cNvSpPr txBox="1"/>
          <p:nvPr/>
        </p:nvSpPr>
        <p:spPr>
          <a:xfrm>
            <a:off x="3397370" y="1883592"/>
            <a:ext cx="657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71,384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993127-9B45-4083-2CA6-875A28D9FB52}"/>
              </a:ext>
            </a:extLst>
          </p:cNvPr>
          <p:cNvSpPr txBox="1"/>
          <p:nvPr/>
        </p:nvSpPr>
        <p:spPr>
          <a:xfrm>
            <a:off x="4698550" y="2180415"/>
            <a:ext cx="657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/>
              <a:t>64,507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3F74AF-2E56-4423-A5E7-45E21AB07486}"/>
              </a:ext>
            </a:extLst>
          </p:cNvPr>
          <p:cNvSpPr txBox="1"/>
          <p:nvPr/>
        </p:nvSpPr>
        <p:spPr>
          <a:xfrm>
            <a:off x="5981797" y="2160591"/>
            <a:ext cx="657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65,164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B9C7E2-D150-13D1-830D-63AB845B5599}"/>
              </a:ext>
            </a:extLst>
          </p:cNvPr>
          <p:cNvSpPr txBox="1"/>
          <p:nvPr/>
        </p:nvSpPr>
        <p:spPr>
          <a:xfrm>
            <a:off x="7282977" y="2180415"/>
            <a:ext cx="657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64,657</a:t>
            </a:r>
          </a:p>
        </p:txBody>
      </p:sp>
    </p:spTree>
    <p:extLst>
      <p:ext uri="{BB962C8B-B14F-4D97-AF65-F5344CB8AC3E}">
        <p14:creationId xmlns:p14="http://schemas.microsoft.com/office/powerpoint/2010/main" val="4070925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F818A8-73F5-451B-BB48-FABC00364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Chlamydia Rates by Race 2018-2022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D86E157-461E-41B8-8A8D-689E60DE2C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4933" y="6249458"/>
            <a:ext cx="8321116" cy="330200"/>
          </a:xfrm>
        </p:spPr>
        <p:txBody>
          <a:bodyPr/>
          <a:lstStyle/>
          <a:p>
            <a:r>
              <a:rPr lang="en-US" sz="1100" b="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1100" b="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2020 data should be treated with caution due to reduced availability of testing caused by the COVID-19 pandemic. </a:t>
            </a:r>
            <a:r>
              <a:rPr lang="en-US" sz="1100" b="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is italicized for this reason. </a:t>
            </a:r>
            <a:endParaRPr lang="en-US" sz="1100" b="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100" b="0" dirty="0">
                <a:latin typeface="Arial Narrow" panose="020B0606020202030204" pitchFamily="34" charset="0"/>
              </a:rPr>
              <a:t>Data Source: North Carolina Electronic Disease Surveillance System (NC EDSS) (data as of July 1, 2023). 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10A0D78-5EB6-F47E-F8A4-D4D9D4141E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0246400"/>
              </p:ext>
            </p:extLst>
          </p:nvPr>
        </p:nvGraphicFramePr>
        <p:xfrm>
          <a:off x="752475" y="1396999"/>
          <a:ext cx="8093574" cy="4441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69399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F818A8-73F5-451B-BB48-FABC00364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370" y="624054"/>
            <a:ext cx="8050530" cy="548640"/>
          </a:xfrm>
        </p:spPr>
        <p:txBody>
          <a:bodyPr/>
          <a:lstStyle/>
          <a:p>
            <a:r>
              <a:rPr lang="en-US" dirty="0"/>
              <a:t>Chlamydia Rates by Ethnicity 2018-2022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D86E157-461E-41B8-8A8D-689E60DE2C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4933" y="6249458"/>
            <a:ext cx="8321116" cy="330200"/>
          </a:xfrm>
        </p:spPr>
        <p:txBody>
          <a:bodyPr/>
          <a:lstStyle/>
          <a:p>
            <a:r>
              <a:rPr lang="en-US" sz="1100" b="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1100" b="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2020 data should be treated with caution due to reduced availability of testing caused by the COVID-19 pandemic. </a:t>
            </a:r>
            <a:r>
              <a:rPr lang="en-US" sz="1100" b="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is italicized for this reason. </a:t>
            </a:r>
            <a:endParaRPr lang="en-US" sz="1100" b="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100" b="0" dirty="0">
                <a:latin typeface="Arial Narrow" panose="020B0606020202030204" pitchFamily="34" charset="0"/>
              </a:rPr>
              <a:t>Data Source: North Carolina Electronic Disease Surveillance System (NC EDSS) (data as of July 1, 2023). 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48F3408-E506-ACDE-9616-934F9EE25D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7913743"/>
              </p:ext>
            </p:extLst>
          </p:nvPr>
        </p:nvGraphicFramePr>
        <p:xfrm>
          <a:off x="1312545" y="1438275"/>
          <a:ext cx="6859905" cy="4361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90180374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TNR/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NC Brand PPT 04.23.15">
    <a:dk1>
      <a:sysClr val="windowText" lastClr="000000"/>
    </a:dk1>
    <a:lt1>
      <a:srgbClr val="FFFFFF"/>
    </a:lt1>
    <a:dk2>
      <a:srgbClr val="1F497D"/>
    </a:dk2>
    <a:lt2>
      <a:srgbClr val="EEECE1"/>
    </a:lt2>
    <a:accent1>
      <a:srgbClr val="7F9E3F"/>
    </a:accent1>
    <a:accent2>
      <a:srgbClr val="52849C"/>
    </a:accent2>
    <a:accent3>
      <a:srgbClr val="1F497D"/>
    </a:accent3>
    <a:accent4>
      <a:srgbClr val="71C9C5"/>
    </a:accent4>
    <a:accent5>
      <a:srgbClr val="6D2E75"/>
    </a:accent5>
    <a:accent6>
      <a:srgbClr val="F6D888"/>
    </a:accent6>
    <a:hlink>
      <a:srgbClr val="52849C"/>
    </a:hlink>
    <a:folHlink>
      <a:srgbClr val="52849C"/>
    </a:folHlink>
  </a:clrScheme>
  <a:fontScheme name="TNR/Arial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NC Brand PPT 04.23.15">
    <a:dk1>
      <a:sysClr val="windowText" lastClr="000000"/>
    </a:dk1>
    <a:lt1>
      <a:srgbClr val="FFFFFF"/>
    </a:lt1>
    <a:dk2>
      <a:srgbClr val="1F497D"/>
    </a:dk2>
    <a:lt2>
      <a:srgbClr val="EEECE1"/>
    </a:lt2>
    <a:accent1>
      <a:srgbClr val="7F9E3F"/>
    </a:accent1>
    <a:accent2>
      <a:srgbClr val="52849C"/>
    </a:accent2>
    <a:accent3>
      <a:srgbClr val="1F497D"/>
    </a:accent3>
    <a:accent4>
      <a:srgbClr val="71C9C5"/>
    </a:accent4>
    <a:accent5>
      <a:srgbClr val="6D2E75"/>
    </a:accent5>
    <a:accent6>
      <a:srgbClr val="F6D888"/>
    </a:accent6>
    <a:hlink>
      <a:srgbClr val="52849C"/>
    </a:hlink>
    <a:folHlink>
      <a:srgbClr val="52849C"/>
    </a:folHlink>
  </a:clrScheme>
  <a:fontScheme name="TNR/Arial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2645</TotalTime>
  <Words>549</Words>
  <Application>Microsoft Office PowerPoint</Application>
  <PresentationFormat>On-screen Show (4:3)</PresentationFormat>
  <Paragraphs>72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Arial Narrow</vt:lpstr>
      <vt:lpstr>Calibri</vt:lpstr>
      <vt:lpstr>Franklin Gothic Demi Cond</vt:lpstr>
      <vt:lpstr>Franklin Gothic Medium</vt:lpstr>
      <vt:lpstr>Franklin Gothic Medium Cond</vt:lpstr>
      <vt:lpstr>Gotham Bold</vt:lpstr>
      <vt:lpstr>Gotham Light</vt:lpstr>
      <vt:lpstr>Helvetica</vt:lpstr>
      <vt:lpstr>3_Office Theme</vt:lpstr>
      <vt:lpstr>PowerPoint Presentation</vt:lpstr>
      <vt:lpstr>Where to find STI Surveillance information? </vt:lpstr>
      <vt:lpstr>Chlamydia Cases by Gender, 2012-2022 </vt:lpstr>
      <vt:lpstr>Chlamydia Rates by Gender North Carolina and United States 2012-2022</vt:lpstr>
      <vt:lpstr>Age Distribution of Chlamydia Cases by Gender, 2022</vt:lpstr>
      <vt:lpstr>Chlamydia Cases by Race 2018-2022</vt:lpstr>
      <vt:lpstr>Chlamydia Cases by Ethnicity 2018-2022</vt:lpstr>
      <vt:lpstr>Chlamydia Rates by Race 2018-2022</vt:lpstr>
      <vt:lpstr>Chlamydia Rates by Ethnicity 2018-2022</vt:lpstr>
      <vt:lpstr>Chlamydia Rates by County, 2022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Adams, Nicole</dc:creator>
  <cp:lastModifiedBy>Swankie, Taylor A</cp:lastModifiedBy>
  <cp:revision>112</cp:revision>
  <dcterms:created xsi:type="dcterms:W3CDTF">2020-12-09T12:15:22Z</dcterms:created>
  <dcterms:modified xsi:type="dcterms:W3CDTF">2023-11-09T16:14:02Z</dcterms:modified>
</cp:coreProperties>
</file>