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86" r:id="rId2"/>
    <p:sldId id="487" r:id="rId3"/>
    <p:sldId id="501" r:id="rId4"/>
    <p:sldId id="502" r:id="rId5"/>
    <p:sldId id="504" r:id="rId6"/>
    <p:sldId id="531" r:id="rId7"/>
    <p:sldId id="532" r:id="rId8"/>
    <p:sldId id="533" r:id="rId9"/>
    <p:sldId id="534" r:id="rId10"/>
    <p:sldId id="503" r:id="rId11"/>
    <p:sldId id="517" r:id="rId12"/>
    <p:sldId id="507" r:id="rId13"/>
    <p:sldId id="508" r:id="rId14"/>
    <p:sldId id="509" r:id="rId15"/>
    <p:sldId id="510" r:id="rId16"/>
    <p:sldId id="535" r:id="rId17"/>
    <p:sldId id="53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B349A-3F65-4405-A77A-E191F058254A}" name="Swankie, Taylor A" initials="TS" userId="S::taylor.swankie@dhhs.nc.gov::876eb074-cc7d-47ba-b366-b5a65f1db720" providerId="AD"/>
  <p188:author id="{552E52B3-6741-3030-F80A-00B5D55D32E2}" name="McKeithen, Mary Catharine" initials="MMC" userId="S::marycatharine.mckeithen@dhhs.nc.gov::6350e9b6-9eea-478c-85c1-9676ca269e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4" clrIdx="0">
    <p:extLst>
      <p:ext uri="{19B8F6BF-5375-455C-9EA6-DF929625EA0E}">
        <p15:presenceInfo xmlns:p15="http://schemas.microsoft.com/office/powerpoint/2012/main" userId="S::nicole.d.adams@dhhs.nc.gov::b35b702c-a4cc-46c2-9529-4cd74a31c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0963" autoAdjust="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79525414056226E-2"/>
          <c:y val="0.15221320731881005"/>
          <c:w val="0.84881585713013574"/>
          <c:h val="0.68835908751191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6D2E75">
                <a:lumMod val="75000"/>
              </a:srgbClr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1470-4297-99BF-40A627EBC17C}"/>
              </c:ext>
            </c:extLst>
          </c:dPt>
          <c:dPt>
            <c:idx val="16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1470-4297-99BF-40A627EBC17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EEC-4EEA-B5E6-B1BE6CB3BB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C8-4E41-9AE2-61B7BFCC8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8C8-4E41-9AE2-61B7BFCC8D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8C8-4E41-9AE2-61B7BFCC8D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8C8-4E41-9AE2-61B7BFCC8D1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C8-4E41-9AE2-61B7BFCC8D1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8C8-4E41-9AE2-61B7BFCC8D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8C8-4E41-9AE2-61B7BFCC8D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8C8-4E41-9AE2-61B7BFCC8D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8C8-4E41-9AE2-61B7BFCC8D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8C8-4E41-9AE2-61B7BFCC8D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8C8-4E41-9AE2-61B7BFCC8D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8C8-4E41-9AE2-61B7BFCC8D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8C8-4E41-9AE2-61B7BFCC8D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8C8-4E41-9AE2-61B7BFCC8D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8C8-4E41-9AE2-61B7BFCC8D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70-4297-99BF-40A627EBC17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0-4297-99BF-40A627EBC17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8C8-4E41-9AE2-61B7BFCC8D1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8C8-4E41-9AE2-61B7BFCC8D1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EC-4EEA-B5E6-B1BE6CB3BB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EC-466B-AE2F-4698F088418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8C8-4E41-9AE2-61B7BFCC8D10}"/>
                </c:ext>
              </c:extLst>
            </c:dLbl>
            <c:dLbl>
              <c:idx val="22"/>
              <c:layout>
                <c:manualLayout>
                  <c:x val="3.9521698872901474E-2"/>
                  <c:y val="-1.072112371201683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26-47A1-A13D-7FE41C79B18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Sheet1!$A$2:$A$24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413</c:v>
                </c:pt>
                <c:pt idx="1">
                  <c:v>253</c:v>
                </c:pt>
                <c:pt idx="2">
                  <c:v>166</c:v>
                </c:pt>
                <c:pt idx="3">
                  <c:v>131</c:v>
                </c:pt>
                <c:pt idx="4">
                  <c:v>162</c:v>
                </c:pt>
                <c:pt idx="5">
                  <c:v>157</c:v>
                </c:pt>
                <c:pt idx="6">
                  <c:v>140</c:v>
                </c:pt>
                <c:pt idx="7">
                  <c:v>113</c:v>
                </c:pt>
                <c:pt idx="8">
                  <c:v>207</c:v>
                </c:pt>
                <c:pt idx="9">
                  <c:v>120</c:v>
                </c:pt>
                <c:pt idx="10">
                  <c:v>88</c:v>
                </c:pt>
                <c:pt idx="11">
                  <c:v>67</c:v>
                </c:pt>
                <c:pt idx="12">
                  <c:v>95</c:v>
                </c:pt>
                <c:pt idx="13">
                  <c:v>136</c:v>
                </c:pt>
                <c:pt idx="14" formatCode="#,##0">
                  <c:v>221</c:v>
                </c:pt>
                <c:pt idx="15" formatCode="#,##0">
                  <c:v>260</c:v>
                </c:pt>
                <c:pt idx="16" formatCode="#,##0">
                  <c:v>248</c:v>
                </c:pt>
                <c:pt idx="17" formatCode="#,##0">
                  <c:v>311</c:v>
                </c:pt>
                <c:pt idx="18" formatCode="########0">
                  <c:v>353</c:v>
                </c:pt>
                <c:pt idx="19" formatCode="########0">
                  <c:v>405</c:v>
                </c:pt>
                <c:pt idx="20" formatCode="########0">
                  <c:v>598</c:v>
                </c:pt>
                <c:pt idx="21" formatCode="########0">
                  <c:v>880</c:v>
                </c:pt>
                <c:pt idx="22" formatCode="########0">
                  <c:v>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470-4297-99BF-40A627EBC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29-1470-4297-99BF-40A627EBC17C}"/>
              </c:ext>
            </c:extLst>
          </c:dPt>
          <c:dPt>
            <c:idx val="1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1470-4297-99BF-40A627EBC17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EEC-4EEA-B5E6-B1BE6CB3BB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C8-4E41-9AE2-61B7BFCC8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C8-4E41-9AE2-61B7BFCC8D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C8-4E41-9AE2-61B7BFCC8D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C8-4E41-9AE2-61B7BFCC8D1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C8-4E41-9AE2-61B7BFCC8D1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C8-4E41-9AE2-61B7BFCC8D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C8-4E41-9AE2-61B7BFCC8D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C8-4E41-9AE2-61B7BFCC8D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C8-4E41-9AE2-61B7BFCC8D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C8-4E41-9AE2-61B7BFCC8D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C8-4E41-9AE2-61B7BFCC8D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C8-4E41-9AE2-61B7BFCC8D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C8-4E41-9AE2-61B7BFCC8D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C8-4E41-9AE2-61B7BFCC8D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C8-4E41-9AE2-61B7BFCC8D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470-4297-99BF-40A627EBC17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70-4297-99BF-40A627EBC17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C8-4E41-9AE2-61B7BFCC8D1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C8-4E41-9AE2-61B7BFCC8D1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EC-4EEA-B5E6-B1BE6CB3BB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EC-466B-AE2F-4698F088418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C8-4E41-9AE2-61B7BFCC8D10}"/>
                </c:ext>
              </c:extLst>
            </c:dLbl>
            <c:dLbl>
              <c:idx val="22"/>
              <c:layout>
                <c:manualLayout>
                  <c:x val="4.2561829555432244E-2"/>
                  <c:y val="-2.92397660818718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26-47A1-A13D-7FE41C79B1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Sheet1!$A$2:$A$24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491</c:v>
                </c:pt>
                <c:pt idx="1">
                  <c:v>308</c:v>
                </c:pt>
                <c:pt idx="2">
                  <c:v>251</c:v>
                </c:pt>
                <c:pt idx="3">
                  <c:v>301</c:v>
                </c:pt>
                <c:pt idx="4">
                  <c:v>356</c:v>
                </c:pt>
                <c:pt idx="5">
                  <c:v>416</c:v>
                </c:pt>
                <c:pt idx="6">
                  <c:v>414</c:v>
                </c:pt>
                <c:pt idx="7">
                  <c:v>434</c:v>
                </c:pt>
                <c:pt idx="8">
                  <c:v>662</c:v>
                </c:pt>
                <c:pt idx="9">
                  <c:v>577</c:v>
                </c:pt>
                <c:pt idx="10">
                  <c:v>609</c:v>
                </c:pt>
                <c:pt idx="11">
                  <c:v>497</c:v>
                </c:pt>
                <c:pt idx="12">
                  <c:v>590</c:v>
                </c:pt>
                <c:pt idx="13">
                  <c:v>974</c:v>
                </c:pt>
                <c:pt idx="14">
                  <c:v>1658</c:v>
                </c:pt>
                <c:pt idx="15">
                  <c:v>1562</c:v>
                </c:pt>
                <c:pt idx="16">
                  <c:v>1651</c:v>
                </c:pt>
                <c:pt idx="17">
                  <c:v>1589</c:v>
                </c:pt>
                <c:pt idx="18" formatCode="########0">
                  <c:v>1728</c:v>
                </c:pt>
                <c:pt idx="19" formatCode="########0">
                  <c:v>1911</c:v>
                </c:pt>
                <c:pt idx="20" formatCode="########0">
                  <c:v>2525</c:v>
                </c:pt>
                <c:pt idx="21" formatCode="########0">
                  <c:v>3184</c:v>
                </c:pt>
                <c:pt idx="22" formatCode="########0">
                  <c:v>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1470-4297-99BF-40A627EBC1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delete val="1"/>
          </c:dLbls>
          <c:cat>
            <c:strRef>
              <c:f>Sheet1!$A$2:$A$24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12" formatCode="########0">
                  <c:v>2</c:v>
                </c:pt>
                <c:pt idx="13" formatCode="########0">
                  <c:v>1</c:v>
                </c:pt>
                <c:pt idx="14" formatCode="########0">
                  <c:v>7</c:v>
                </c:pt>
                <c:pt idx="15" formatCode="########0">
                  <c:v>16</c:v>
                </c:pt>
                <c:pt idx="16" formatCode="########0">
                  <c:v>18</c:v>
                </c:pt>
                <c:pt idx="17" formatCode="########0">
                  <c:v>27</c:v>
                </c:pt>
                <c:pt idx="18" formatCode="########0">
                  <c:v>25</c:v>
                </c:pt>
                <c:pt idx="19" formatCode="########0">
                  <c:v>24</c:v>
                </c:pt>
                <c:pt idx="20" formatCode="########0">
                  <c:v>45</c:v>
                </c:pt>
                <c:pt idx="21" formatCode="########0">
                  <c:v>63</c:v>
                </c:pt>
                <c:pt idx="22" formatCode="########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90-45F7-A65C-B6A88C9FED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"/>
        <c:overlap val="100"/>
        <c:axId val="51403008"/>
        <c:axId val="51413376"/>
      </c:barChart>
      <c:catAx>
        <c:axId val="5140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066466831934875"/>
              <c:y val="0.936803680810309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2040000"/>
          <a:lstStyle/>
          <a:p>
            <a:pPr>
              <a:defRPr/>
            </a:pPr>
            <a:endParaRPr lang="en-US"/>
          </a:p>
        </c:txPr>
        <c:crossAx val="51413376"/>
        <c:crosses val="autoZero"/>
        <c:auto val="1"/>
        <c:lblAlgn val="ctr"/>
        <c:lblOffset val="100"/>
        <c:noMultiLvlLbl val="0"/>
      </c:catAx>
      <c:valAx>
        <c:axId val="51413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5.416818673200794E-3"/>
              <c:y val="0.308000488285727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5140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68118364974627"/>
          <c:y val="6.5408066506256454E-2"/>
          <c:w val="0.3081648813678769"/>
          <c:h val="5.63622968181608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46004666083409E-2"/>
          <c:y val="0.10663451107887267"/>
          <c:w val="0.90897868669194126"/>
          <c:h val="0.6961039332888907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Presumptive/Probable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F48A-43E2-AFEE-3366920FC95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8A-43E2-AFEE-3366920FC9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AF-4182-942E-792FA84C04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AF-4182-942E-792FA84C04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AF-4182-942E-792FA84C04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AF-4182-942E-792FA84C04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AF-4182-942E-792FA84C04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AF-4182-942E-792FA84C04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8A-43E2-AFEE-3366920FC95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AF-4182-942E-792FA84C04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8A-43E2-AFEE-3366920FC95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C1-4EFB-BE55-08DA115CAA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AF-4182-942E-792FA84C04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17-444C-9D1B-1F48F3EA59E4}"/>
                </c:ext>
              </c:extLst>
            </c:dLbl>
            <c:dLbl>
              <c:idx val="12"/>
              <c:layout>
                <c:manualLayout>
                  <c:x val="2.8285555400302042E-2"/>
                  <c:y val="-0.23463596385268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D1-40B5-AF84-5F1873423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11</c:v>
                </c:pt>
                <c:pt idx="5">
                  <c:v>16</c:v>
                </c:pt>
                <c:pt idx="6">
                  <c:v>23</c:v>
                </c:pt>
                <c:pt idx="7">
                  <c:v>18</c:v>
                </c:pt>
                <c:pt idx="8">
                  <c:v>26</c:v>
                </c:pt>
                <c:pt idx="9">
                  <c:v>32</c:v>
                </c:pt>
                <c:pt idx="10">
                  <c:v>40</c:v>
                </c:pt>
                <c:pt idx="11">
                  <c:v>57</c:v>
                </c:pt>
                <c:pt idx="1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5-48B1-B6E0-7545DCFDE5B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Confirmed-Live Birth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4-F48A-43E2-AFEE-3366920FC95F}"/>
              </c:ext>
            </c:extLst>
          </c:dPt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05-48B1-B6E0-7545DCFDE5BA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Confirmed-Still Birth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D1-40B5-AF84-5F1873423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D1-40B5-AF84-5F1873423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D1-40B5-AF84-5F1873423E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D1-40B5-AF84-5F1873423EF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D1-40B5-AF84-5F1873423EF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D1-40B5-AF84-5F1873423EF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D1-40B5-AF84-5F1873423EF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D1-40B5-AF84-5F1873423EF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D1-40B5-AF84-5F1873423EF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D1-40B5-AF84-5F1873423EF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D1-40B5-AF84-5F1873423EF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D1-40B5-AF84-5F1873423EFD}"/>
                </c:ext>
              </c:extLst>
            </c:dLbl>
            <c:dLbl>
              <c:idx val="12"/>
              <c:layout>
                <c:manualLayout>
                  <c:x val="2.9774268842423315E-2"/>
                  <c:y val="2.83041659274896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D1-40B5-AF84-5F1873423EF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05-48B1-B6E0-7545DCFDE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786496"/>
        <c:axId val="55792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002060"/>
                  </a:solidFill>
                  <a:ln>
                    <a:noFill/>
                  </a:ln>
                </c:spPr>
                <c:invertIfNegative val="0"/>
                <c:dPt>
                  <c:idx val="6"/>
                  <c:invertIfNegative val="0"/>
                  <c:bubble3D val="0"/>
                  <c:spPr>
                    <a:solidFill>
                      <a:srgbClr val="002060"/>
                    </a:solidFill>
                    <a:ln w="15875">
                      <a:noFill/>
                      <a:prstDash val="dash"/>
                    </a:ln>
                  </c:spPr>
                  <c:extLst>
                    <c:ext xmlns:c16="http://schemas.microsoft.com/office/drawing/2014/chart" uri="{C3380CC4-5D6E-409C-BE32-E72D297353CC}">
                      <c16:uniqueId val="{00000006-F48A-43E2-AFEE-3366920FC95F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3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2020*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8A05-48B1-B6E0-7545DCFDE5BA}"/>
                  </c:ext>
                </c:extLst>
              </c15:ser>
            </c15:filteredBarSeries>
          </c:ext>
        </c:extLst>
      </c:barChart>
      <c:catAx>
        <c:axId val="5578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Birth 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040000"/>
          <a:lstStyle/>
          <a:p>
            <a:pPr>
              <a:defRPr/>
            </a:pPr>
            <a:endParaRPr lang="en-US"/>
          </a:p>
        </c:txPr>
        <c:crossAx val="55792768"/>
        <c:crosses val="autoZero"/>
        <c:auto val="1"/>
        <c:lblAlgn val="ctr"/>
        <c:lblOffset val="100"/>
        <c:noMultiLvlLbl val="0"/>
      </c:catAx>
      <c:valAx>
        <c:axId val="55792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Cases Reported</a:t>
                </a:r>
              </a:p>
            </c:rich>
          </c:tx>
          <c:layout>
            <c:manualLayout>
              <c:xMode val="edge"/>
              <c:yMode val="edge"/>
              <c:x val="9.2592592592592587E-3"/>
              <c:y val="0.299410987963722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57864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223157405366"/>
          <c:y val="7.9218524947372304E-2"/>
          <c:w val="0.87566607460035528"/>
          <c:h val="0.73445434223581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B9B4-4C27-AD86-34F3B694D3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B4-4C27-AD86-34F3B694D3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B4-4C27-AD86-34F3B694D3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B4-4C27-AD86-34F3B694D3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B4-4C27-AD86-34F3B694D3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9B4-4C27-AD86-34F3B694D3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9B4-4C27-AD86-34F3B694D3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9B4-4C27-AD86-34F3B694D3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9B4-4C27-AD86-34F3B694D3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9B4-4C27-AD86-34F3B694D3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9B4-4C27-AD86-34F3B694D3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9B4-4C27-AD86-34F3B694D3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9B4-4C27-AD86-34F3B694D3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9B4-4C27-AD86-34F3B694D3B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9B4-4C27-AD86-34F3B694D3B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9B4-4C27-AD86-34F3B694D3B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9B4-4C27-AD86-34F3B694D3B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9B4-4C27-AD86-34F3B694D3B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9B4-4C27-AD86-34F3B694D3B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9B4-4C27-AD86-34F3B694D3B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9B4-4C27-AD86-34F3B694D3B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D3-459F-8C8B-512F533D130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42-4BB6-B53A-C237BF2FE1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Sheet1!$B$1:$X$1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Sheet1!$B$2:$X$2</c:f>
              <c:numCache>
                <c:formatCode>0.0%</c:formatCode>
                <c:ptCount val="23"/>
                <c:pt idx="0">
                  <c:v>7.7393075356415472E-2</c:v>
                </c:pt>
                <c:pt idx="1">
                  <c:v>9.4155844155844159E-2</c:v>
                </c:pt>
                <c:pt idx="2">
                  <c:v>0.19521912350597609</c:v>
                </c:pt>
                <c:pt idx="3">
                  <c:v>0.24584717607973422</c:v>
                </c:pt>
                <c:pt idx="4">
                  <c:v>0.2949438202247191</c:v>
                </c:pt>
                <c:pt idx="5">
                  <c:v>0.32451923076923078</c:v>
                </c:pt>
                <c:pt idx="6">
                  <c:v>0.37681159420289856</c:v>
                </c:pt>
                <c:pt idx="7">
                  <c:v>0.42165898617511521</c:v>
                </c:pt>
                <c:pt idx="8">
                  <c:v>0.41087613293051362</c:v>
                </c:pt>
                <c:pt idx="9">
                  <c:v>0.44714038128249567</c:v>
                </c:pt>
                <c:pt idx="10">
                  <c:v>0.48275862068965519</c:v>
                </c:pt>
                <c:pt idx="11">
                  <c:v>0.48490945674044267</c:v>
                </c:pt>
                <c:pt idx="12">
                  <c:v>0.46101694915254238</c:v>
                </c:pt>
                <c:pt idx="13">
                  <c:v>0.48973305954825463</c:v>
                </c:pt>
                <c:pt idx="14">
                  <c:v>0.49517490952955368</c:v>
                </c:pt>
                <c:pt idx="15">
                  <c:v>0.50857843137254899</c:v>
                </c:pt>
                <c:pt idx="16">
                  <c:v>0.45176752546434989</c:v>
                </c:pt>
                <c:pt idx="17">
                  <c:v>0.48503740648379051</c:v>
                </c:pt>
                <c:pt idx="18">
                  <c:v>0.48385269121813029</c:v>
                </c:pt>
                <c:pt idx="19">
                  <c:v>0.4793174767321613</c:v>
                </c:pt>
                <c:pt idx="20">
                  <c:v>0.4492583918813427</c:v>
                </c:pt>
                <c:pt idx="21" formatCode="0.00%">
                  <c:v>0.37880000000000003</c:v>
                </c:pt>
                <c:pt idx="22" formatCode="0.00%">
                  <c:v>0.36770000000000003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C-461F-BC35-9D44800510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9B4-4C27-AD86-34F3B694D3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B4-4C27-AD86-34F3B694D3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B4-4C27-AD86-34F3B694D3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B4-4C27-AD86-34F3B694D3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B4-4C27-AD86-34F3B694D3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B4-4C27-AD86-34F3B694D3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432432084124909E-2"/>
                      <c:h val="4.59950799483875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9B4-4C27-AD86-34F3B694D3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B4-4C27-AD86-34F3B694D3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B4-4C27-AD86-34F3B694D3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B4-4C27-AD86-34F3B694D3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B4-4C27-AD86-34F3B694D3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B4-4C27-AD86-34F3B694D3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B4-4C27-AD86-34F3B694D3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B4-4C27-AD86-34F3B694D3B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B4-4C27-AD86-34F3B694D3B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9B4-4C27-AD86-34F3B694D3B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B4-4C27-AD86-34F3B694D3B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B4-4C27-AD86-34F3B694D3B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9B4-4C27-AD86-34F3B694D3B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9B4-4C27-AD86-34F3B694D3B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9B4-4C27-AD86-34F3B694D3B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2-4BB6-B53A-C237BF2FE1A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A6-4461-B367-F2B7780A24EB}"/>
                </c:ext>
              </c:extLst>
            </c:dLbl>
            <c:dLbl>
              <c:idx val="22"/>
              <c:layout>
                <c:manualLayout>
                  <c:x val="6.17621520073550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A6-4461-B367-F2B7780A2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Sheet1!$B$1:$X$1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Sheet1!$B$3:$X$3</c:f>
              <c:numCache>
                <c:formatCode>0.0%</c:formatCode>
                <c:ptCount val="23"/>
                <c:pt idx="0">
                  <c:v>4.8426150121065374E-2</c:v>
                </c:pt>
                <c:pt idx="1">
                  <c:v>2.766798418972332E-2</c:v>
                </c:pt>
                <c:pt idx="2">
                  <c:v>4.8192771084337352E-2</c:v>
                </c:pt>
                <c:pt idx="3">
                  <c:v>5.3435114503816793E-2</c:v>
                </c:pt>
                <c:pt idx="4">
                  <c:v>4.9382716049382713E-2</c:v>
                </c:pt>
                <c:pt idx="5">
                  <c:v>5.0955414012738856E-2</c:v>
                </c:pt>
                <c:pt idx="6">
                  <c:v>8.5714285714285715E-2</c:v>
                </c:pt>
                <c:pt idx="7">
                  <c:v>3.5398230088495575E-2</c:v>
                </c:pt>
                <c:pt idx="8">
                  <c:v>7.7294685990338161E-2</c:v>
                </c:pt>
                <c:pt idx="9">
                  <c:v>3.3333333333333333E-2</c:v>
                </c:pt>
                <c:pt idx="10">
                  <c:v>3.4090909090909088E-2</c:v>
                </c:pt>
                <c:pt idx="11">
                  <c:v>2.9850746268656716E-2</c:v>
                </c:pt>
                <c:pt idx="12">
                  <c:v>2.1052631578947368E-2</c:v>
                </c:pt>
                <c:pt idx="13">
                  <c:v>5.1470588235294115E-2</c:v>
                </c:pt>
                <c:pt idx="14">
                  <c:v>3.6199095022624438E-2</c:v>
                </c:pt>
                <c:pt idx="15">
                  <c:v>6.6420664206642069E-2</c:v>
                </c:pt>
                <c:pt idx="16">
                  <c:v>4.3999999999999997E-2</c:v>
                </c:pt>
                <c:pt idx="17">
                  <c:v>5.1612903225806452E-2</c:v>
                </c:pt>
                <c:pt idx="18">
                  <c:v>5.113636363636364E-2</c:v>
                </c:pt>
                <c:pt idx="19">
                  <c:v>6.1274509803921566E-2</c:v>
                </c:pt>
                <c:pt idx="20">
                  <c:v>2.6666666666666668E-2</c:v>
                </c:pt>
                <c:pt idx="21" formatCode="0.00%">
                  <c:v>5.0599999999999999E-2</c:v>
                </c:pt>
                <c:pt idx="22" formatCode="0.00%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C-461F-BC35-9D44800510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078336"/>
        <c:axId val="56080256"/>
      </c:barChart>
      <c:catAx>
        <c:axId val="5607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3456269112095514"/>
              <c:y val="0.91826743620454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2040000" vert="horz"/>
          <a:lstStyle/>
          <a:p>
            <a:pPr>
              <a:defRPr sz="1200" b="0"/>
            </a:pPr>
            <a:endParaRPr lang="en-US"/>
          </a:p>
        </c:txPr>
        <c:crossAx val="5608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080256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 of people with syphilis who</a:t>
                </a:r>
                <a:r>
                  <a:rPr lang="en-US" sz="1400" baseline="0" dirty="0"/>
                  <a:t> also have </a:t>
                </a:r>
                <a:r>
                  <a:rPr lang="en-US" sz="1400" dirty="0"/>
                  <a:t>HIV</a:t>
                </a:r>
              </a:p>
            </c:rich>
          </c:tx>
          <c:layout>
            <c:manualLayout>
              <c:xMode val="edge"/>
              <c:yMode val="edge"/>
              <c:x val="1.5015015015015015E-3"/>
              <c:y val="0.10302737250199324"/>
            </c:manualLayout>
          </c:layout>
          <c:overlay val="0"/>
          <c:spPr>
            <a:noFill/>
            <a:ln w="25355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56078336"/>
        <c:crosses val="autoZero"/>
        <c:crossBetween val="between"/>
        <c:majorUnit val="0.2"/>
      </c:valAx>
      <c:spPr>
        <a:noFill/>
        <a:ln w="12678">
          <a:noFill/>
          <a:prstDash val="solid"/>
        </a:ln>
      </c:spPr>
    </c:plotArea>
    <c:legend>
      <c:legendPos val="t"/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12678">
      <a:noFill/>
      <a:prstDash val="solid"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82-4B9A-B42C-B8BF8717CBF9}"/>
                </c:ext>
              </c:extLst>
            </c:dLbl>
            <c:dLbl>
              <c:idx val="4"/>
              <c:layout>
                <c:manualLayout>
                  <c:x val="7.1320095660384775E-2"/>
                  <c:y val="-1.396468057387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55-493D-B783-34BD5CF0A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  <c:extLst/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6.0000000000000001E-3</c:v>
                </c:pt>
                <c:pt idx="1">
                  <c:v>8.9999999999999993E-3</c:v>
                </c:pt>
                <c:pt idx="2">
                  <c:v>1.2999999999999999E-2</c:v>
                </c:pt>
                <c:pt idx="3">
                  <c:v>6.0000000000000001E-3</c:v>
                </c:pt>
                <c:pt idx="4">
                  <c:v>8.0000000000000002E-3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982-4B9A-B42C-B8BF8717CBF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82-4B9A-B42C-B8BF8717CBF9}"/>
                </c:ext>
              </c:extLst>
            </c:dLbl>
            <c:dLbl>
              <c:idx val="4"/>
              <c:layout>
                <c:manualLayout>
                  <c:x val="6.7923900628937758E-2"/>
                  <c:y val="-1.02406474533423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55-493D-B783-34BD5CF0A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  <c:extLst/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0.67179999999999995</c:v>
                </c:pt>
                <c:pt idx="1">
                  <c:v>0.70469999999999999</c:v>
                </c:pt>
                <c:pt idx="2">
                  <c:v>0.69169999999999998</c:v>
                </c:pt>
                <c:pt idx="3">
                  <c:v>0.67700000000000005</c:v>
                </c:pt>
                <c:pt idx="4">
                  <c:v>0.65939999999999999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982-4B9A-B42C-B8BF8717CBF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82-4B9A-B42C-B8BF8717CBF9}"/>
                </c:ext>
              </c:extLst>
            </c:dLbl>
            <c:dLbl>
              <c:idx val="4"/>
              <c:layout>
                <c:manualLayout>
                  <c:x val="7.1320095660384775E-2"/>
                  <c:y val="2.7929361147751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55-493D-B783-34BD5CF0A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  <c:extLst/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8.5000000000000006E-3</c:v>
                </c:pt>
                <c:pt idx="1">
                  <c:v>4.0000000000000001E-3</c:v>
                </c:pt>
                <c:pt idx="2">
                  <c:v>4.0000000000000001E-3</c:v>
                </c:pt>
                <c:pt idx="3">
                  <c:v>3.0000000000000001E-3</c:v>
                </c:pt>
                <c:pt idx="4">
                  <c:v>6.0000000000000001E-3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982-4B9A-B42C-B8BF8717CB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82-4B9A-B42C-B8BF8717CBF9}"/>
                </c:ext>
              </c:extLst>
            </c:dLbl>
            <c:dLbl>
              <c:idx val="4"/>
              <c:layout>
                <c:manualLayout>
                  <c:x val="6.7923900628937758E-2"/>
                  <c:y val="-2.7929361147751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55-493D-B783-34BD5CF0A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  <c:extLst/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0.26600000000000001</c:v>
                </c:pt>
                <c:pt idx="1">
                  <c:v>0.22800000000000001</c:v>
                </c:pt>
                <c:pt idx="2">
                  <c:v>0.22239999999999999</c:v>
                </c:pt>
                <c:pt idx="3">
                  <c:v>0.22059999999999999</c:v>
                </c:pt>
                <c:pt idx="4">
                  <c:v>0.24340000000000001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982-4B9A-B42C-B8BF8717CB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C0-4697-9355-FAA49A1252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C0-4697-9355-FAA49A1252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C0-4697-9355-FAA49A1252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8C-4848-B738-0226FD078A79}"/>
                </c:ext>
              </c:extLst>
            </c:dLbl>
            <c:dLbl>
              <c:idx val="4"/>
              <c:layout>
                <c:manualLayout>
                  <c:x val="6.4527705597490992E-2"/>
                  <c:y val="-2.7929361147751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55-493D-B783-34BD5CF0A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  <c:extLst/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4.8000000000000001E-2</c:v>
                </c:pt>
                <c:pt idx="1">
                  <c:v>5.0999999999999997E-2</c:v>
                </c:pt>
                <c:pt idx="2">
                  <c:v>6.93E-2</c:v>
                </c:pt>
                <c:pt idx="3">
                  <c:v>9.0700000000000003E-2</c:v>
                </c:pt>
                <c:pt idx="4">
                  <c:v>7.6999999999999999E-2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982-4B9A-B42C-B8BF8717CB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982-4B9A-B42C-B8BF8717CBF9}"/>
                </c:ext>
              </c:extLst>
            </c:dLbl>
            <c:dLbl>
              <c:idx val="4"/>
              <c:layout>
                <c:manualLayout>
                  <c:x val="6.9621998144661204E-2"/>
                  <c:y val="-1.955055280342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55-493D-B783-34BD5CF0A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  <c:extLst/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0</c:v>
                </c:pt>
                <c:pt idx="1">
                  <c:v>3.0000000000000001E-3</c:v>
                </c:pt>
                <c:pt idx="2">
                  <c:v>0</c:v>
                </c:pt>
                <c:pt idx="3">
                  <c:v>3.0000000000000001E-3</c:v>
                </c:pt>
                <c:pt idx="4">
                  <c:v>5.0000000000000001E-3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982-4B9A-B42C-B8BF8717C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74879"/>
        <c:axId val="1479247375"/>
      </c:barChart>
      <c:catAx>
        <c:axId val="151427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375"/>
        <c:crosses val="autoZero"/>
        <c:auto val="1"/>
        <c:lblAlgn val="ctr"/>
        <c:lblOffset val="100"/>
        <c:noMultiLvlLbl val="0"/>
      </c:catAx>
      <c:valAx>
        <c:axId val="1479247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748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E-4425-85E0-F90E000DDF10}"/>
                </c:ext>
              </c:extLst>
            </c:dLbl>
            <c:dLbl>
              <c:idx val="4"/>
              <c:layout>
                <c:manualLayout>
                  <c:x val="6.159551656996734E-2"/>
                  <c:y val="-5.79056088421419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9.7000000000000003E-2</c:v>
                </c:pt>
                <c:pt idx="1">
                  <c:v>0.08</c:v>
                </c:pt>
                <c:pt idx="2">
                  <c:v>9.4E-2</c:v>
                </c:pt>
                <c:pt idx="3">
                  <c:v>0.08</c:v>
                </c:pt>
                <c:pt idx="4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425-85E0-F90E000D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E-4425-85E0-F90E000DDF10}"/>
                </c:ext>
              </c:extLst>
            </c:dLbl>
            <c:dLbl>
              <c:idx val="4"/>
              <c:layout>
                <c:manualLayout>
                  <c:x val="6.8254491334288014E-2"/>
                  <c:y val="1.15811217684281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Sheet1!$C$3:$C$7</c:f>
              <c:numCache>
                <c:formatCode>0.0%</c:formatCode>
                <c:ptCount val="5"/>
                <c:pt idx="0">
                  <c:v>0.876</c:v>
                </c:pt>
                <c:pt idx="1">
                  <c:v>0.89</c:v>
                </c:pt>
                <c:pt idx="2">
                  <c:v>0.88200000000000001</c:v>
                </c:pt>
                <c:pt idx="3">
                  <c:v>0.89500000000000002</c:v>
                </c:pt>
                <c:pt idx="4">
                  <c:v>0.877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425-85E0-F90E000D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E-4425-85E0-F90E000DDF10}"/>
                </c:ext>
              </c:extLst>
            </c:dLbl>
            <c:dLbl>
              <c:idx val="4"/>
              <c:layout>
                <c:manualLayout>
                  <c:x val="6.4925003952127733E-2"/>
                  <c:y val="-3.18480848631774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Sheet1!$D$3:$D$7</c:f>
              <c:numCache>
                <c:formatCode>0.0%</c:formatCode>
                <c:ptCount val="5"/>
                <c:pt idx="0">
                  <c:v>2.7E-2</c:v>
                </c:pt>
                <c:pt idx="1">
                  <c:v>0.03</c:v>
                </c:pt>
                <c:pt idx="2">
                  <c:v>2.4E-2</c:v>
                </c:pt>
                <c:pt idx="3">
                  <c:v>2.5000000000000001E-2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425-85E0-F90E000DDF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279903"/>
        <c:axId val="1479255055"/>
      </c:barChart>
      <c:catAx>
        <c:axId val="168227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55055"/>
        <c:crosses val="autoZero"/>
        <c:auto val="1"/>
        <c:lblAlgn val="ctr"/>
        <c:lblOffset val="100"/>
        <c:noMultiLvlLbl val="0"/>
      </c:catAx>
      <c:valAx>
        <c:axId val="14792550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7990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9598876903847E-2"/>
          <c:y val="0.10433850649652794"/>
          <c:w val="0.87646446971906278"/>
          <c:h val="0.7233393202728347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Early Syphilis^</c:v>
                </c:pt>
              </c:strCache>
            </c:strRef>
          </c:tx>
          <c:spPr>
            <a:ln w="57150">
              <a:solidFill>
                <a:srgbClr val="7F9E3F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1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5-5166-4F75-A5D8-1DE924CBC0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467-8781-6942C68E53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467-8781-6942C68E53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467-8781-6942C68E53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D-4467-8781-6942C68E53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D-4467-8781-6942C68E53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D-4467-8781-6942C68E53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5D-4467-8781-6942C68E53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5D-4467-8781-6942C68E53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5D-4467-8781-6942C68E53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D-4467-8781-6942C68E53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5D-4467-8781-6942C68E53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5D-4467-8781-6942C68E53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5D-4467-8781-6942C68E53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5D-4467-8781-6942C68E53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5D-4467-8781-6942C68E53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5D-4467-8781-6942C68E53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467-8781-6942C68E53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5D-4467-8781-6942C68E53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86-4BF7-8FC5-0E86ACD6FAB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66-4F75-A5D8-1DE924CBC0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86-43AE-99A0-149B30897D0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86-43AE-99A0-149B30897D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11</c:v>
                </c:pt>
                <c:pt idx="1">
                  <c:v>6.7</c:v>
                </c:pt>
                <c:pt idx="2">
                  <c:v>5</c:v>
                </c:pt>
                <c:pt idx="3">
                  <c:v>5.0999999999999996</c:v>
                </c:pt>
                <c:pt idx="4">
                  <c:v>6</c:v>
                </c:pt>
                <c:pt idx="5">
                  <c:v>6.5</c:v>
                </c:pt>
                <c:pt idx="6">
                  <c:v>6.1</c:v>
                </c:pt>
                <c:pt idx="7">
                  <c:v>5.9</c:v>
                </c:pt>
                <c:pt idx="8">
                  <c:v>9.3000000000000007</c:v>
                </c:pt>
                <c:pt idx="9">
                  <c:v>7.3</c:v>
                </c:pt>
                <c:pt idx="10">
                  <c:v>7.2</c:v>
                </c:pt>
                <c:pt idx="11">
                  <c:v>5.8</c:v>
                </c:pt>
                <c:pt idx="12">
                  <c:v>7</c:v>
                </c:pt>
                <c:pt idx="13">
                  <c:v>11.2</c:v>
                </c:pt>
                <c:pt idx="14">
                  <c:v>18.7</c:v>
                </c:pt>
                <c:pt idx="15" formatCode="0.0">
                  <c:v>18.7</c:v>
                </c:pt>
                <c:pt idx="16">
                  <c:v>18.399999999999999</c:v>
                </c:pt>
                <c:pt idx="17">
                  <c:v>18.3</c:v>
                </c:pt>
                <c:pt idx="18">
                  <c:v>20.100000000000001</c:v>
                </c:pt>
                <c:pt idx="19">
                  <c:v>22.4</c:v>
                </c:pt>
                <c:pt idx="20">
                  <c:v>30</c:v>
                </c:pt>
                <c:pt idx="21">
                  <c:v>38.6</c:v>
                </c:pt>
                <c:pt idx="22">
                  <c:v>35.9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35D-4467-8781-6942C68E533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Primary and Secondary</c:v>
                </c:pt>
              </c:strCache>
            </c:strRef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24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5166-4F75-A5D8-1DE924CBC0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5D-4467-8781-6942C68E53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5D-4467-8781-6942C68E53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5D-4467-8781-6942C68E53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5D-4467-8781-6942C68E53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35D-4467-8781-6942C68E53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5D-4467-8781-6942C68E53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5D-4467-8781-6942C68E53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35D-4467-8781-6942C68E53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5D-4467-8781-6942C68E53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35D-4467-8781-6942C68E53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35D-4467-8781-6942C68E53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35D-4467-8781-6942C68E53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35D-4467-8781-6942C68E53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35D-4467-8781-6942C68E53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35D-4467-8781-6942C68E53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35D-4467-8781-6942C68E53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5D-4467-8781-6942C68E53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35D-4467-8781-6942C68E53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86-4BF7-8FC5-0E86ACD6FAB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66-4F75-A5D8-1DE924CBC0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86-43AE-99A0-149B30897D0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86-43AE-99A0-149B30897D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5.4</c:v>
                </c:pt>
                <c:pt idx="1">
                  <c:v>3</c:v>
                </c:pt>
                <c:pt idx="2">
                  <c:v>1.8</c:v>
                </c:pt>
                <c:pt idx="3">
                  <c:v>2.4</c:v>
                </c:pt>
                <c:pt idx="4">
                  <c:v>3.3</c:v>
                </c:pt>
                <c:pt idx="5">
                  <c:v>3.5</c:v>
                </c:pt>
                <c:pt idx="6">
                  <c:v>3.4</c:v>
                </c:pt>
                <c:pt idx="7">
                  <c:v>3.6</c:v>
                </c:pt>
                <c:pt idx="8">
                  <c:v>5.7</c:v>
                </c:pt>
                <c:pt idx="9">
                  <c:v>4</c:v>
                </c:pt>
                <c:pt idx="10">
                  <c:v>4</c:v>
                </c:pt>
                <c:pt idx="11">
                  <c:v>3.4</c:v>
                </c:pt>
                <c:pt idx="12">
                  <c:v>4.3</c:v>
                </c:pt>
                <c:pt idx="13">
                  <c:v>6.9</c:v>
                </c:pt>
                <c:pt idx="14">
                  <c:v>11.5</c:v>
                </c:pt>
                <c:pt idx="15" formatCode="0.0">
                  <c:v>10.8</c:v>
                </c:pt>
                <c:pt idx="16">
                  <c:v>11</c:v>
                </c:pt>
                <c:pt idx="17">
                  <c:v>10.6</c:v>
                </c:pt>
                <c:pt idx="18">
                  <c:v>10.8</c:v>
                </c:pt>
                <c:pt idx="19">
                  <c:v>12.2</c:v>
                </c:pt>
                <c:pt idx="20">
                  <c:v>17.600000000000001</c:v>
                </c:pt>
                <c:pt idx="21">
                  <c:v>22.9</c:v>
                </c:pt>
                <c:pt idx="22">
                  <c:v>20.100000000000001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B35D-4467-8781-6942C68E53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584448"/>
        <c:axId val="54586368"/>
      </c:lineChart>
      <c:catAx>
        <c:axId val="5458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316151453290559"/>
              <c:y val="0.928918773750470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04000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6368"/>
        <c:crosses val="autoZero"/>
        <c:auto val="1"/>
        <c:lblAlgn val="ctr"/>
        <c:lblOffset val="100"/>
        <c:noMultiLvlLbl val="0"/>
      </c:catAx>
      <c:valAx>
        <c:axId val="54586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2860041800330515E-2"/>
              <c:y val="0.19556081214097418"/>
            </c:manualLayout>
          </c:layout>
          <c:overlay val="0"/>
          <c:spPr>
            <a:noFill/>
            <a:ln w="2538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3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4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eorgia" panose="02040502050405020303" pitchFamily="18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726002999624"/>
          <c:y val="0.10067364350537664"/>
          <c:w val="0.88392845425571809"/>
          <c:h val="0.72475772014101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2700">
              <a:noFill/>
              <a:prstDash val="sys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69</c:v>
                </c:pt>
                <c:pt idx="3">
                  <c:v>414</c:v>
                </c:pt>
                <c:pt idx="4">
                  <c:v>467</c:v>
                </c:pt>
                <c:pt idx="5">
                  <c:v>566</c:v>
                </c:pt>
                <c:pt idx="6">
                  <c:v>373</c:v>
                </c:pt>
                <c:pt idx="7">
                  <c:v>265</c:v>
                </c:pt>
                <c:pt idx="8">
                  <c:v>360</c:v>
                </c:pt>
                <c:pt idx="9">
                  <c:v>253</c:v>
                </c:pt>
                <c:pt idx="1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C-4AB9-ADAE-EEC2B640CB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59</c:v>
                </c:pt>
                <c:pt idx="3">
                  <c:v>169</c:v>
                </c:pt>
                <c:pt idx="4">
                  <c:v>191</c:v>
                </c:pt>
                <c:pt idx="5">
                  <c:v>161</c:v>
                </c:pt>
                <c:pt idx="6">
                  <c:v>128</c:v>
                </c:pt>
                <c:pt idx="7">
                  <c:v>82</c:v>
                </c:pt>
                <c:pt idx="8">
                  <c:v>91</c:v>
                </c:pt>
                <c:pt idx="9">
                  <c:v>43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AC-4AB9-ADAE-EEC2B640CB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55342208"/>
        <c:axId val="55344128"/>
      </c:barChart>
      <c:catAx>
        <c:axId val="5534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4738845144356953"/>
              <c:y val="0.923099267843937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5344128"/>
        <c:crosses val="autoZero"/>
        <c:auto val="1"/>
        <c:lblAlgn val="ctr"/>
        <c:lblOffset val="100"/>
        <c:noMultiLvlLbl val="0"/>
      </c:catAx>
      <c:valAx>
        <c:axId val="55344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2.1958661417322833E-2"/>
              <c:y val="0.33332327605400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53422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9F-4FF5-B3C9-9ED907DE4F9A}"/>
                </c:ext>
              </c:extLst>
            </c:dLbl>
            <c:dLbl>
              <c:idx val="4"/>
              <c:layout>
                <c:manualLayout>
                  <c:x val="5.4167325320372273E-2"/>
                  <c:y val="-2.10147432074910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63-4EF3-9817-AFCF26B8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Sheet1!$B$2:$B$7</c:f>
              <c:numCache>
                <c:formatCode>########0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32</c:v>
                </c:pt>
                <c:pt idx="3">
                  <c:v>39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2-4B9A-B42C-B8BF8717CBF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9F-4FF5-B3C9-9ED907DE4F9A}"/>
                </c:ext>
              </c:extLst>
            </c:dLbl>
            <c:dLbl>
              <c:idx val="4"/>
              <c:layout>
                <c:manualLayout>
                  <c:x val="6.3452010068938053E-2"/>
                  <c:y val="2.6268429009362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63-4EF3-9817-AFCF26B8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Sheet1!$D$2:$D$7</c:f>
              <c:numCache>
                <c:formatCode>########0</c:formatCode>
                <c:ptCount val="5"/>
                <c:pt idx="0">
                  <c:v>1304</c:v>
                </c:pt>
                <c:pt idx="1">
                  <c:v>1396</c:v>
                </c:pt>
                <c:pt idx="2">
                  <c:v>1840</c:v>
                </c:pt>
                <c:pt idx="3">
                  <c:v>2295</c:v>
                </c:pt>
                <c:pt idx="4">
                  <c:v>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2-4B9A-B42C-B8BF8717CBF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F-4FF5-B3C9-9ED907DE4F9A}"/>
                </c:ext>
              </c:extLst>
            </c:dLbl>
            <c:dLbl>
              <c:idx val="4"/>
              <c:layout>
                <c:manualLayout>
                  <c:x val="5.4167325320372273E-2"/>
                  <c:y val="5.25368580187275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63-4EF3-9817-AFCF26B8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Sheet1!$C$2:$C$7</c:f>
              <c:numCache>
                <c:formatCode>########0</c:formatCode>
                <c:ptCount val="5"/>
                <c:pt idx="0">
                  <c:v>17</c:v>
                </c:pt>
                <c:pt idx="1">
                  <c:v>11</c:v>
                </c:pt>
                <c:pt idx="2">
                  <c:v>15</c:v>
                </c:pt>
                <c:pt idx="3">
                  <c:v>39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2-4B9A-B42C-B8BF8717CB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9F-4FF5-B3C9-9ED907DE4F9A}"/>
                </c:ext>
              </c:extLst>
            </c:dLbl>
            <c:dLbl>
              <c:idx val="4"/>
              <c:layout>
                <c:manualLayout>
                  <c:x val="6.683746790146132E-2"/>
                  <c:y val="-1.83879003065546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63-4EF3-9817-AFCF26B8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Sheet1!$E$2:$E$7</c:f>
              <c:numCache>
                <c:formatCode>########0</c:formatCode>
                <c:ptCount val="5"/>
                <c:pt idx="0">
                  <c:v>656</c:v>
                </c:pt>
                <c:pt idx="1">
                  <c:v>758</c:v>
                </c:pt>
                <c:pt idx="2">
                  <c:v>1026</c:v>
                </c:pt>
                <c:pt idx="3">
                  <c:v>1375</c:v>
                </c:pt>
                <c:pt idx="4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2-4B9A-B42C-B8BF8717CB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9F-4FF5-B3C9-9ED907DE4F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9F-4FF5-B3C9-9ED907DE4F9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9F-4FF5-B3C9-9ED907DE4F9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F-4FF5-B3C9-9ED907DE4F9A}"/>
                </c:ext>
              </c:extLst>
            </c:dLbl>
            <c:dLbl>
              <c:idx val="4"/>
              <c:layout>
                <c:manualLayout>
                  <c:x val="6.0938240985418807E-2"/>
                  <c:y val="1.31342145046818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63-4EF3-9817-AFCF26B8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Sheet1!$F$2:$F$7</c:f>
              <c:numCache>
                <c:formatCode>########0</c:formatCode>
                <c:ptCount val="5"/>
                <c:pt idx="0">
                  <c:v>112</c:v>
                </c:pt>
                <c:pt idx="1">
                  <c:v>154</c:v>
                </c:pt>
                <c:pt idx="2">
                  <c:v>251</c:v>
                </c:pt>
                <c:pt idx="3">
                  <c:v>356</c:v>
                </c:pt>
                <c:pt idx="4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2-4B9A-B42C-B8BF8717CB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F-4FF5-B3C9-9ED907DE4F9A}"/>
                </c:ext>
              </c:extLst>
            </c:dLbl>
            <c:dLbl>
              <c:idx val="4"/>
              <c:layout>
                <c:manualLayout>
                  <c:x val="5.2474596404110639E-2"/>
                  <c:y val="-5.25368580187280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63-4EF3-9817-AFCF26B85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Sheet1!$G$2:$G$7</c:f>
              <c:numCache>
                <c:formatCode>########0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82-4B9A-B42C-B8BF8717CB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74879"/>
        <c:axId val="1479247375"/>
      </c:barChart>
      <c:catAx>
        <c:axId val="151427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375"/>
        <c:crosses val="autoZero"/>
        <c:auto val="1"/>
        <c:lblAlgn val="ctr"/>
        <c:lblOffset val="100"/>
        <c:noMultiLvlLbl val="0"/>
      </c:catAx>
      <c:valAx>
        <c:axId val="147924737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7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E-4425-85E0-F90E000DDF10}"/>
                </c:ext>
              </c:extLst>
            </c:dLbl>
            <c:dLbl>
              <c:idx val="4"/>
              <c:layout>
                <c:manualLayout>
                  <c:x val="5.6601285496726626E-2"/>
                  <c:y val="-2.753089096032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Sheet1!$B$3:$B$7</c:f>
              <c:numCache>
                <c:formatCode>########0</c:formatCode>
                <c:ptCount val="5"/>
                <c:pt idx="0">
                  <c:v>189</c:v>
                </c:pt>
                <c:pt idx="1">
                  <c:v>192</c:v>
                </c:pt>
                <c:pt idx="2">
                  <c:v>316</c:v>
                </c:pt>
                <c:pt idx="3">
                  <c:v>430</c:v>
                </c:pt>
                <c:pt idx="4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425-85E0-F90E000D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E-4425-85E0-F90E000DDF10}"/>
                </c:ext>
              </c:extLst>
            </c:dLbl>
            <c:dLbl>
              <c:idx val="4"/>
              <c:layout>
                <c:manualLayout>
                  <c:x val="6.3260260261047543E-2"/>
                  <c:y val="-1.00945434057606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Sheet1!$C$3:$C$7</c:f>
              <c:numCache>
                <c:formatCode>########0</c:formatCode>
                <c:ptCount val="5"/>
                <c:pt idx="0">
                  <c:v>1859</c:v>
                </c:pt>
                <c:pt idx="1">
                  <c:v>2054</c:v>
                </c:pt>
                <c:pt idx="2">
                  <c:v>2757</c:v>
                </c:pt>
                <c:pt idx="3">
                  <c:v>3554</c:v>
                </c:pt>
                <c:pt idx="4">
                  <c:v>3317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425-85E0-F90E000D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E-4425-85E0-F90E000DDF10}"/>
                </c:ext>
              </c:extLst>
            </c:dLbl>
            <c:dLbl>
              <c:idx val="4"/>
              <c:layout>
                <c:manualLayout>
                  <c:x val="6.82544913342881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Sheet1!$D$3:$D$7</c:f>
              <c:numCache>
                <c:formatCode>########0</c:formatCode>
                <c:ptCount val="5"/>
                <c:pt idx="0">
                  <c:v>58</c:v>
                </c:pt>
                <c:pt idx="1">
                  <c:v>94</c:v>
                </c:pt>
                <c:pt idx="2">
                  <c:v>95</c:v>
                </c:pt>
                <c:pt idx="3">
                  <c:v>143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425-85E0-F90E000DDF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279903"/>
        <c:axId val="1479255055"/>
      </c:barChart>
      <c:catAx>
        <c:axId val="168227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55055"/>
        <c:crosses val="autoZero"/>
        <c:auto val="1"/>
        <c:lblAlgn val="ctr"/>
        <c:lblOffset val="100"/>
        <c:noMultiLvlLbl val="0"/>
      </c:catAx>
      <c:valAx>
        <c:axId val="147925505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7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05-48B9-BA31-59875248ACFD}"/>
                </c:ext>
              </c:extLst>
            </c:dLbl>
            <c:dLbl>
              <c:idx val="4"/>
              <c:layout>
                <c:manualLayout>
                  <c:x val="0"/>
                  <c:y val="-1.1436740528949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64-4B75-93DB-82EB1D5E7F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Sheet1!$B$3:$B$7</c:f>
              <c:numCache>
                <c:formatCode>####0.0</c:formatCode>
                <c:ptCount val="5"/>
                <c:pt idx="0">
                  <c:v>9.6002688075266107</c:v>
                </c:pt>
                <c:pt idx="1">
                  <c:v>10.027890069255101</c:v>
                </c:pt>
                <c:pt idx="2">
                  <c:v>19.6326245137858</c:v>
                </c:pt>
                <c:pt idx="3">
                  <c:v>23.462033616883001</c:v>
                </c:pt>
                <c:pt idx="4">
                  <c:v>21.055671194638599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5-48B9-BA31-59875248AC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Sheet1!$C$3:$C$7</c:f>
              <c:numCache>
                <c:formatCode>####0.0</c:formatCode>
                <c:ptCount val="5"/>
                <c:pt idx="0">
                  <c:v>4.7841369276272703</c:v>
                </c:pt>
                <c:pt idx="1">
                  <c:v>3.0218119883522898</c:v>
                </c:pt>
                <c:pt idx="2">
                  <c:v>3.9544864967467799</c:v>
                </c:pt>
                <c:pt idx="3">
                  <c:v>9.7707873500873106</c:v>
                </c:pt>
                <c:pt idx="4">
                  <c:v>7.5159902692979301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5-48B9-BA31-59875248A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05-48B9-BA31-59875248ACFD}"/>
                </c:ext>
              </c:extLst>
            </c:dLbl>
            <c:dLbl>
              <c:idx val="4"/>
              <c:layout>
                <c:manualLayout>
                  <c:x val="0"/>
                  <c:y val="1.14367405289492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05-48B9-BA31-59875248A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Sheet1!$D$3:$D$7</c:f>
              <c:numCache>
                <c:formatCode>####0.0</c:formatCode>
                <c:ptCount val="5"/>
                <c:pt idx="0">
                  <c:v>55.802210263926497</c:v>
                </c:pt>
                <c:pt idx="1">
                  <c:v>60.203138153264398</c:v>
                </c:pt>
                <c:pt idx="2">
                  <c:v>78.432408953400497</c:v>
                </c:pt>
                <c:pt idx="3">
                  <c:v>96.677332767170697</c:v>
                </c:pt>
                <c:pt idx="4">
                  <c:v>91.959310427334898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5-48B9-BA31-59875248AC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Sheet1!$E$3:$E$7</c:f>
              <c:numCache>
                <c:formatCode>####0.0</c:formatCode>
                <c:ptCount val="5"/>
                <c:pt idx="0">
                  <c:v>8.8724364102609208</c:v>
                </c:pt>
                <c:pt idx="1">
                  <c:v>10.324989252748701</c:v>
                </c:pt>
                <c:pt idx="2">
                  <c:v>13.847291902937799</c:v>
                </c:pt>
                <c:pt idx="3">
                  <c:v>18.381632911972801</c:v>
                </c:pt>
                <c:pt idx="4">
                  <c:v>17.191839945306999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05-48B9-BA31-59875248AC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Sheet1!$F$3:$F$7</c:f>
              <c:numCache>
                <c:formatCode>####0.0</c:formatCode>
                <c:ptCount val="5"/>
                <c:pt idx="0">
                  <c:v>45.0032346074874</c:v>
                </c:pt>
                <c:pt idx="1">
                  <c:v>60.247798412431401</c:v>
                </c:pt>
                <c:pt idx="2">
                  <c:v>93.581641593497807</c:v>
                </c:pt>
                <c:pt idx="3">
                  <c:v>127.402667582821</c:v>
                </c:pt>
                <c:pt idx="4">
                  <c:v>102.709453922105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05-48B9-BA31-59875248ACF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916879"/>
        <c:axId val="1688979567"/>
      </c:lineChart>
      <c:catAx>
        <c:axId val="22916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979567"/>
        <c:crosses val="autoZero"/>
        <c:auto val="1"/>
        <c:lblAlgn val="ctr"/>
        <c:lblOffset val="100"/>
        <c:noMultiLvlLbl val="0"/>
      </c:catAx>
      <c:valAx>
        <c:axId val="16889795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Sheet1!$B$3:$B$7</c:f>
              <c:numCache>
                <c:formatCode>####0.0</c:formatCode>
                <c:ptCount val="5"/>
                <c:pt idx="0">
                  <c:v>18.469729188817301</c:v>
                </c:pt>
                <c:pt idx="1">
                  <c:v>18.4522945716617</c:v>
                </c:pt>
                <c:pt idx="2">
                  <c:v>29.247722657544301</c:v>
                </c:pt>
                <c:pt idx="3">
                  <c:v>38.324113264688599</c:v>
                </c:pt>
                <c:pt idx="4">
                  <c:v>34.580827783021398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6-4D77-9559-5CD674498B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06-4D77-9559-5CD674498BE5}"/>
                </c:ext>
              </c:extLst>
            </c:dLbl>
            <c:dLbl>
              <c:idx val="4"/>
              <c:layout>
                <c:manualLayout>
                  <c:x val="-5.5540127742293808E-3"/>
                  <c:y val="3.785003545431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28-464A-828F-AA3A6839BE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Sheet1!$C$3:$C$7</c:f>
              <c:numCache>
                <c:formatCode>####0.0</c:formatCode>
                <c:ptCount val="5"/>
                <c:pt idx="0">
                  <c:v>19.613660476669999</c:v>
                </c:pt>
                <c:pt idx="1">
                  <c:v>21.853637444324601</c:v>
                </c:pt>
                <c:pt idx="2">
                  <c:v>29.065541266901299</c:v>
                </c:pt>
                <c:pt idx="3">
                  <c:v>37.109881586690697</c:v>
                </c:pt>
                <c:pt idx="4">
                  <c:v>34.635193366081403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6-4D77-9559-5CD674498BE5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8922831"/>
        <c:axId val="1479227551"/>
      </c:lineChart>
      <c:catAx>
        <c:axId val="119892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27551"/>
        <c:crosses val="autoZero"/>
        <c:auto val="1"/>
        <c:lblAlgn val="ctr"/>
        <c:lblOffset val="100"/>
        <c:noMultiLvlLbl val="0"/>
      </c:catAx>
      <c:valAx>
        <c:axId val="14792275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2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117618110236218E-2"/>
          <c:y val="0.15293418003140366"/>
          <c:w val="0.89551333427071611"/>
          <c:h val="0.66669690786519475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Primary and Secondary - Women</c:v>
                </c:pt>
              </c:strCache>
            </c:strRef>
          </c:tx>
          <c:spPr>
            <a:ln w="57150">
              <a:solidFill>
                <a:srgbClr val="6D2E75">
                  <a:lumMod val="75000"/>
                </a:srgbClr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3C63-460B-BA70-458B4F3ADB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C252-4E9C-BF61-9D880688A8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52-4E9C-BF61-9D880688A8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52-4E9C-BF61-9D880688A85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E7-4F6F-8F34-3D509DBD325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E7-4F6F-8F34-3D509DBD325E}"/>
                </c:ext>
              </c:extLst>
            </c:dLbl>
            <c:dLbl>
              <c:idx val="12"/>
              <c:layout>
                <c:manualLayout>
                  <c:x val="-1.4880952380953473E-3"/>
                  <c:y val="-5.28527368770201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CE7-4F6F-8F34-3D509DBD3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1.3</c:v>
                </c:pt>
                <c:pt idx="4">
                  <c:v>2.1</c:v>
                </c:pt>
                <c:pt idx="5" formatCode="0.0">
                  <c:v>2.1</c:v>
                </c:pt>
                <c:pt idx="6">
                  <c:v>2.5</c:v>
                </c:pt>
                <c:pt idx="7">
                  <c:v>3</c:v>
                </c:pt>
                <c:pt idx="8">
                  <c:v>3.4</c:v>
                </c:pt>
                <c:pt idx="9" formatCode="0.0">
                  <c:v>3.6</c:v>
                </c:pt>
                <c:pt idx="10">
                  <c:v>6.2</c:v>
                </c:pt>
                <c:pt idx="11">
                  <c:v>9.4</c:v>
                </c:pt>
                <c:pt idx="12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C63-460B-BA70-458B4F3ADBC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Other Early Syphilis^ - Women</c:v>
                </c:pt>
              </c:strCache>
            </c:strRef>
          </c:tx>
          <c:spPr>
            <a:ln w="57150">
              <a:solidFill>
                <a:srgbClr val="6D2E75">
                  <a:lumMod val="75000"/>
                  <a:alpha val="50000"/>
                </a:srgbClr>
              </a:solidFill>
              <a:prstDash val="sysDash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4-3C63-460B-BA70-458B4F3ADBCB}"/>
              </c:ext>
            </c:extLst>
          </c:dPt>
          <c:dPt>
            <c:idx val="8"/>
            <c:bubble3D val="0"/>
            <c:spPr>
              <a:ln w="57150">
                <a:solidFill>
                  <a:srgbClr val="6D2E75">
                    <a:lumMod val="75000"/>
                    <a:alpha val="50000"/>
                  </a:srgb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3C63-460B-BA70-458B4F3ADBC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63-460B-BA70-458B4F3ADBC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5E-4D19-A229-EDE07C41294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E7-4F6F-8F34-3D509DBD325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E7-4F6F-8F34-3D509DBD325E}"/>
                </c:ext>
              </c:extLst>
            </c:dLbl>
            <c:dLbl>
              <c:idx val="12"/>
              <c:layout>
                <c:manualLayout>
                  <c:x val="0"/>
                  <c:y val="2.1141094750807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E7-4F6F-8F34-3D509DBD3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1.2</c:v>
                </c:pt>
                <c:pt idx="1">
                  <c:v>0.6</c:v>
                </c:pt>
                <c:pt idx="2">
                  <c:v>1.1000000000000001</c:v>
                </c:pt>
                <c:pt idx="3">
                  <c:v>1.4</c:v>
                </c:pt>
                <c:pt idx="4">
                  <c:v>2.2000000000000002</c:v>
                </c:pt>
                <c:pt idx="5" formatCode="0.0">
                  <c:v>3.1</c:v>
                </c:pt>
                <c:pt idx="6">
                  <c:v>2.2000000000000002</c:v>
                </c:pt>
                <c:pt idx="7">
                  <c:v>2.8</c:v>
                </c:pt>
                <c:pt idx="8">
                  <c:v>3.1</c:v>
                </c:pt>
                <c:pt idx="9" formatCode="0.0">
                  <c:v>4.0999999999999996</c:v>
                </c:pt>
                <c:pt idx="10">
                  <c:v>4.9000000000000004</c:v>
                </c:pt>
                <c:pt idx="11">
                  <c:v>6.7</c:v>
                </c:pt>
                <c:pt idx="12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C63-460B-BA70-458B4F3ADBCB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Primary and Secondary - Men</c:v>
                </c:pt>
              </c:strCache>
            </c:strRef>
          </c:tx>
          <c:spPr>
            <a:ln w="57150" cmpd="sng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20-3C63-460B-BA70-458B4F3ADB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C252-4E9C-BF61-9D880688A8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52-4E9C-BF61-9D880688A8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5E-4D19-A229-EDE07C41294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2F8-4E13-A986-B805FFCF206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E7-4F6F-8F34-3D509DBD3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7.6</c:v>
                </c:pt>
                <c:pt idx="1">
                  <c:v>6.3</c:v>
                </c:pt>
                <c:pt idx="2">
                  <c:v>7.9</c:v>
                </c:pt>
                <c:pt idx="3">
                  <c:v>12.8</c:v>
                </c:pt>
                <c:pt idx="4">
                  <c:v>12.4</c:v>
                </c:pt>
                <c:pt idx="5" formatCode="0.0">
                  <c:v>19.899999999999999</c:v>
                </c:pt>
                <c:pt idx="6">
                  <c:v>20.100000000000001</c:v>
                </c:pt>
                <c:pt idx="7">
                  <c:v>18.600000000000001</c:v>
                </c:pt>
                <c:pt idx="8">
                  <c:v>18.5</c:v>
                </c:pt>
                <c:pt idx="9" formatCode="0.0">
                  <c:v>20.9</c:v>
                </c:pt>
                <c:pt idx="10">
                  <c:v>29</c:v>
                </c:pt>
                <c:pt idx="11">
                  <c:v>36.4</c:v>
                </c:pt>
                <c:pt idx="12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3C63-460B-BA70-458B4F3ADBCB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Other Early Syphilis^ - Men</c:v>
                </c:pt>
              </c:strCache>
            </c:strRef>
          </c:tx>
          <c:spPr>
            <a:ln w="57150">
              <a:solidFill>
                <a:srgbClr val="1F497D">
                  <a:lumMod val="60000"/>
                  <a:lumOff val="40000"/>
                  <a:alpha val="62000"/>
                </a:srgbClr>
              </a:solidFill>
              <a:prstDash val="dash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2B-3C63-460B-BA70-458B4F3ADB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252-4E9C-BF61-9D880688A8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52-4E9C-BF61-9D880688A8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5E-4D19-A229-EDE07C41294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E7-4F6F-8F34-3D509DBD325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E7-4F6F-8F34-3D509DBD3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5.4</c:v>
                </c:pt>
                <c:pt idx="1">
                  <c:v>4.2</c:v>
                </c:pt>
                <c:pt idx="2">
                  <c:v>4.4000000000000004</c:v>
                </c:pt>
                <c:pt idx="3">
                  <c:v>7.3</c:v>
                </c:pt>
                <c:pt idx="4">
                  <c:v>12.5</c:v>
                </c:pt>
                <c:pt idx="5" formatCode="0.0">
                  <c:v>13.1</c:v>
                </c:pt>
                <c:pt idx="6">
                  <c:v>13</c:v>
                </c:pt>
                <c:pt idx="7">
                  <c:v>12.9</c:v>
                </c:pt>
                <c:pt idx="8">
                  <c:v>15.3</c:v>
                </c:pt>
                <c:pt idx="9" formatCode="0.0">
                  <c:v>16.399999999999999</c:v>
                </c:pt>
                <c:pt idx="10">
                  <c:v>19.7</c:v>
                </c:pt>
                <c:pt idx="11">
                  <c:v>24.4</c:v>
                </c:pt>
                <c:pt idx="12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3C63-460B-BA70-458B4F3ADBC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253632"/>
        <c:axId val="55276288"/>
      </c:lineChart>
      <c:catAx>
        <c:axId val="5525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276288"/>
        <c:crosses val="autoZero"/>
        <c:auto val="1"/>
        <c:lblAlgn val="ctr"/>
        <c:lblOffset val="100"/>
        <c:noMultiLvlLbl val="0"/>
      </c:catAx>
      <c:valAx>
        <c:axId val="552762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4518185226846643E-2"/>
              <c:y val="0.174765016859395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253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963488938882641"/>
          <c:y val="1.9478730518876542E-2"/>
          <c:w val="0.85364688788901377"/>
          <c:h val="0.13221424252248218"/>
        </c:manualLayout>
      </c:layout>
      <c:overlay val="0"/>
      <c:txPr>
        <a:bodyPr/>
        <a:lstStyle/>
        <a:p>
          <a:pPr>
            <a:defRPr sz="11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9598876903847E-2"/>
          <c:y val="0.20895352256948194"/>
          <c:w val="0.87646446971906278"/>
          <c:h val="0.6187242400272323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Other Early Syphilis^-NC</c:v>
                </c:pt>
              </c:strCache>
            </c:strRef>
          </c:tx>
          <c:spPr>
            <a:ln w="57150">
              <a:solidFill>
                <a:srgbClr val="7F9E3F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1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3-FC89-4F13-B144-E085EF1CBF9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76-4BEA-8B4F-3B538BCFB7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CE-4560-A200-1205268ED7D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07-4BF2-BFF4-91DE336EF2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7.4</c:v>
                </c:pt>
                <c:pt idx="1">
                  <c:v>7.7</c:v>
                </c:pt>
                <c:pt idx="2">
                  <c:v>9.1999999999999993</c:v>
                </c:pt>
                <c:pt idx="3">
                  <c:v>10.199999999999999</c:v>
                </c:pt>
                <c:pt idx="4">
                  <c:v>12.3</c:v>
                </c:pt>
                <c:pt idx="5">
                  <c:v>15.7</c:v>
                </c:pt>
                <c:pt idx="6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35D-4467-8781-6942C68E533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Primary and Secondary-NC</c:v>
                </c:pt>
              </c:strCache>
            </c:strRef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4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FC89-4F13-B144-E085EF1CBF9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76-4BEA-8B4F-3B538BCFB7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CE-4560-A200-1205268ED7D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07-4BF2-BFF4-91DE336EF2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11</c:v>
                </c:pt>
                <c:pt idx="1">
                  <c:v>10.6</c:v>
                </c:pt>
                <c:pt idx="2">
                  <c:v>10.8</c:v>
                </c:pt>
                <c:pt idx="3">
                  <c:v>12.2</c:v>
                </c:pt>
                <c:pt idx="4">
                  <c:v>17.600000000000001</c:v>
                </c:pt>
                <c:pt idx="5">
                  <c:v>22.9</c:v>
                </c:pt>
                <c:pt idx="6">
                  <c:v>20.100000000000001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B35D-4467-8781-6942C68E53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Early Syphilis^-US</c:v>
                </c:pt>
              </c:strCache>
            </c:strRef>
          </c:tx>
          <c:spPr>
            <a:ln w="38100">
              <a:solidFill>
                <a:srgbClr val="7F9E3F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76-4BEA-8B4F-3B538BCFB7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8552739722063036E-2"/>
                      <c:h val="7.0126919056798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CE-4560-A200-1205268ED7DB}"/>
                </c:ext>
              </c:extLst>
            </c:dLbl>
            <c:dLbl>
              <c:idx val="5"/>
              <c:layout>
                <c:manualLayout>
                  <c:x val="-1.558198233134421E-2"/>
                  <c:y val="-1.1675413057607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7C-40FD-AF30-3DEAE4FA44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10.4</c:v>
                </c:pt>
                <c:pt idx="1">
                  <c:v>11.8</c:v>
                </c:pt>
                <c:pt idx="2">
                  <c:v>12.7</c:v>
                </c:pt>
                <c:pt idx="3">
                  <c:v>13</c:v>
                </c:pt>
                <c:pt idx="4">
                  <c:v>15.6</c:v>
                </c:pt>
                <c:pt idx="5">
                  <c:v>17.100000000000001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5-4414-A78D-5057EC709C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Primary and Secondary-US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76-4BEA-8B4F-3B538BCFB7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CE-4560-A200-1205268ED7DB}"/>
                </c:ext>
              </c:extLst>
            </c:dLbl>
            <c:dLbl>
              <c:idx val="5"/>
              <c:layout>
                <c:manualLayout>
                  <c:x val="-2.1707553649393519E-2"/>
                  <c:y val="-3.8601277883170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7C-40FD-AF30-3DEAE4FA44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Sheet1!$E$3:$E$9</c:f>
              <c:numCache>
                <c:formatCode>General</c:formatCode>
                <c:ptCount val="7"/>
                <c:pt idx="0">
                  <c:v>9.4</c:v>
                </c:pt>
                <c:pt idx="1">
                  <c:v>10.7</c:v>
                </c:pt>
                <c:pt idx="2">
                  <c:v>11.9</c:v>
                </c:pt>
                <c:pt idx="3">
                  <c:v>12.6</c:v>
                </c:pt>
                <c:pt idx="4">
                  <c:v>16.2</c:v>
                </c:pt>
                <c:pt idx="5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85-4414-A78D-5057EC709C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584448"/>
        <c:axId val="54586368"/>
      </c:lineChart>
      <c:catAx>
        <c:axId val="5458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316151453290559"/>
              <c:y val="0.928918773750470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04000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6368"/>
        <c:crosses val="autoZero"/>
        <c:auto val="1"/>
        <c:lblAlgn val="ctr"/>
        <c:lblOffset val="100"/>
        <c:noMultiLvlLbl val="0"/>
      </c:catAx>
      <c:valAx>
        <c:axId val="54586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2860041800330515E-2"/>
              <c:y val="0.19556081214097418"/>
            </c:manualLayout>
          </c:layout>
          <c:overlay val="0"/>
          <c:spPr>
            <a:noFill/>
            <a:ln w="2538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4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009998808192361"/>
          <c:y val="5.6548657336731895E-2"/>
          <c:w val="0.66870383679141121"/>
          <c:h val="0.10476150826400743"/>
        </c:manualLayout>
      </c:layout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eorgia" panose="02040502050405020303" pitchFamily="18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0.89042</cdr:x>
      <cdr:y>0.19445</cdr:y>
    </cdr:from>
    <cdr:to>
      <cdr:x>0.9725</cdr:x>
      <cdr:y>0.26261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39379" y="844587"/>
          <a:ext cx="685771" cy="29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3,846</a:t>
          </a:r>
          <a:endParaRPr lang="en-US" sz="1200" b="1" i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0.94017</cdr:x>
      <cdr:y>0.23358</cdr:y>
    </cdr:from>
    <cdr:to>
      <cdr:x>0.98665</cdr:x>
      <cdr:y>0.31574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48FE78A-DE26-F74D-3576-98CB238297C2}"/>
            </a:ext>
          </a:extLst>
        </cdr:cNvPr>
        <cdr:cNvSpPr txBox="1"/>
      </cdr:nvSpPr>
      <cdr:spPr>
        <a:xfrm xmlns:a="http://schemas.openxmlformats.org/drawingml/2006/main">
          <a:off x="7854994" y="1014537"/>
          <a:ext cx="388398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64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4394F2-032F-4879-9DA2-CE6C1A587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E19FF-9179-44CA-931F-8E8986D1D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8E8F-AF24-419D-8C06-3841F28A73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EB73-7E63-4A7E-85DC-B1C5A75EDC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52CD0A-A36E-4E31-A3B7-08F8FEB8D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1848-7F1E-4D18-860D-7C96BF592C39}" type="datetimeFigureOut">
              <a:rPr lang="en-US" smtClean="0"/>
              <a:t>10/15/2024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4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2D1CA-64BE-468B-A3F6-E85C740170BE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A963-735D-4D19-8CA9-7EE414A44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1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54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75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83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5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70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4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8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FA963-735D-4D19-8CA9-7EE414A444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1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FA963-735D-4D19-8CA9-7EE414A444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9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2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7" y="232220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75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4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1849440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0" y="1840561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7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8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Early Syphilis Epidemiology in NC 2023 | August 2024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Early Syphilis Epidemiology in North Carolina 2023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2563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Primary, Secondary, and Other Early^ Syphilis Rates by Gender, 2011-2023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E50C51D-9692-47E0-A8BC-EF96F1B9E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09417"/>
              </p:ext>
            </p:extLst>
          </p:nvPr>
        </p:nvGraphicFramePr>
        <p:xfrm>
          <a:off x="192505" y="1428140"/>
          <a:ext cx="8534400" cy="480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B86808-0B94-4FB7-B0B0-4937FB7B20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997" y="6092501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^Other early syphilis is defined as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</p:spTree>
    <p:extLst>
      <p:ext uri="{BB962C8B-B14F-4D97-AF65-F5344CB8AC3E}">
        <p14:creationId xmlns:p14="http://schemas.microsoft.com/office/powerpoint/2010/main" val="380268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164830" cy="548640"/>
          </a:xfrm>
        </p:spPr>
        <p:txBody>
          <a:bodyPr/>
          <a:lstStyle/>
          <a:p>
            <a:r>
              <a:rPr lang="en-US" sz="2800" dirty="0"/>
              <a:t>Primary, Secondary, and Other Early^ Syphilis Rates in North Carolina and the United States, 2017-2023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F769220-97F7-47CE-91B3-22E09951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27253"/>
              </p:ext>
            </p:extLst>
          </p:nvPr>
        </p:nvGraphicFramePr>
        <p:xfrm>
          <a:off x="318978" y="1558219"/>
          <a:ext cx="8293104" cy="424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9B2C2-3991-4225-9F6E-B8B5E94C2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064" y="6070378"/>
            <a:ext cx="8474018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^Other early syphilis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 and 2022 Sexually Transmitted Diseases Surveillance, CDC (https://www.cdc.gov/std/statistics/2022/default.htm).  </a:t>
            </a:r>
          </a:p>
        </p:txBody>
      </p:sp>
    </p:spTree>
    <p:extLst>
      <p:ext uri="{BB962C8B-B14F-4D97-AF65-F5344CB8AC3E}">
        <p14:creationId xmlns:p14="http://schemas.microsoft.com/office/powerpoint/2010/main" val="24604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B9625-2837-18B9-C165-0338DC36D16C}"/>
              </a:ext>
            </a:extLst>
          </p:cNvPr>
          <p:cNvSpPr txBox="1">
            <a:spLocks/>
          </p:cNvSpPr>
          <p:nvPr/>
        </p:nvSpPr>
        <p:spPr>
          <a:xfrm>
            <a:off x="524934" y="6131910"/>
            <a:ext cx="7992005" cy="4477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624054"/>
            <a:ext cx="8402090" cy="548640"/>
          </a:xfrm>
        </p:spPr>
        <p:txBody>
          <a:bodyPr/>
          <a:lstStyle/>
          <a:p>
            <a:r>
              <a:rPr lang="en-US" dirty="0"/>
              <a:t>Early Syphilis^ Rates by County, 2023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FC92FF-0798-0087-B2E9-5729A4BFEDFC}"/>
              </a:ext>
            </a:extLst>
          </p:cNvPr>
          <p:cNvGrpSpPr/>
          <p:nvPr/>
        </p:nvGrpSpPr>
        <p:grpSpPr>
          <a:xfrm>
            <a:off x="475314" y="1424527"/>
            <a:ext cx="8143752" cy="4785751"/>
            <a:chOff x="475314" y="1424527"/>
            <a:chExt cx="8143752" cy="4785751"/>
          </a:xfrm>
        </p:grpSpPr>
        <p:pic>
          <p:nvPicPr>
            <p:cNvPr id="6" name="Picture 5" descr="A map of the state of north carolina&#10;&#10;Description automatically generated">
              <a:extLst>
                <a:ext uri="{FF2B5EF4-FFF2-40B4-BE49-F238E27FC236}">
                  <a16:creationId xmlns:a16="http://schemas.microsoft.com/office/drawing/2014/main" id="{6E4B5727-FEE8-7177-FD36-5DF76CB0D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85" r="-847" b="17240"/>
            <a:stretch/>
          </p:blipFill>
          <p:spPr>
            <a:xfrm>
              <a:off x="475314" y="1424527"/>
              <a:ext cx="8143752" cy="3376106"/>
            </a:xfrm>
            <a:prstGeom prst="rect">
              <a:avLst/>
            </a:prstGeom>
          </p:spPr>
        </p:pic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E0AC8462-D195-F4C9-DF2F-940076C3919B}"/>
                </a:ext>
              </a:extLst>
            </p:cNvPr>
            <p:cNvSpPr txBox="1">
              <a:spLocks/>
            </p:cNvSpPr>
            <p:nvPr/>
          </p:nvSpPr>
          <p:spPr>
            <a:xfrm>
              <a:off x="524934" y="3816511"/>
              <a:ext cx="3294396" cy="330200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Rate per 100,000 Population</a:t>
              </a:r>
            </a:p>
          </p:txBody>
        </p:sp>
        <p:pic>
          <p:nvPicPr>
            <p:cNvPr id="9" name="Picture 8" descr="A row of blue squares&#10;&#10;Description automatically generated">
              <a:extLst>
                <a:ext uri="{FF2B5EF4-FFF2-40B4-BE49-F238E27FC236}">
                  <a16:creationId xmlns:a16="http://schemas.microsoft.com/office/drawing/2014/main" id="{1FF2C353-7EDB-2767-3640-DBA02E0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34" y="4068344"/>
              <a:ext cx="1706897" cy="2141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1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dirty="0"/>
              <a:t>Congenital Syphilis Cases by Birth Year</a:t>
            </a:r>
            <a:br>
              <a:rPr lang="en-US" dirty="0"/>
            </a:br>
            <a:r>
              <a:rPr lang="en-US" dirty="0"/>
              <a:t>2012-2023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Sexually Transmitted Disease Management Information System (STD*MIS) and North Carolina Electronic Disease Surveillance System (NC EDSS) (data as of July 1, 2024).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A7CD84-6FBC-485D-BDE2-C2F1D3FA1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83023"/>
              </p:ext>
            </p:extLst>
          </p:nvPr>
        </p:nvGraphicFramePr>
        <p:xfrm>
          <a:off x="304800" y="1594852"/>
          <a:ext cx="8530856" cy="44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E509B32-D4D8-61CB-412A-D9D4A98DB86F}"/>
              </a:ext>
            </a:extLst>
          </p:cNvPr>
          <p:cNvSpPr txBox="1"/>
          <p:nvPr/>
        </p:nvSpPr>
        <p:spPr>
          <a:xfrm>
            <a:off x="8045741" y="2088280"/>
            <a:ext cx="685771" cy="2960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8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015B2-0FF4-49CB-B5A6-5F4C796F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624054"/>
            <a:ext cx="8846049" cy="548640"/>
          </a:xfrm>
        </p:spPr>
        <p:txBody>
          <a:bodyPr/>
          <a:lstStyle/>
          <a:p>
            <a:r>
              <a:rPr lang="en-US" sz="2800" dirty="0"/>
              <a:t>Syphilis Coinfection with HIV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74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Gender, 2001-2023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^</a:t>
            </a:r>
            <a:r>
              <a:rPr lang="en-US" sz="1000" b="0" dirty="0">
                <a:latin typeface="Arial Narrow" panose="020B0606020202030204" pitchFamily="34" charset="0"/>
              </a:rPr>
              <a:t>Early syphilis is defined as having primary, secondary, or early non-primary non-secondary (formerly early latent) syphilis. </a:t>
            </a:r>
          </a:p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July 1, 2024) and enhanced HIV/AIDS Reporting System (eHARS) (data as of July 1, 2024). </a:t>
            </a:r>
          </a:p>
        </p:txBody>
      </p:sp>
      <p:graphicFrame>
        <p:nvGraphicFramePr>
          <p:cNvPr id="6" name="Object 23">
            <a:extLst>
              <a:ext uri="{FF2B5EF4-FFF2-40B4-BE49-F238E27FC236}">
                <a16:creationId xmlns:a16="http://schemas.microsoft.com/office/drawing/2014/main" id="{B4B0925D-8ACA-4B45-85C6-ED918489A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603715"/>
              </p:ext>
            </p:extLst>
          </p:nvPr>
        </p:nvGraphicFramePr>
        <p:xfrm>
          <a:off x="459449" y="1695484"/>
          <a:ext cx="8225102" cy="40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049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7" y="468823"/>
            <a:ext cx="8446705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Race 2019-2023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6015817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02080B-9DA2-2A0F-FC09-CC537FFCF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897931"/>
              </p:ext>
            </p:extLst>
          </p:nvPr>
        </p:nvGraphicFramePr>
        <p:xfrm>
          <a:off x="832520" y="1312017"/>
          <a:ext cx="7478958" cy="454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912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6" y="559623"/>
            <a:ext cx="8870846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Ethnicity 2019-2023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DC49BB-5562-1FE0-076D-44F000E7C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758782"/>
              </p:ext>
            </p:extLst>
          </p:nvPr>
        </p:nvGraphicFramePr>
        <p:xfrm>
          <a:off x="840828" y="1361938"/>
          <a:ext cx="7628802" cy="438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1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Where to find STI Surveillance information?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83E50-4B82-43BD-B3ED-AC23366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3" y="1312510"/>
            <a:ext cx="3356345" cy="45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Syphilis^ Cases by Gender</a:t>
            </a:r>
            <a:br>
              <a:rPr lang="en-US" dirty="0"/>
            </a:br>
            <a:r>
              <a:rPr lang="en-US" dirty="0"/>
              <a:t>2001-2023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43A18F-676C-4E22-A33A-DDEC94701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952877"/>
              </p:ext>
            </p:extLst>
          </p:nvPr>
        </p:nvGraphicFramePr>
        <p:xfrm>
          <a:off x="189096" y="1472184"/>
          <a:ext cx="835490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70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Syphilis^ Rates, 2001-2023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F769220-97F7-47CE-91B3-22E09951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90274"/>
              </p:ext>
            </p:extLst>
          </p:nvPr>
        </p:nvGraphicFramePr>
        <p:xfrm>
          <a:off x="531918" y="1346186"/>
          <a:ext cx="8080163" cy="449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9B2C2-3991-4225-9F6E-B8B5E94C2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</p:spTree>
    <p:extLst>
      <p:ext uri="{BB962C8B-B14F-4D97-AF65-F5344CB8AC3E}">
        <p14:creationId xmlns:p14="http://schemas.microsoft.com/office/powerpoint/2010/main" val="39758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8" y="502145"/>
            <a:ext cx="7843267" cy="548640"/>
          </a:xfrm>
        </p:spPr>
        <p:txBody>
          <a:bodyPr/>
          <a:lstStyle/>
          <a:p>
            <a:r>
              <a:rPr lang="en-US" dirty="0"/>
              <a:t>Age Distribution of Early Syphilis^ Cases by Gender, 2023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2198B89-B60F-42E5-87D1-DE2217965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055292"/>
              </p:ext>
            </p:extLst>
          </p:nvPr>
        </p:nvGraphicFramePr>
        <p:xfrm>
          <a:off x="57605" y="1411710"/>
          <a:ext cx="8534400" cy="439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2A91C2-6CB7-4EA8-8D55-B68FFC359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</p:spTree>
    <p:extLst>
      <p:ext uri="{BB962C8B-B14F-4D97-AF65-F5344CB8AC3E}">
        <p14:creationId xmlns:p14="http://schemas.microsoft.com/office/powerpoint/2010/main" val="142730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348332" cy="548640"/>
          </a:xfrm>
        </p:spPr>
        <p:txBody>
          <a:bodyPr/>
          <a:lstStyle/>
          <a:p>
            <a:r>
              <a:rPr lang="en-US" sz="3200" dirty="0"/>
              <a:t>Early Syphilis^</a:t>
            </a:r>
            <a:r>
              <a:rPr lang="en-US" dirty="0"/>
              <a:t> Cases by Race 2019-2023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02080B-9DA2-2A0F-FC09-CC537FFCF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023148"/>
              </p:ext>
            </p:extLst>
          </p:nvPr>
        </p:nvGraphicFramePr>
        <p:xfrm>
          <a:off x="966952" y="1172694"/>
          <a:ext cx="7502678" cy="483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CCA5EDF-113E-14F1-F2A9-AF654DCBCE58}"/>
              </a:ext>
            </a:extLst>
          </p:cNvPr>
          <p:cNvSpPr txBox="1"/>
          <p:nvPr/>
        </p:nvSpPr>
        <p:spPr>
          <a:xfrm>
            <a:off x="6112804" y="1845337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4,127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AB016-2614-CBBB-089B-AB044E5604A1}"/>
              </a:ext>
            </a:extLst>
          </p:cNvPr>
          <p:cNvSpPr txBox="1"/>
          <p:nvPr/>
        </p:nvSpPr>
        <p:spPr>
          <a:xfrm>
            <a:off x="2140860" y="3421753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2,106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1A974-2B51-56EC-394A-D8902EF35BE8}"/>
              </a:ext>
            </a:extLst>
          </p:cNvPr>
          <p:cNvSpPr txBox="1"/>
          <p:nvPr/>
        </p:nvSpPr>
        <p:spPr>
          <a:xfrm>
            <a:off x="3454059" y="3283254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2,340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D1E57-D713-FE9F-DB0D-0746658A5CA9}"/>
              </a:ext>
            </a:extLst>
          </p:cNvPr>
          <p:cNvSpPr txBox="1"/>
          <p:nvPr/>
        </p:nvSpPr>
        <p:spPr>
          <a:xfrm>
            <a:off x="4718291" y="2621952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3,168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E7577-4A00-3AE9-1075-B44F3661783E}"/>
              </a:ext>
            </a:extLst>
          </p:cNvPr>
          <p:cNvSpPr txBox="1"/>
          <p:nvPr/>
        </p:nvSpPr>
        <p:spPr>
          <a:xfrm>
            <a:off x="7323101" y="2044203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3,846</a:t>
            </a:r>
          </a:p>
        </p:txBody>
      </p:sp>
    </p:spTree>
    <p:extLst>
      <p:ext uri="{BB962C8B-B14F-4D97-AF65-F5344CB8AC3E}">
        <p14:creationId xmlns:p14="http://schemas.microsoft.com/office/powerpoint/2010/main" val="406540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6" y="647744"/>
            <a:ext cx="8870846" cy="548640"/>
          </a:xfrm>
        </p:spPr>
        <p:txBody>
          <a:bodyPr/>
          <a:lstStyle/>
          <a:p>
            <a:r>
              <a:rPr lang="en-US" dirty="0"/>
              <a:t>Early Syphilis^ Cases by Ethnicity 2019-2023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DC49BB-5562-1FE0-076D-44F000E7C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892343"/>
              </p:ext>
            </p:extLst>
          </p:nvPr>
        </p:nvGraphicFramePr>
        <p:xfrm>
          <a:off x="840828" y="1334814"/>
          <a:ext cx="7628802" cy="46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797A3D-9D64-6048-6A88-29939CADFB50}"/>
              </a:ext>
            </a:extLst>
          </p:cNvPr>
          <p:cNvSpPr txBox="1"/>
          <p:nvPr/>
        </p:nvSpPr>
        <p:spPr>
          <a:xfrm>
            <a:off x="6042169" y="180496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4,127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947E9-EADE-F22B-AE8E-ABCA4844A1A0}"/>
              </a:ext>
            </a:extLst>
          </p:cNvPr>
          <p:cNvSpPr txBox="1"/>
          <p:nvPr/>
        </p:nvSpPr>
        <p:spPr>
          <a:xfrm>
            <a:off x="2053566" y="3377526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2,106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93127-9B45-4083-2CA6-875A28D9FB52}"/>
              </a:ext>
            </a:extLst>
          </p:cNvPr>
          <p:cNvSpPr txBox="1"/>
          <p:nvPr/>
        </p:nvSpPr>
        <p:spPr>
          <a:xfrm>
            <a:off x="3354024" y="3153344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2,340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74AF-2E56-4423-A5E7-45E21AB07486}"/>
              </a:ext>
            </a:extLst>
          </p:cNvPr>
          <p:cNvSpPr txBox="1"/>
          <p:nvPr/>
        </p:nvSpPr>
        <p:spPr>
          <a:xfrm>
            <a:off x="4746903" y="2552359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3,168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9C7E2-D150-13D1-830D-63AB845B5599}"/>
              </a:ext>
            </a:extLst>
          </p:cNvPr>
          <p:cNvSpPr txBox="1"/>
          <p:nvPr/>
        </p:nvSpPr>
        <p:spPr>
          <a:xfrm>
            <a:off x="7358233" y="1958089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3,846</a:t>
            </a:r>
          </a:p>
        </p:txBody>
      </p:sp>
    </p:spTree>
    <p:extLst>
      <p:ext uri="{BB962C8B-B14F-4D97-AF65-F5344CB8AC3E}">
        <p14:creationId xmlns:p14="http://schemas.microsoft.com/office/powerpoint/2010/main" val="46786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171679" cy="548640"/>
          </a:xfrm>
        </p:spPr>
        <p:txBody>
          <a:bodyPr/>
          <a:lstStyle/>
          <a:p>
            <a:r>
              <a:rPr lang="en-US" dirty="0"/>
              <a:t>Early Syphilis^ Rates by Race 2019-2023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0A0D78-5EB6-F47E-F8A4-D4D9D4141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154733"/>
              </p:ext>
            </p:extLst>
          </p:nvPr>
        </p:nvGraphicFramePr>
        <p:xfrm>
          <a:off x="752475" y="1396999"/>
          <a:ext cx="8093574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2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624054"/>
            <a:ext cx="8897815" cy="548640"/>
          </a:xfrm>
        </p:spPr>
        <p:txBody>
          <a:bodyPr/>
          <a:lstStyle/>
          <a:p>
            <a:r>
              <a:rPr lang="en-US" dirty="0"/>
              <a:t>Early Syphilis^ Rates by Ethnicity 2019-2023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8F3408-E506-ACDE-9616-934F9EE25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42254"/>
              </p:ext>
            </p:extLst>
          </p:nvPr>
        </p:nvGraphicFramePr>
        <p:xfrm>
          <a:off x="1312545" y="1438275"/>
          <a:ext cx="6859905" cy="436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1548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1238</Words>
  <Application>Microsoft Office PowerPoint</Application>
  <PresentationFormat>On-screen Show (4:3)</PresentationFormat>
  <Paragraphs>124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Where to find STI Surveillance information? </vt:lpstr>
      <vt:lpstr>Early Syphilis^ Cases by Gender 2001-2023</vt:lpstr>
      <vt:lpstr>Early Syphilis^ Rates, 2001-2023</vt:lpstr>
      <vt:lpstr>Age Distribution of Early Syphilis^ Cases by Gender, 2023 </vt:lpstr>
      <vt:lpstr>Early Syphilis^ Cases by Race 2019-2023</vt:lpstr>
      <vt:lpstr>Early Syphilis^ Cases by Ethnicity 2019-2023</vt:lpstr>
      <vt:lpstr>Early Syphilis^ Rates by Race 2019-2023</vt:lpstr>
      <vt:lpstr>Early Syphilis^ Rates by Ethnicity 2019-2023</vt:lpstr>
      <vt:lpstr>Primary, Secondary, and Other Early^ Syphilis Rates by Gender, 2011-2023</vt:lpstr>
      <vt:lpstr>Primary, Secondary, and Other Early^ Syphilis Rates in North Carolina and the United States, 2017-2023</vt:lpstr>
      <vt:lpstr>Early Syphilis^ Rates by County, 2023</vt:lpstr>
      <vt:lpstr>Congenital Syphilis Cases by Birth Year 2012-2023</vt:lpstr>
      <vt:lpstr>Syphilis Coinfection with HIV </vt:lpstr>
      <vt:lpstr>People with Early Syphilis^ Coinfected with HIV^^ by Gender, 2001-2023</vt:lpstr>
      <vt:lpstr>People with Early Syphilis^ Coinfected with HIV^^ by Race 2019-2023</vt:lpstr>
      <vt:lpstr>People with Early Syphilis^ Coinfected with HIV^^ by Ethnicity 2019-2023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Nicole</dc:creator>
  <cp:lastModifiedBy>Smith, Willa</cp:lastModifiedBy>
  <cp:revision>126</cp:revision>
  <dcterms:created xsi:type="dcterms:W3CDTF">2020-12-09T12:15:22Z</dcterms:created>
  <dcterms:modified xsi:type="dcterms:W3CDTF">2024-10-15T13:55:06Z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2024-09-11T13:55:45Z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3fab4f52-71de-458a-aab5-e5c9f6593c1c</vt:lpwstr>
  </property>
  <property fmtid="{D5CDD505-2E9C-101B-9397-08002B2CF9AE}" pid="8" name="MSIP_Label_7b94a7b8-f06c-4dfe-bdcc-9b548fd58c31_ContentBits">
    <vt:lpwstr>0</vt:lpwstr>
  </property>
</Properties>
</file>