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42" r:id="rId2"/>
  </p:sldMasterIdLst>
  <p:notesMasterIdLst>
    <p:notesMasterId r:id="rId14"/>
  </p:notesMasterIdLst>
  <p:sldIdLst>
    <p:sldId id="458" r:id="rId3"/>
    <p:sldId id="449" r:id="rId4"/>
    <p:sldId id="495" r:id="rId5"/>
    <p:sldId id="496" r:id="rId6"/>
    <p:sldId id="497" r:id="rId7"/>
    <p:sldId id="498" r:id="rId8"/>
    <p:sldId id="519" r:id="rId9"/>
    <p:sldId id="499" r:id="rId10"/>
    <p:sldId id="512" r:id="rId11"/>
    <p:sldId id="513" r:id="rId12"/>
    <p:sldId id="514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Nicole" initials="AN" lastIdx="2" clrIdx="0">
    <p:extLst>
      <p:ext uri="{19B8F6BF-5375-455C-9EA6-DF929625EA0E}">
        <p15:presenceInfo xmlns:p15="http://schemas.microsoft.com/office/powerpoint/2012/main" userId="S-1-5-21-2744878847-1876734302-662453930-3827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358"/>
    <a:srgbClr val="558ED5"/>
    <a:srgbClr val="006666"/>
    <a:srgbClr val="000000"/>
    <a:srgbClr val="6D2E75"/>
    <a:srgbClr val="E46C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280" autoAdjust="0"/>
  </p:normalViewPr>
  <p:slideViewPr>
    <p:cSldViewPr>
      <p:cViewPr varScale="1">
        <p:scale>
          <a:sx n="68" d="100"/>
          <a:sy n="68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1167979002624"/>
          <c:y val="0.10376973916932153"/>
          <c:w val="0.82663276465441815"/>
          <c:h val="0.756045288041462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9-6B5B-4CCF-A1B9-B8828899835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B5B-4CCF-A1B9-B88288998350}"/>
              </c:ext>
            </c:extLst>
          </c:dPt>
          <c:dLbls>
            <c:dLbl>
              <c:idx val="10"/>
              <c:layout>
                <c:manualLayout>
                  <c:x val="5.8641975308641972E-2"/>
                  <c:y val="-0.127726766592004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B7-44FE-A7D6-41320B77D5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 formatCode="General">
                  <c:v>8972</c:v>
                </c:pt>
                <c:pt idx="1">
                  <c:v>7750</c:v>
                </c:pt>
                <c:pt idx="2">
                  <c:v>7744</c:v>
                </c:pt>
                <c:pt idx="3">
                  <c:v>8079</c:v>
                </c:pt>
                <c:pt idx="4">
                  <c:v>8576</c:v>
                </c:pt>
                <c:pt idx="5">
                  <c:v>9568</c:v>
                </c:pt>
                <c:pt idx="6" formatCode="General">
                  <c:v>11033</c:v>
                </c:pt>
                <c:pt idx="7" formatCode="General">
                  <c:v>11485</c:v>
                </c:pt>
                <c:pt idx="8" formatCode="General">
                  <c:v>12640</c:v>
                </c:pt>
                <c:pt idx="9" formatCode="General">
                  <c:v>13266</c:v>
                </c:pt>
                <c:pt idx="10" formatCode="General">
                  <c:v>13577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5B-4CCF-A1B9-B882889983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558ED5"/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5-6B5B-4CCF-A1B9-B8828899835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B5B-4CCF-A1B9-B88288998350}"/>
              </c:ext>
            </c:extLst>
          </c:dPt>
          <c:dLbls>
            <c:dLbl>
              <c:idx val="10"/>
              <c:layout>
                <c:manualLayout>
                  <c:x val="5.8641975308641972E-2"/>
                  <c:y val="-0.160218026301277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B7-44FE-A7D6-41320B77D5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 formatCode="General">
                  <c:v>6315</c:v>
                </c:pt>
                <c:pt idx="1">
                  <c:v>5962</c:v>
                </c:pt>
                <c:pt idx="2">
                  <c:v>6362</c:v>
                </c:pt>
                <c:pt idx="3">
                  <c:v>6896</c:v>
                </c:pt>
                <c:pt idx="4">
                  <c:v>8475</c:v>
                </c:pt>
                <c:pt idx="5">
                  <c:v>10029</c:v>
                </c:pt>
                <c:pt idx="6" formatCode="General">
                  <c:v>11696</c:v>
                </c:pt>
                <c:pt idx="7" formatCode="General">
                  <c:v>12051</c:v>
                </c:pt>
                <c:pt idx="8" formatCode="General">
                  <c:v>14067</c:v>
                </c:pt>
                <c:pt idx="9" formatCode="General">
                  <c:v>14809</c:v>
                </c:pt>
                <c:pt idx="10" formatCode="General">
                  <c:v>15600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5B-4CCF-A1B9-B8828899835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48951296"/>
        <c:axId val="48953216"/>
      </c:barChart>
      <c:catAx>
        <c:axId val="48951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0071279284533878"/>
              <c:y val="0.9312521998080850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8953216"/>
        <c:crosses val="autoZero"/>
        <c:auto val="1"/>
        <c:lblAlgn val="ctr"/>
        <c:lblOffset val="100"/>
        <c:noMultiLvlLbl val="0"/>
      </c:catAx>
      <c:valAx>
        <c:axId val="489532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crossAx val="48951296"/>
        <c:crosses val="autoZero"/>
        <c:crossBetween val="between"/>
        <c:majorUnit val="400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200" baseline="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02099737532807E-2"/>
          <c:y val="9.0322435247482138E-2"/>
          <c:w val="0.89144075740532436"/>
          <c:h val="0.7434106288540141"/>
        </c:manualLayout>
      </c:layou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NC Women</c:v>
                </c:pt>
              </c:strCache>
            </c:strRef>
          </c:tx>
          <c:spPr>
            <a:ln w="44450">
              <a:solidFill>
                <a:srgbClr val="522358"/>
              </a:solidFill>
            </a:ln>
          </c:spPr>
          <c:marker>
            <c:symbol val="none"/>
          </c:marker>
          <c:dPt>
            <c:idx val="7"/>
            <c:bubble3D val="0"/>
            <c:spPr>
              <a:ln w="44450">
                <a:solidFill>
                  <a:srgbClr val="52235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54D-4511-91D3-204C99340724}"/>
              </c:ext>
            </c:extLst>
          </c:dPt>
          <c:dPt>
            <c:idx val="9"/>
            <c:bubble3D val="0"/>
            <c:spPr>
              <a:ln w="44450">
                <a:solidFill>
                  <a:srgbClr val="52235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54D-4511-91D3-204C9934072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4D-4511-91D3-204C9934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4D-4511-91D3-204C9934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4D-4511-91D3-204C9934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4D-4511-91D3-204C993407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4D-4511-91D3-204C9934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4D-4511-91D3-204C993407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4D-4511-91D3-204C993407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4D-4511-91D3-204C993407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4D-4511-91D3-204C993407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4D-4511-91D3-204C9934072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181.2</c:v>
                </c:pt>
                <c:pt idx="1">
                  <c:v>155</c:v>
                </c:pt>
                <c:pt idx="2">
                  <c:v>153.4</c:v>
                </c:pt>
                <c:pt idx="3">
                  <c:v>158.5</c:v>
                </c:pt>
                <c:pt idx="4" formatCode="#,##0.0">
                  <c:v>166.6</c:v>
                </c:pt>
                <c:pt idx="5" formatCode="#,##0.0">
                  <c:v>183.6</c:v>
                </c:pt>
                <c:pt idx="6">
                  <c:v>209.2</c:v>
                </c:pt>
                <c:pt idx="7">
                  <c:v>215.2</c:v>
                </c:pt>
                <c:pt idx="8">
                  <c:v>234.3</c:v>
                </c:pt>
                <c:pt idx="9">
                  <c:v>248.7</c:v>
                </c:pt>
                <c:pt idx="10">
                  <c:v>251.7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54D-4511-91D3-204C99340724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NC Men</c:v>
                </c:pt>
              </c:strCache>
            </c:strRef>
          </c:tx>
          <c:spPr>
            <a:ln w="38100">
              <a:solidFill>
                <a:srgbClr val="558ED5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5-A26E-4ACF-B875-5461F416D97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54D-4511-91D3-204C9934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4D-4511-91D3-204C9934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4D-4511-91D3-204C9934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54D-4511-91D3-204C993407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54D-4511-91D3-204C9934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54D-4511-91D3-204C993407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54D-4511-91D3-204C993407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54D-4511-91D3-204C993407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54D-4511-91D3-204C993407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6E-4ACF-B875-5461F416D97E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 i="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31A-460C-AD03-50F0443D036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134.19999999999999</c:v>
                </c:pt>
                <c:pt idx="1">
                  <c:v>125.5</c:v>
                </c:pt>
                <c:pt idx="2">
                  <c:v>132.69999999999999</c:v>
                </c:pt>
                <c:pt idx="3">
                  <c:v>142.6</c:v>
                </c:pt>
                <c:pt idx="4" formatCode="#,##0.0">
                  <c:v>173.5</c:v>
                </c:pt>
                <c:pt idx="5" formatCode="#,##0.0">
                  <c:v>202.9</c:v>
                </c:pt>
                <c:pt idx="6">
                  <c:v>233.9</c:v>
                </c:pt>
                <c:pt idx="7">
                  <c:v>238.4</c:v>
                </c:pt>
                <c:pt idx="8">
                  <c:v>275.39999999999998</c:v>
                </c:pt>
                <c:pt idx="9">
                  <c:v>290</c:v>
                </c:pt>
                <c:pt idx="10">
                  <c:v>302.5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54D-4511-91D3-204C99340724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US Total Women</c:v>
                </c:pt>
              </c:strCache>
            </c:strRef>
          </c:tx>
          <c:spPr>
            <a:ln w="44450">
              <a:solidFill>
                <a:srgbClr val="522358">
                  <a:alpha val="62000"/>
                </a:srgbClr>
              </a:solidFill>
              <a:prstDash val="sys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54D-4511-91D3-204C9934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54D-4511-91D3-204C9934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54D-4511-91D3-204C9934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54D-4511-91D3-204C993407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54D-4511-91D3-204C9934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54D-4511-91D3-204C993407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54D-4511-91D3-204C993407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54D-4511-91D3-204C993407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54D-4511-91D3-204C993407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AB-40DB-A2ED-9C5D638F4E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108</c:v>
                </c:pt>
                <c:pt idx="1">
                  <c:v>107.9</c:v>
                </c:pt>
                <c:pt idx="2">
                  <c:v>101.7</c:v>
                </c:pt>
                <c:pt idx="3">
                  <c:v>100.4</c:v>
                </c:pt>
                <c:pt idx="4">
                  <c:v>106.3</c:v>
                </c:pt>
                <c:pt idx="5">
                  <c:v>120.4</c:v>
                </c:pt>
                <c:pt idx="6">
                  <c:v>140.69999999999999</c:v>
                </c:pt>
                <c:pt idx="7">
                  <c:v>145.19999999999999</c:v>
                </c:pt>
                <c:pt idx="8">
                  <c:v>152.1</c:v>
                </c:pt>
                <c:pt idx="9">
                  <c:v>173.8</c:v>
                </c:pt>
                <c:pt idx="10">
                  <c:v>173.1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C54D-4511-91D3-204C99340724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US Total Men</c:v>
                </c:pt>
              </c:strCache>
            </c:strRef>
          </c:tx>
          <c:spPr>
            <a:ln w="38100">
              <a:solidFill>
                <a:srgbClr val="558ED5">
                  <a:alpha val="50000"/>
                </a:srgbClr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54D-4511-91D3-204C9934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54D-4511-91D3-204C9934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54D-4511-91D3-204C9934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54D-4511-91D3-204C993407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54D-4511-91D3-204C9934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54D-4511-91D3-204C993407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54D-4511-91D3-204C993407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54D-4511-91D3-204C993407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54D-4511-91D3-204C993407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AB-40DB-A2ED-9C5D638F4E07}"/>
                </c:ext>
              </c:extLst>
            </c:dLbl>
            <c:dLbl>
              <c:idx val="10"/>
              <c:layout>
                <c:manualLayout>
                  <c:x val="-2.0107916197975362E-2"/>
                  <c:y val="5.2805520922364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AB-40DB-A2ED-9C5D638F4E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97.7</c:v>
                </c:pt>
                <c:pt idx="1">
                  <c:v>105</c:v>
                </c:pt>
                <c:pt idx="2">
                  <c:v>108.7</c:v>
                </c:pt>
                <c:pt idx="3">
                  <c:v>119.1</c:v>
                </c:pt>
                <c:pt idx="4">
                  <c:v>139.69999999999999</c:v>
                </c:pt>
                <c:pt idx="5">
                  <c:v>169.7</c:v>
                </c:pt>
                <c:pt idx="6">
                  <c:v>200.8</c:v>
                </c:pt>
                <c:pt idx="7">
                  <c:v>211.9</c:v>
                </c:pt>
                <c:pt idx="8">
                  <c:v>223.7</c:v>
                </c:pt>
                <c:pt idx="9">
                  <c:v>234.8</c:v>
                </c:pt>
                <c:pt idx="10">
                  <c:v>244.2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C54D-4511-91D3-204C9934072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980736"/>
        <c:axId val="5099520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ln w="57150">
                    <a:solidFill>
                      <a:srgbClr val="522358"/>
                    </a:solidFill>
                  </a:ln>
                </c:spPr>
                <c:marker>
                  <c:symbol val="none"/>
                </c:marker>
                <c:dPt>
                  <c:idx val="7"/>
                  <c:bubble3D val="0"/>
                  <c:spPr>
                    <a:ln w="57150">
                      <a:solidFill>
                        <a:srgbClr val="522358"/>
                      </a:solidFill>
                      <a:prstDash val="solid"/>
                    </a:ln>
                  </c:spPr>
                  <c:extLst>
                    <c:ext xmlns:c16="http://schemas.microsoft.com/office/drawing/2014/chart" uri="{C3380CC4-5D6E-409C-BE32-E72D297353CC}">
                      <c16:uniqueId val="{00000035-C54D-4511-91D3-204C99340724}"/>
                    </c:ext>
                  </c:extLst>
                </c:dPt>
                <c:dLbls>
                  <c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C54D-4511-91D3-204C99340724}"/>
                      </c:ext>
                    </c:extLst>
                  </c:dLbl>
                  <c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C54D-4511-91D3-204C99340724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C54D-4511-91D3-204C99340724}"/>
                      </c:ext>
                    </c:extLst>
                  </c:dLbl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C54D-4511-91D3-204C99340724}"/>
                      </c:ext>
                    </c:extLst>
                  </c:dLbl>
                  <c:dLbl>
                    <c:idx val="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2-C54D-4511-91D3-204C99340724}"/>
                      </c:ext>
                    </c:extLst>
                  </c:dLbl>
                  <c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3-C54D-4511-91D3-204C99340724}"/>
                      </c:ext>
                    </c:extLst>
                  </c:dLbl>
                  <c:dLbl>
                    <c:idx val="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C54D-4511-91D3-204C99340724}"/>
                      </c:ext>
                    </c:extLst>
                  </c:dLbl>
                  <c:dLbl>
                    <c:idx val="7"/>
                    <c:layout>
                      <c:manualLayout>
                        <c:x val="-1.1186843832021107E-2"/>
                        <c:y val="-2.4980761000476585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b="1"/>
                        </a:pPr>
                        <a:endParaRPr lang="en-US"/>
                      </a:p>
                    </c:txPr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C54D-4511-91D3-204C9934072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strCach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2020*</c:v>
                      </c:pt>
                      <c:pt idx="10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0</c:v>
                      </c:pt>
                      <c:pt idx="10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37-C54D-4511-91D3-204C99340724}"/>
                  </c:ext>
                </c:extLst>
              </c15:ser>
            </c15:filteredLineSeries>
          </c:ext>
        </c:extLst>
      </c:lineChart>
      <c:catAx>
        <c:axId val="50980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452653965129359"/>
              <c:y val="0.9295685802115483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0995200"/>
        <c:crosses val="autoZero"/>
        <c:auto val="1"/>
        <c:lblAlgn val="ctr"/>
        <c:lblOffset val="100"/>
        <c:noMultiLvlLbl val="0"/>
      </c:catAx>
      <c:valAx>
        <c:axId val="509952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0416666666666666E-2"/>
              <c:y val="0.253856030197330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09807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26954443194601"/>
          <c:y val="1.9642228626261415E-2"/>
          <c:w val="0.70848472065991752"/>
          <c:h val="5.4088820434457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3061145134636"/>
          <c:y val="0.10101714401414065"/>
          <c:w val="0.86127782638281314"/>
          <c:h val="0.77352024309522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558ED5"/>
            </a:solidFill>
            <a:ln w="15875">
              <a:noFill/>
              <a:prstDash val="dash"/>
            </a:ln>
          </c:spPr>
          <c:invertIfNegative val="0"/>
          <c:dLbls>
            <c:dLbl>
              <c:idx val="2"/>
              <c:layout>
                <c:manualLayout>
                  <c:x val="-1.2345679012345678E-2"/>
                  <c:y val="-2.9556638781801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30-435B-AB91-F0452F767464}"/>
                </c:ext>
              </c:extLst>
            </c:dLbl>
            <c:dLbl>
              <c:idx val="3"/>
              <c:layout>
                <c:manualLayout>
                  <c:x val="-1.0802469135802469E-2"/>
                  <c:y val="-2.70932725661876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30-435B-AB91-F0452F76746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 +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</c:v>
                </c:pt>
                <c:pt idx="1">
                  <c:v>30</c:v>
                </c:pt>
                <c:pt idx="2">
                  <c:v>1749</c:v>
                </c:pt>
                <c:pt idx="3">
                  <c:v>4240</c:v>
                </c:pt>
                <c:pt idx="4">
                  <c:v>3402</c:v>
                </c:pt>
                <c:pt idx="5">
                  <c:v>2538</c:v>
                </c:pt>
                <c:pt idx="6">
                  <c:v>1319</c:v>
                </c:pt>
                <c:pt idx="7">
                  <c:v>848</c:v>
                </c:pt>
                <c:pt idx="8">
                  <c:v>912</c:v>
                </c:pt>
                <c:pt idx="9">
                  <c:v>448</c:v>
                </c:pt>
                <c:pt idx="10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B-4881-B336-12F36E6B4F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522358"/>
            </a:solidFill>
            <a:ln w="15875">
              <a:noFill/>
              <a:prstDash val="dash"/>
            </a:ln>
          </c:spPr>
          <c:invertIfNegative val="0"/>
          <c:dLbls>
            <c:dLbl>
              <c:idx val="4"/>
              <c:layout>
                <c:manualLayout>
                  <c:x val="2.0061728395061727E-2"/>
                  <c:y val="-5.9113277563602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1A-4456-A2F3-4C89B4D0524E}"/>
                </c:ext>
              </c:extLst>
            </c:dLbl>
            <c:dLbl>
              <c:idx val="5"/>
              <c:layout>
                <c:manualLayout>
                  <c:x val="1.8518518518518406E-2"/>
                  <c:y val="-2.3645311025440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30-435B-AB91-F0452F767464}"/>
                </c:ext>
              </c:extLst>
            </c:dLbl>
            <c:dLbl>
              <c:idx val="6"/>
              <c:layout>
                <c:manualLayout>
                  <c:x val="9.25925925925925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1A-4456-A2F3-4C89B4D0524E}"/>
                </c:ext>
              </c:extLst>
            </c:dLbl>
            <c:dLbl>
              <c:idx val="7"/>
              <c:layout>
                <c:manualLayout>
                  <c:x val="9.2592592592591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1A-4456-A2F3-4C89B4D0524E}"/>
                </c:ext>
              </c:extLst>
            </c:dLbl>
            <c:dLbl>
              <c:idx val="8"/>
              <c:layout>
                <c:manualLayout>
                  <c:x val="7.716049382716049E-3"/>
                  <c:y val="1.163647197217629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161976280742688E-2"/>
                      <c:h val="4.96700478375362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E1A-4456-A2F3-4C89B4D052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 +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7</c:v>
                </c:pt>
                <c:pt idx="1">
                  <c:v>103</c:v>
                </c:pt>
                <c:pt idx="2">
                  <c:v>2940</c:v>
                </c:pt>
                <c:pt idx="3">
                  <c:v>4498</c:v>
                </c:pt>
                <c:pt idx="4">
                  <c:v>2784</c:v>
                </c:pt>
                <c:pt idx="5">
                  <c:v>1622</c:v>
                </c:pt>
                <c:pt idx="6">
                  <c:v>842</c:v>
                </c:pt>
                <c:pt idx="7">
                  <c:v>389</c:v>
                </c:pt>
                <c:pt idx="8">
                  <c:v>302</c:v>
                </c:pt>
                <c:pt idx="9">
                  <c:v>74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B-4881-B336-12F36E6B4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7708032"/>
        <c:axId val="47190016"/>
      </c:barChart>
      <c:catAx>
        <c:axId val="47708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at Diagnosis (Year)</a:t>
                </a:r>
              </a:p>
            </c:rich>
          </c:tx>
          <c:layout>
            <c:manualLayout>
              <c:xMode val="edge"/>
              <c:yMode val="edge"/>
              <c:x val="0.43652656265189071"/>
              <c:y val="0.9423126083885352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7190016"/>
        <c:crosses val="autoZero"/>
        <c:auto val="1"/>
        <c:lblAlgn val="ctr"/>
        <c:lblOffset val="100"/>
        <c:noMultiLvlLbl val="0"/>
      </c:catAx>
      <c:valAx>
        <c:axId val="471900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layout>
            <c:manualLayout>
              <c:xMode val="edge"/>
              <c:yMode val="edge"/>
              <c:x val="1.5432098765432098E-3"/>
              <c:y val="0.3663999199410729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477080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200" baseline="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74924288310116"/>
          <c:y val="0.19269320860823594"/>
          <c:w val="0.87558124144738314"/>
          <c:h val="0.673861930107982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Indian/Alaskan Native**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381</c:v>
                </c:pt>
                <c:pt idx="1">
                  <c:v>312</c:v>
                </c:pt>
                <c:pt idx="2">
                  <c:v>376</c:v>
                </c:pt>
                <c:pt idx="3">
                  <c:v>360</c:v>
                </c:pt>
                <c:pt idx="4">
                  <c:v>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03-4F83-AE43-8C93E5B9DA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Asian/Pacific Islander**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102</c:v>
                </c:pt>
                <c:pt idx="1">
                  <c:v>99</c:v>
                </c:pt>
                <c:pt idx="2">
                  <c:v>98</c:v>
                </c:pt>
                <c:pt idx="3">
                  <c:v>107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03-4F83-AE43-8C93E5B9DA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Black/African American**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6.50731728756797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F7-4E26-928A-11EFF3B6DAD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13785</c:v>
                </c:pt>
                <c:pt idx="1">
                  <c:v>14013</c:v>
                </c:pt>
                <c:pt idx="2">
                  <c:v>15144</c:v>
                </c:pt>
                <c:pt idx="3">
                  <c:v>15820</c:v>
                </c:pt>
                <c:pt idx="4">
                  <c:v>15483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03-4F83-AE43-8C93E5B9DA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7.08574549090734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F7-4E26-928A-11EFF3B6DAD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649</c:v>
                </c:pt>
                <c:pt idx="1">
                  <c:v>739</c:v>
                </c:pt>
                <c:pt idx="2">
                  <c:v>892</c:v>
                </c:pt>
                <c:pt idx="3">
                  <c:v>1187</c:v>
                </c:pt>
                <c:pt idx="4">
                  <c:v>1451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503-4F83-AE43-8C93E5B9DA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White/Caucasian**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7.0857454909073483E-2"/>
                  <c:y val="2.9548015408708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F7-4E26-928A-11EFF3B6DAD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4298</c:v>
                </c:pt>
                <c:pt idx="1">
                  <c:v>4577</c:v>
                </c:pt>
                <c:pt idx="2">
                  <c:v>5283</c:v>
                </c:pt>
                <c:pt idx="3">
                  <c:v>4611</c:v>
                </c:pt>
                <c:pt idx="4">
                  <c:v>4493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03-4F83-AE43-8C93E5B9DA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Multiple Race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7.5195666434118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F7-4E26-928A-11EFF3B6DAD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214</c:v>
                </c:pt>
                <c:pt idx="1">
                  <c:v>308</c:v>
                </c:pt>
                <c:pt idx="2">
                  <c:v>308</c:v>
                </c:pt>
                <c:pt idx="3">
                  <c:v>338</c:v>
                </c:pt>
                <c:pt idx="4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503-4F83-AE43-8C93E5B9DAF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Unknown/Unspecified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504C-4DDC-AD89-C818B63E654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1BD-489D-894A-12321C5527E4}"/>
              </c:ext>
            </c:extLst>
          </c:dPt>
          <c:dLbls>
            <c:dLbl>
              <c:idx val="4"/>
              <c:layout>
                <c:manualLayout>
                  <c:x val="7.0857454909073483E-2"/>
                  <c:y val="2.9548015408708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F7-4E26-928A-11EFF3B6DAD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3301</c:v>
                </c:pt>
                <c:pt idx="1">
                  <c:v>3489</c:v>
                </c:pt>
                <c:pt idx="2">
                  <c:v>4606</c:v>
                </c:pt>
                <c:pt idx="3">
                  <c:v>5652</c:v>
                </c:pt>
                <c:pt idx="4">
                  <c:v>6904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503-4F83-AE43-8C93E5B9D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187648"/>
        <c:axId val="48202112"/>
      </c:barChart>
      <c:catAx>
        <c:axId val="48187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Diagnosis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8202112"/>
        <c:crosses val="autoZero"/>
        <c:auto val="1"/>
        <c:lblAlgn val="ctr"/>
        <c:lblOffset val="100"/>
        <c:noMultiLvlLbl val="0"/>
      </c:catAx>
      <c:valAx>
        <c:axId val="482021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layout>
            <c:manualLayout>
              <c:xMode val="edge"/>
              <c:yMode val="edge"/>
              <c:x val="2.8490028490028491E-3"/>
              <c:y val="0.3817776733634615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8187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168775377436795"/>
          <c:y val="1.6026709499905669E-2"/>
          <c:w val="0.89586457141575249"/>
          <c:h val="0.15045799161773649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03030303030299E-2"/>
          <c:y val="0.2104356831615537"/>
          <c:w val="0.88456167979002609"/>
          <c:h val="0.6381175666965972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American Indian/Alaskan Native**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1.627948223555397E-2"/>
                  <c:y val="-3.2218330038853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B6-4270-92A1-5A7C92F6D7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331.2</c:v>
                </c:pt>
                <c:pt idx="1">
                  <c:v>269.8</c:v>
                </c:pt>
                <c:pt idx="2">
                  <c:v>323.3</c:v>
                </c:pt>
                <c:pt idx="3">
                  <c:v>312.2</c:v>
                </c:pt>
                <c:pt idx="4">
                  <c:v>294.39999999999998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B6-4270-92A1-5A7C92F6D731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Asian/Pacific Islander**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7.3997646525246399E-3"/>
                  <c:y val="8.78681728332355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B6-4270-92A1-5A7C92F6D7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32.700000000000003</c:v>
                </c:pt>
                <c:pt idx="1">
                  <c:v>30.6</c:v>
                </c:pt>
                <c:pt idx="2">
                  <c:v>29.2</c:v>
                </c:pt>
                <c:pt idx="3">
                  <c:v>31.3</c:v>
                </c:pt>
                <c:pt idx="4">
                  <c:v>36.700000000000003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0B6-4270-92A1-5A7C92F6D731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Black/African American**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dLbls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AD-4BD1-BFFE-E3FDEC9895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627.5</c:v>
                </c:pt>
                <c:pt idx="1">
                  <c:v>631.20000000000005</c:v>
                </c:pt>
                <c:pt idx="2">
                  <c:v>675.5</c:v>
                </c:pt>
                <c:pt idx="3">
                  <c:v>709.9</c:v>
                </c:pt>
                <c:pt idx="4">
                  <c:v>688.4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A0B6-4270-92A1-5A7C92F6D7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Hispanic/Latinx</c:v>
                </c:pt>
              </c:strCache>
            </c:strRef>
          </c:tx>
          <c:spPr>
            <a:ln w="3810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1.627948223555397E-2"/>
                  <c:y val="-1.0739319284751672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AD-4BD1-BFFE-E3FDEC9895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67.7</c:v>
                </c:pt>
                <c:pt idx="1">
                  <c:v>74.400000000000006</c:v>
                </c:pt>
                <c:pt idx="2">
                  <c:v>87.2</c:v>
                </c:pt>
                <c:pt idx="3">
                  <c:v>114.2</c:v>
                </c:pt>
                <c:pt idx="4">
                  <c:v>134.6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A0B6-4270-92A1-5A7C92F6D731}"/>
            </c:ext>
          </c:extLst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White/Caucasian**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2.9599058610098126E-3"/>
                  <c:y val="-2.92893909444121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0B6-4270-92A1-5A7C92F6D7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66.2</c:v>
                </c:pt>
                <c:pt idx="1">
                  <c:v>70</c:v>
                </c:pt>
                <c:pt idx="2">
                  <c:v>80.400000000000006</c:v>
                </c:pt>
                <c:pt idx="3">
                  <c:v>71</c:v>
                </c:pt>
                <c:pt idx="4">
                  <c:v>68.8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A0B6-4270-92A1-5A7C92F6D73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Multiple Races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1.7759435166058875E-2"/>
                  <c:y val="-1.7573634566647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24-4A17-8156-9753AC93F4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108.7</c:v>
                </c:pt>
                <c:pt idx="1">
                  <c:v>150.6</c:v>
                </c:pt>
                <c:pt idx="2">
                  <c:v>145.4</c:v>
                </c:pt>
                <c:pt idx="3">
                  <c:v>156.4</c:v>
                </c:pt>
                <c:pt idx="4">
                  <c:v>166.1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24-4A17-8156-9753AC93F48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6292096"/>
        <c:axId val="56294016"/>
      </c:lineChart>
      <c:catAx>
        <c:axId val="56292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Year at Diagnosis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6294016"/>
        <c:crosses val="autoZero"/>
        <c:auto val="1"/>
        <c:lblAlgn val="ctr"/>
        <c:lblOffset val="100"/>
        <c:noMultiLvlLbl val="0"/>
      </c:catAx>
      <c:valAx>
        <c:axId val="56294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567155810069196E-2"/>
              <c:y val="0.275340248812019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6292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3333333333333329E-2"/>
          <c:y val="1.6991148548126424E-2"/>
          <c:w val="0.88999236743933796"/>
          <c:h val="0.164980451061233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3223157405366"/>
          <c:y val="7.9218524947372304E-2"/>
          <c:w val="0.87566607460035528"/>
          <c:h val="0.7502644352165879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56C-468F-AA22-0C9F3808756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56C-468F-AA22-0C9F380875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6C-468F-AA22-0C9F380875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6C-468F-AA22-0C9F380875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6C-468F-AA22-0C9F380875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6C-468F-AA22-0C9F3808756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6C-468F-AA22-0C9F380875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6C-468F-AA22-0C9F380875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6C-468F-AA22-0C9F380875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6C-468F-AA22-0C9F380875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6C-468F-AA22-0C9F3808756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2020^</c:v>
                </c:pt>
                <c:pt idx="10">
                  <c:v>2021</c:v>
                </c:pt>
              </c:strCache>
            </c:strRef>
          </c:cat>
          <c:val>
            <c:numRef>
              <c:f>Sheet1!$B$2:$L$2</c:f>
              <c:numCache>
                <c:formatCode>0.00%</c:formatCode>
                <c:ptCount val="11"/>
                <c:pt idx="0">
                  <c:v>4.8809124454880913E-2</c:v>
                </c:pt>
                <c:pt idx="1">
                  <c:v>5.4542596667714556E-2</c:v>
                </c:pt>
                <c:pt idx="2">
                  <c:v>6.8155452436194891E-2</c:v>
                </c:pt>
                <c:pt idx="3">
                  <c:v>6.1135371179039298E-2</c:v>
                </c:pt>
                <c:pt idx="4">
                  <c:v>7.1079653075466057E-2</c:v>
                </c:pt>
                <c:pt idx="5">
                  <c:v>7.8218498888698917E-2</c:v>
                </c:pt>
                <c:pt idx="6">
                  <c:v>8.8320793433652525E-2</c:v>
                </c:pt>
                <c:pt idx="7">
                  <c:v>9.4846900672143394E-2</c:v>
                </c:pt>
                <c:pt idx="8">
                  <c:v>0.10720125115518589</c:v>
                </c:pt>
                <c:pt idx="9">
                  <c:v>9.6022688905395365E-2</c:v>
                </c:pt>
                <c:pt idx="10">
                  <c:v>0.10057692307692308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2-4A99-8AA1-03706053951F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256C-468F-AA22-0C9F3808756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6C-468F-AA22-0C9F380875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6.0022581636754863E-2"/>
                      <c:h val="3.23955338646117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56C-468F-AA22-0C9F380875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56C-468F-AA22-0C9F380875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56C-468F-AA22-0C9F380875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56C-468F-AA22-0C9F3808756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56C-468F-AA22-0C9F380875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56C-468F-AA22-0C9F380875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56C-468F-AA22-0C9F380875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56C-468F-AA22-0C9F380875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56C-468F-AA22-0C9F3808756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2020^</c:v>
                </c:pt>
                <c:pt idx="10">
                  <c:v>2021</c:v>
                </c:pt>
              </c:strCache>
            </c:strRef>
          </c:cat>
          <c:val>
            <c:numRef>
              <c:f>Sheet1!$B$3:$L$3</c:f>
              <c:numCache>
                <c:formatCode>0.00%</c:formatCode>
                <c:ptCount val="11"/>
                <c:pt idx="0">
                  <c:v>5.5483870967741938E-3</c:v>
                </c:pt>
                <c:pt idx="1">
                  <c:v>6.3274793388429749E-3</c:v>
                </c:pt>
                <c:pt idx="2">
                  <c:v>5.0748855056318848E-3</c:v>
                </c:pt>
                <c:pt idx="3">
                  <c:v>4.1977611940298507E-3</c:v>
                </c:pt>
                <c:pt idx="4">
                  <c:v>4.4941471571906351E-3</c:v>
                </c:pt>
                <c:pt idx="5">
                  <c:v>5.6174685149950167E-3</c:v>
                </c:pt>
                <c:pt idx="6">
                  <c:v>6.5258769147104141E-3</c:v>
                </c:pt>
                <c:pt idx="7">
                  <c:v>6.7914671310404873E-3</c:v>
                </c:pt>
                <c:pt idx="8">
                  <c:v>5.8544303797468354E-3</c:v>
                </c:pt>
                <c:pt idx="9">
                  <c:v>5.2766470676918441E-3</c:v>
                </c:pt>
                <c:pt idx="10">
                  <c:v>6.33424173234146E-3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2-4A99-8AA1-0370605395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657024"/>
        <c:axId val="56658944"/>
      </c:barChart>
      <c:catAx>
        <c:axId val="56657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3456269112095514"/>
              <c:y val="0.918267436204540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-2040000" vert="horz"/>
          <a:lstStyle/>
          <a:p>
            <a:pPr>
              <a:defRPr sz="1200" b="0"/>
            </a:pPr>
            <a:endParaRPr lang="en-US"/>
          </a:p>
        </c:txPr>
        <c:crossAx val="56658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6589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Percent  of Gonorrhea Cases Co-Infected</a:t>
                </a:r>
                <a:r>
                  <a:rPr lang="en-US" sz="1400" baseline="0" dirty="0"/>
                  <a:t> with HIV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3100423257903572E-2"/>
              <c:y val="9.6819598539827953E-2"/>
            </c:manualLayout>
          </c:layout>
          <c:overlay val="0"/>
          <c:spPr>
            <a:noFill/>
            <a:ln w="25355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/>
            </a:pPr>
            <a:endParaRPr lang="en-US"/>
          </a:p>
        </c:txPr>
        <c:crossAx val="56657024"/>
        <c:crosses val="autoZero"/>
        <c:crossBetween val="between"/>
      </c:valAx>
      <c:spPr>
        <a:noFill/>
        <a:ln w="12678">
          <a:noFill/>
          <a:prstDash val="solid"/>
        </a:ln>
      </c:spPr>
    </c:plotArea>
    <c:legend>
      <c:legendPos val="t"/>
      <c:overlay val="0"/>
      <c:spPr>
        <a:noFill/>
        <a:ln w="3169">
          <a:noFill/>
          <a:prstDash val="solid"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12678">
      <a:noFill/>
      <a:prstDash val="solid"/>
    </a:ln>
  </c:spPr>
  <c:txPr>
    <a:bodyPr/>
    <a:lstStyle/>
    <a:p>
      <a:pPr>
        <a:defRPr sz="1198" b="1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8913104611923"/>
          <c:y val="0.19811321876912907"/>
          <c:w val="0.81925454630671168"/>
          <c:h val="0.6827565353245709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American Indian/Alaskan Native**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8A5-42ED-80B4-6732226D4170}"/>
              </c:ext>
            </c:extLst>
          </c:dPt>
          <c:dLbls>
            <c:dLbl>
              <c:idx val="4"/>
              <c:layout>
                <c:manualLayout>
                  <c:x val="0.12022384906604534"/>
                  <c:y val="-4.3012084508827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80-41D5-94E8-59D68D47BA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Sheet1!$B$2:$F$2</c:f>
              <c:numCache>
                <c:formatCode>0.0%</c:formatCode>
                <c:ptCount val="5"/>
                <c:pt idx="0">
                  <c:v>3.6199095022624436E-3</c:v>
                </c:pt>
                <c:pt idx="1">
                  <c:v>1.0647010647010647E-2</c:v>
                </c:pt>
                <c:pt idx="2">
                  <c:v>6.321112515802781E-3</c:v>
                </c:pt>
                <c:pt idx="3">
                  <c:v>8.7131367292225207E-3</c:v>
                </c:pt>
                <c:pt idx="4">
                  <c:v>9.0634441087613302E-3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A5-42ED-80B4-6732226D4170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Asian/Pacific Islander**</c:v>
                </c:pt>
              </c:strCache>
            </c:strRef>
          </c:tx>
          <c:spPr>
            <a:solidFill>
              <a:schemeClr val="accent4"/>
            </a:solidFill>
            <a:ln w="12700">
              <a:noFill/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6.3916476718656912E-2"/>
                  <c:y val="-0.11060250302269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80-41D5-94E8-59D68D47BA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Sheet1!$B$3:$F$3</c:f>
              <c:numCache>
                <c:formatCode>0.0%</c:formatCode>
                <c:ptCount val="5"/>
                <c:pt idx="0">
                  <c:v>4.5248868778280547E-3</c:v>
                </c:pt>
                <c:pt idx="1">
                  <c:v>4.9140049140049139E-3</c:v>
                </c:pt>
                <c:pt idx="2">
                  <c:v>3.1605562579013905E-3</c:v>
                </c:pt>
                <c:pt idx="3">
                  <c:v>4.6916890080428951E-3</c:v>
                </c:pt>
                <c:pt idx="4">
                  <c:v>6.0422960725075529E-3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A5-42ED-80B4-6732226D4170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Black/African American**</c:v>
                </c:pt>
              </c:strCache>
            </c:strRef>
          </c:tx>
          <c:spPr>
            <a:solidFill>
              <a:srgbClr val="00B0F0"/>
            </a:solidFill>
            <a:ln w="12700">
              <a:noFill/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8.0656506335448033E-2"/>
                  <c:y val="-3.07229175063054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80-41D5-94E8-59D68D47BAA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Sheet1!$B$4:$F$4</c:f>
              <c:numCache>
                <c:formatCode>0.0%</c:formatCode>
                <c:ptCount val="5"/>
                <c:pt idx="0">
                  <c:v>0.72488687782805428</c:v>
                </c:pt>
                <c:pt idx="1">
                  <c:v>0.72153972153972157</c:v>
                </c:pt>
                <c:pt idx="2">
                  <c:v>0.70733249051833125</c:v>
                </c:pt>
                <c:pt idx="3">
                  <c:v>0.69839142091152817</c:v>
                </c:pt>
                <c:pt idx="4">
                  <c:v>0.68338368580060427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A5-42ED-80B4-6732226D4170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>
              <a:noFill/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8.67437898324631E-2"/>
                  <c:y val="-5.63246980938412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80-41D5-94E8-59D68D47BAA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Sheet1!$B$5:$F$5</c:f>
              <c:numCache>
                <c:formatCode>0.0%</c:formatCode>
                <c:ptCount val="5"/>
                <c:pt idx="0">
                  <c:v>5.3393665158371038E-2</c:v>
                </c:pt>
                <c:pt idx="1">
                  <c:v>5.9787059787059789E-2</c:v>
                </c:pt>
                <c:pt idx="2">
                  <c:v>5.7522123893805309E-2</c:v>
                </c:pt>
                <c:pt idx="3">
                  <c:v>6.9705093833780166E-2</c:v>
                </c:pt>
                <c:pt idx="4">
                  <c:v>8.2175226586102726E-2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A5-42ED-80B4-6732226D4170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White/Caucasian**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8.67437898324629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80-41D5-94E8-59D68D47BAA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Sheet1!$B$6:$F$6</c:f>
              <c:numCache>
                <c:formatCode>0.0%</c:formatCode>
                <c:ptCount val="5"/>
                <c:pt idx="0">
                  <c:v>0.167420814479638</c:v>
                </c:pt>
                <c:pt idx="1">
                  <c:v>0.14578214578214579</c:v>
                </c:pt>
                <c:pt idx="2">
                  <c:v>0.15929203539823009</c:v>
                </c:pt>
                <c:pt idx="3">
                  <c:v>0.14544235924932977</c:v>
                </c:pt>
                <c:pt idx="4">
                  <c:v>0.14380664652567976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A5-42ED-80B4-6732226D417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Mulitple Races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8.67437898324631E-2"/>
                  <c:y val="-3.07229175063054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80-41D5-94E8-59D68D47BAA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Sheet1!$B$7:$F$7</c:f>
              <c:numCache>
                <c:formatCode>0.0%</c:formatCode>
                <c:ptCount val="5"/>
                <c:pt idx="0">
                  <c:v>7.2398190045248872E-3</c:v>
                </c:pt>
                <c:pt idx="1">
                  <c:v>1.638001638001638E-2</c:v>
                </c:pt>
                <c:pt idx="2">
                  <c:v>1.3274336283185841E-2</c:v>
                </c:pt>
                <c:pt idx="3">
                  <c:v>1.675603217158177E-2</c:v>
                </c:pt>
                <c:pt idx="4">
                  <c:v>1.9335347432024169E-2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A5-42ED-80B4-6732226D417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Unknown/Unspecified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8.8265610706716943E-2"/>
                  <c:y val="-4.301208450882763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80-41D5-94E8-59D68D47BA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Sheet1!$B$8:$F$8</c:f>
              <c:numCache>
                <c:formatCode>0.0%</c:formatCode>
                <c:ptCount val="5"/>
                <c:pt idx="0">
                  <c:v>3.8914027149321267E-2</c:v>
                </c:pt>
                <c:pt idx="1">
                  <c:v>4.0950040950040949E-2</c:v>
                </c:pt>
                <c:pt idx="2">
                  <c:v>5.3097345132743362E-2</c:v>
                </c:pt>
                <c:pt idx="3">
                  <c:v>5.6300268096514748E-2</c:v>
                </c:pt>
                <c:pt idx="4">
                  <c:v>5.6193353474320244E-2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A5-42ED-80B4-6732226D4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56166656"/>
        <c:axId val="56172928"/>
      </c:barChart>
      <c:catAx>
        <c:axId val="5616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Year at Diagnosis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56172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172928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1" i="0" baseline="0" dirty="0">
                    <a:effectLst/>
                  </a:rPr>
                  <a:t>Proportion  of Gonorrhea Cases Co-Infected with HIV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275567116610422E-3"/>
              <c:y val="9.604532005312906E-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561666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7.6423767341582308E-2"/>
          <c:y val="2.7846139348430183E-2"/>
          <c:w val="0.9235761820289532"/>
          <c:h val="0.12895142770949847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050" b="0"/>
          </a:pPr>
          <a:endParaRPr lang="en-US"/>
        </a:p>
      </c:txPr>
    </c:legend>
    <c:plotVisOnly val="1"/>
    <c:dispBlanksAs val="gap"/>
    <c:showDLblsOverMax val="0"/>
  </c:chart>
  <c:spPr>
    <a:noFill/>
    <a:ln w="12700">
      <a:noFill/>
      <a:prstDash val="solid"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0.22631</cdr:x>
      <cdr:y>0.42559</cdr:y>
    </cdr:from>
    <cdr:to>
      <cdr:x>0.33978</cdr:x>
      <cdr:y>0.479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87585" y="1829209"/>
          <a:ext cx="996541" cy="229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Unknown</a:t>
          </a:r>
        </a:p>
      </cdr:txBody>
    </cdr:sp>
  </cdr:relSizeAnchor>
  <cdr:relSizeAnchor xmlns:cdr="http://schemas.openxmlformats.org/drawingml/2006/chartDrawing">
    <cdr:from>
      <cdr:x>0.23252</cdr:x>
      <cdr:y>0.51703</cdr:y>
    </cdr:from>
    <cdr:to>
      <cdr:x>0.34599</cdr:x>
      <cdr:y>0.57044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42118" y="2222231"/>
          <a:ext cx="996541" cy="229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White</a:t>
          </a:r>
        </a:p>
      </cdr:txBody>
    </cdr:sp>
  </cdr:relSizeAnchor>
  <cdr:relSizeAnchor xmlns:cdr="http://schemas.openxmlformats.org/drawingml/2006/chartDrawing">
    <cdr:from>
      <cdr:x>0.2273</cdr:x>
      <cdr:y>0.56329</cdr:y>
    </cdr:from>
    <cdr:to>
      <cdr:x>0.34077</cdr:x>
      <cdr:y>0.61669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996244" y="2421069"/>
          <a:ext cx="996542" cy="229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Hispanic</a:t>
          </a:r>
        </a:p>
      </cdr:txBody>
    </cdr:sp>
  </cdr:relSizeAnchor>
  <cdr:relSizeAnchor xmlns:cdr="http://schemas.openxmlformats.org/drawingml/2006/chartDrawing">
    <cdr:from>
      <cdr:x>0.22454</cdr:x>
      <cdr:y>0.67178</cdr:y>
    </cdr:from>
    <cdr:to>
      <cdr:x>0.3442</cdr:x>
      <cdr:y>0.75917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972005" y="2887369"/>
          <a:ext cx="1050904" cy="375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Black/African American</a:t>
          </a:r>
        </a:p>
      </cdr:txBody>
    </cdr:sp>
  </cdr:relSizeAnchor>
  <cdr:relSizeAnchor xmlns:cdr="http://schemas.openxmlformats.org/drawingml/2006/chartDrawing">
    <cdr:from>
      <cdr:x>0.84121</cdr:x>
      <cdr:y>0.22957</cdr:y>
    </cdr:from>
    <cdr:to>
      <cdr:x>0.94279</cdr:x>
      <cdr:y>0.29402</cdr:y>
    </cdr:to>
    <cdr:sp macro="" textlink="">
      <cdr:nvSpPr>
        <cdr:cNvPr id="6" name="TextBox 17"/>
        <cdr:cNvSpPr txBox="1"/>
      </cdr:nvSpPr>
      <cdr:spPr>
        <a:xfrm xmlns:a="http://schemas.openxmlformats.org/drawingml/2006/main">
          <a:off x="7387826" y="986713"/>
          <a:ext cx="892118" cy="2770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i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29,177</a:t>
          </a:r>
        </a:p>
      </cdr:txBody>
    </cdr:sp>
  </cdr:relSizeAnchor>
  <cdr:relSizeAnchor xmlns:cdr="http://schemas.openxmlformats.org/drawingml/2006/chartDrawing">
    <cdr:from>
      <cdr:x>0.67292</cdr:x>
      <cdr:y>0.25699</cdr:y>
    </cdr:from>
    <cdr:to>
      <cdr:x>0.7745</cdr:x>
      <cdr:y>0.32144</cdr:y>
    </cdr:to>
    <cdr:sp macro="" textlink="">
      <cdr:nvSpPr>
        <cdr:cNvPr id="7" name="TextBox 17"/>
        <cdr:cNvSpPr txBox="1"/>
      </cdr:nvSpPr>
      <cdr:spPr>
        <a:xfrm xmlns:a="http://schemas.openxmlformats.org/drawingml/2006/main">
          <a:off x="5909867" y="1104562"/>
          <a:ext cx="892118" cy="2770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28,075</a:t>
          </a:r>
        </a:p>
      </cdr:txBody>
    </cdr:sp>
  </cdr:relSizeAnchor>
  <cdr:relSizeAnchor xmlns:cdr="http://schemas.openxmlformats.org/drawingml/2006/chartDrawing">
    <cdr:from>
      <cdr:x>0.5</cdr:x>
      <cdr:y>0.28489</cdr:y>
    </cdr:from>
    <cdr:to>
      <cdr:x>0.60158</cdr:x>
      <cdr:y>0.34933</cdr:y>
    </cdr:to>
    <cdr:sp macro="" textlink="">
      <cdr:nvSpPr>
        <cdr:cNvPr id="8" name="TextBox 17"/>
        <cdr:cNvSpPr txBox="1"/>
      </cdr:nvSpPr>
      <cdr:spPr>
        <a:xfrm xmlns:a="http://schemas.openxmlformats.org/drawingml/2006/main">
          <a:off x="4391210" y="1224485"/>
          <a:ext cx="892118" cy="276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26,707</a:t>
          </a:r>
        </a:p>
      </cdr:txBody>
    </cdr:sp>
  </cdr:relSizeAnchor>
  <cdr:relSizeAnchor xmlns:cdr="http://schemas.openxmlformats.org/drawingml/2006/chartDrawing">
    <cdr:from>
      <cdr:x>0.32519</cdr:x>
      <cdr:y>0.33051</cdr:y>
    </cdr:from>
    <cdr:to>
      <cdr:x>0.42676</cdr:x>
      <cdr:y>0.39496</cdr:y>
    </cdr:to>
    <cdr:sp macro="" textlink="">
      <cdr:nvSpPr>
        <cdr:cNvPr id="10" name="TextBox 17"/>
        <cdr:cNvSpPr txBox="1"/>
      </cdr:nvSpPr>
      <cdr:spPr>
        <a:xfrm xmlns:a="http://schemas.openxmlformats.org/drawingml/2006/main">
          <a:off x="2855989" y="1420552"/>
          <a:ext cx="892031" cy="2770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23,537</a:t>
          </a:r>
        </a:p>
      </cdr:txBody>
    </cdr:sp>
  </cdr:relSizeAnchor>
  <cdr:relSizeAnchor xmlns:cdr="http://schemas.openxmlformats.org/drawingml/2006/chartDrawing">
    <cdr:from>
      <cdr:x>0.14759</cdr:x>
      <cdr:y>0.36734</cdr:y>
    </cdr:from>
    <cdr:to>
      <cdr:x>0.24916</cdr:x>
      <cdr:y>0.43178</cdr:y>
    </cdr:to>
    <cdr:sp macro="" textlink="">
      <cdr:nvSpPr>
        <cdr:cNvPr id="11" name="TextBox 17"/>
        <cdr:cNvSpPr txBox="1"/>
      </cdr:nvSpPr>
      <cdr:spPr>
        <a:xfrm xmlns:a="http://schemas.openxmlformats.org/drawingml/2006/main">
          <a:off x="1296208" y="1578845"/>
          <a:ext cx="89203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22,730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B70A20-BDFE-4122-81B9-2BC8B2052A8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937149-68CA-4E4B-8F35-4730A57B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31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63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5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6306" y="2552700"/>
            <a:ext cx="2365494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78" y="2841543"/>
            <a:ext cx="969717" cy="1107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233BFB-FD86-4B5C-BFA6-C231D7587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4092" b="13135"/>
          <a:stretch/>
        </p:blipFill>
        <p:spPr>
          <a:xfrm>
            <a:off x="95490" y="2805448"/>
            <a:ext cx="1445050" cy="11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5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7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9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7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1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7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b="1" i="0" u="none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CB5F97-06F8-4202-84AB-350DC6D12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05" y="5795606"/>
            <a:ext cx="699402" cy="7701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6DEDED-F6F1-42F7-9E2E-088069E04EFB}"/>
              </a:ext>
            </a:extLst>
          </p:cNvPr>
          <p:cNvSpPr txBox="1"/>
          <p:nvPr userDrawn="1"/>
        </p:nvSpPr>
        <p:spPr>
          <a:xfrm>
            <a:off x="5562600" y="6453779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						</a:t>
            </a:r>
            <a:r>
              <a:rPr lang="en-US" sz="1000" baseline="0" dirty="0">
                <a:solidFill>
                  <a:schemeClr val="bg1"/>
                </a:solidFill>
              </a:rPr>
              <a:t>               	             </a:t>
            </a:r>
            <a:r>
              <a:rPr lang="en-US" sz="1000" dirty="0">
                <a:solidFill>
                  <a:schemeClr val="bg1"/>
                </a:solidFill>
              </a:rPr>
              <a:t>HIV/STD/Hepatitis Surveillance Unit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751E80-A5CC-4EDB-9EA7-01F304750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" y="5770675"/>
            <a:ext cx="1168377" cy="7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b="1" i="1" baseline="0">
                <a:solidFill>
                  <a:schemeClr val="bg1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7912C8-64B0-4CA0-BADE-CA31CAC6E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05" y="5795606"/>
            <a:ext cx="699402" cy="770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299302-5636-4193-BC83-CB88E46B4820}"/>
              </a:ext>
            </a:extLst>
          </p:cNvPr>
          <p:cNvSpPr txBox="1"/>
          <p:nvPr userDrawn="1"/>
        </p:nvSpPr>
        <p:spPr>
          <a:xfrm>
            <a:off x="-64294" y="4876800"/>
            <a:ext cx="9065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						</a:t>
            </a:r>
            <a:r>
              <a:rPr lang="en-US" sz="1000" baseline="0" dirty="0">
                <a:solidFill>
                  <a:schemeClr val="bg1"/>
                </a:solidFill>
              </a:rPr>
              <a:t>               	             </a:t>
            </a:r>
            <a:r>
              <a:rPr lang="en-US" sz="1000" dirty="0">
                <a:solidFill>
                  <a:schemeClr val="bg1"/>
                </a:solidFill>
              </a:rPr>
              <a:t>HIV/STD/Hepatitis Surveillance Unit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F484A2-E1F9-4E25-B6BA-BA4CF805C4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" y="5770675"/>
            <a:ext cx="1168377" cy="7701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8EA8EA-D5EE-4CF5-9580-363CFB09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8DAF5F-4971-40B5-8519-41D38E2335B6}"/>
              </a:ext>
            </a:extLst>
          </p:cNvPr>
          <p:cNvSpPr txBox="1"/>
          <p:nvPr userDrawn="1"/>
        </p:nvSpPr>
        <p:spPr>
          <a:xfrm>
            <a:off x="5562600" y="6453779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						</a:t>
            </a:r>
            <a:r>
              <a:rPr lang="en-US" sz="1000" baseline="0" dirty="0">
                <a:solidFill>
                  <a:schemeClr val="bg1"/>
                </a:solidFill>
              </a:rPr>
              <a:t>               	             </a:t>
            </a:r>
            <a:r>
              <a:rPr lang="en-US" sz="1000" dirty="0">
                <a:solidFill>
                  <a:schemeClr val="bg1"/>
                </a:solidFill>
              </a:rPr>
              <a:t>HIV/STD/Hepatitis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21917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1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7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7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0044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3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3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9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Gonorrhea Epidemiology in NC 2021 | December 2022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pi.publichealth.nc.gov/cd/stds/figures.htm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05DC748-4378-493C-B4D3-38F46BBEEF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8597" y="2051009"/>
            <a:ext cx="5774267" cy="2020824"/>
          </a:xfrm>
        </p:spPr>
        <p:txBody>
          <a:bodyPr/>
          <a:lstStyle/>
          <a:p>
            <a:r>
              <a:rPr lang="en-US" sz="1800" dirty="0">
                <a:latin typeface="Gotham Light" pitchFamily="50" charset="0"/>
                <a:cs typeface="Arial"/>
              </a:rPr>
              <a:t>NC Department of Health and Human Services </a:t>
            </a:r>
          </a:p>
          <a:p>
            <a:r>
              <a:rPr lang="en-US" dirty="0"/>
              <a:t>Gonorrhea Epidemiology in North Carolina 2021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2DCEA89-1D05-4748-83D1-BCDE9FC4F2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8597" y="4071833"/>
            <a:ext cx="5774267" cy="948752"/>
          </a:xfrm>
        </p:spPr>
        <p:txBody>
          <a:bodyPr/>
          <a:lstStyle/>
          <a:p>
            <a:r>
              <a:rPr lang="en-US" sz="2000" dirty="0"/>
              <a:t>Division of Public Health/Epidemiology Section/Communicable Disease Branch</a:t>
            </a:r>
          </a:p>
          <a:p>
            <a:r>
              <a:rPr lang="en-US" sz="2000" dirty="0"/>
              <a:t>HIV/STD/Viral Hepatitis Surveillance Unit</a:t>
            </a:r>
            <a:endParaRPr lang="en-US" sz="1800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0BC0C7F-242E-487F-BBC3-D8FED6AFB0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8597" y="5020585"/>
            <a:ext cx="5774267" cy="488226"/>
          </a:xfrm>
        </p:spPr>
        <p:txBody>
          <a:bodyPr>
            <a:normAutofit/>
          </a:bodyPr>
          <a:lstStyle/>
          <a:p>
            <a:r>
              <a:rPr lang="en-US" sz="2000" dirty="0"/>
              <a:t>December 2022</a:t>
            </a:r>
          </a:p>
        </p:txBody>
      </p:sp>
    </p:spTree>
    <p:extLst>
      <p:ext uri="{BB962C8B-B14F-4D97-AF65-F5344CB8AC3E}">
        <p14:creationId xmlns:p14="http://schemas.microsoft.com/office/powerpoint/2010/main" val="69502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345266" cy="548640"/>
          </a:xfrm>
        </p:spPr>
        <p:txBody>
          <a:bodyPr/>
          <a:lstStyle/>
          <a:p>
            <a:r>
              <a:rPr lang="en-US" dirty="0"/>
              <a:t>People with Gonorrhea Coinfected with HIV^^ by Gender, 2011-2021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388692"/>
            <a:ext cx="8494702" cy="190966"/>
          </a:xfrm>
        </p:spPr>
        <p:txBody>
          <a:bodyPr/>
          <a:lstStyle/>
          <a:p>
            <a:r>
              <a:rPr lang="en-US" sz="1000" b="0" dirty="0">
                <a:latin typeface="Arial Narrow" panose="020B0606020202030204" pitchFamily="34" charset="0"/>
              </a:rPr>
              <a:t>^^HIV diagnosed prior to OR within 30 days of gonorrhea diagnosis.</a:t>
            </a:r>
          </a:p>
          <a:p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0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0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 and enhanced HIV/AIDS Reporting System (</a:t>
            </a:r>
            <a:r>
              <a:rPr lang="en-US" sz="1000" b="0" dirty="0" err="1">
                <a:latin typeface="Arial Narrow" panose="020B0606020202030204" pitchFamily="34" charset="0"/>
              </a:rPr>
              <a:t>eHARS</a:t>
            </a:r>
            <a:r>
              <a:rPr lang="en-US" sz="1000" b="0" dirty="0">
                <a:latin typeface="Arial Narrow" panose="020B0606020202030204" pitchFamily="34" charset="0"/>
              </a:rPr>
              <a:t>) (data as of September 2022). </a:t>
            </a:r>
          </a:p>
        </p:txBody>
      </p:sp>
      <p:graphicFrame>
        <p:nvGraphicFramePr>
          <p:cNvPr id="5" name="Object 23">
            <a:extLst>
              <a:ext uri="{FF2B5EF4-FFF2-40B4-BE49-F238E27FC236}">
                <a16:creationId xmlns:a16="http://schemas.microsoft.com/office/drawing/2014/main" id="{6D87DAF3-475E-45AF-B724-5DA2E98F3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990465"/>
              </p:ext>
            </p:extLst>
          </p:nvPr>
        </p:nvGraphicFramePr>
        <p:xfrm>
          <a:off x="342900" y="1472612"/>
          <a:ext cx="8458200" cy="461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560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345266" cy="548640"/>
          </a:xfrm>
        </p:spPr>
        <p:txBody>
          <a:bodyPr/>
          <a:lstStyle/>
          <a:p>
            <a:r>
              <a:rPr lang="en-US" dirty="0"/>
              <a:t>People with Gonorrhea Coinfected with HIV^^ by Race/Ethnicity, 2017-2021</a:t>
            </a: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2BE7601B-1B4C-4136-B9FF-98AB25978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0909"/>
              </p:ext>
            </p:extLst>
          </p:nvPr>
        </p:nvGraphicFramePr>
        <p:xfrm>
          <a:off x="485235" y="1639757"/>
          <a:ext cx="8345266" cy="413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98B936-2CF5-4D4A-9426-6BC9A6A20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388692"/>
            <a:ext cx="8494702" cy="190966"/>
          </a:xfrm>
        </p:spPr>
        <p:txBody>
          <a:bodyPr/>
          <a:lstStyle/>
          <a:p>
            <a:r>
              <a:rPr lang="en-US" sz="1000" b="0" dirty="0">
                <a:latin typeface="Arial Narrow" panose="020B0606020202030204" pitchFamily="34" charset="0"/>
              </a:rPr>
              <a:t>^^HIV diagnosed prior to OR within 30 days of gonorrhea diagnosis.</a:t>
            </a:r>
          </a:p>
          <a:p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0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0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 and enhanced HIV/AIDS Reporting System (</a:t>
            </a:r>
            <a:r>
              <a:rPr lang="en-US" sz="1000" b="0" dirty="0" err="1">
                <a:latin typeface="Arial Narrow" panose="020B0606020202030204" pitchFamily="34" charset="0"/>
              </a:rPr>
              <a:t>eHARS</a:t>
            </a:r>
            <a:r>
              <a:rPr lang="en-US" sz="1000" b="0" dirty="0">
                <a:latin typeface="Arial Narrow" panose="020B0606020202030204" pitchFamily="34" charset="0"/>
              </a:rPr>
              <a:t>) (data as of September 2022).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B50FA-FAEB-65E5-71AD-612328F2941C}"/>
              </a:ext>
            </a:extLst>
          </p:cNvPr>
          <p:cNvSpPr txBox="1"/>
          <p:nvPr/>
        </p:nvSpPr>
        <p:spPr>
          <a:xfrm>
            <a:off x="2371351" y="2348949"/>
            <a:ext cx="994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0B243C7-4AEF-4607-8C20-A3C5CE7A21BD}"/>
              </a:ext>
            </a:extLst>
          </p:cNvPr>
          <p:cNvSpPr txBox="1"/>
          <p:nvPr/>
        </p:nvSpPr>
        <p:spPr>
          <a:xfrm>
            <a:off x="2371351" y="2727776"/>
            <a:ext cx="994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CA87086-8189-36BC-3798-7C865E3546D1}"/>
              </a:ext>
            </a:extLst>
          </p:cNvPr>
          <p:cNvSpPr txBox="1"/>
          <p:nvPr/>
        </p:nvSpPr>
        <p:spPr>
          <a:xfrm>
            <a:off x="2371350" y="2992988"/>
            <a:ext cx="994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Hispanic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5EAC2E5-40B9-686D-E86D-865FFBA75056}"/>
              </a:ext>
            </a:extLst>
          </p:cNvPr>
          <p:cNvSpPr txBox="1"/>
          <p:nvPr/>
        </p:nvSpPr>
        <p:spPr>
          <a:xfrm>
            <a:off x="2354960" y="3855738"/>
            <a:ext cx="104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Black/African American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6694E0C-4EC4-B8CA-A7C3-76285E265352}"/>
              </a:ext>
            </a:extLst>
          </p:cNvPr>
          <p:cNvSpPr txBox="1"/>
          <p:nvPr/>
        </p:nvSpPr>
        <p:spPr>
          <a:xfrm>
            <a:off x="2345986" y="2525925"/>
            <a:ext cx="1057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Multiple Race</a:t>
            </a:r>
          </a:p>
        </p:txBody>
      </p:sp>
    </p:spTree>
    <p:extLst>
      <p:ext uri="{BB962C8B-B14F-4D97-AF65-F5344CB8AC3E}">
        <p14:creationId xmlns:p14="http://schemas.microsoft.com/office/powerpoint/2010/main" val="247716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0E6156-8759-4FBF-A6CF-5C5C7D049475}"/>
              </a:ext>
            </a:extLst>
          </p:cNvPr>
          <p:cNvSpPr txBox="1"/>
          <p:nvPr/>
        </p:nvSpPr>
        <p:spPr>
          <a:xfrm>
            <a:off x="1104900" y="6073665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http://epi.publichealth.nc.gov/cd/stds/figures.html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11C13-8B37-4A4B-B5EB-EE74F79C0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3400"/>
            <a:ext cx="7968163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" y="624054"/>
            <a:ext cx="8229600" cy="548640"/>
          </a:xfrm>
        </p:spPr>
        <p:txBody>
          <a:bodyPr/>
          <a:lstStyle/>
          <a:p>
            <a:r>
              <a:rPr lang="en-US" dirty="0"/>
              <a:t>Gonorrhea Cases by Gender, 2011-2021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BFE360C-8428-4B76-BA16-8232755EE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320466"/>
              </p:ext>
            </p:extLst>
          </p:nvPr>
        </p:nvGraphicFramePr>
        <p:xfrm>
          <a:off x="457200" y="1332897"/>
          <a:ext cx="8229600" cy="443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B9D4034-B5F6-4985-8B3A-FFEA9604D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4" y="6249458"/>
            <a:ext cx="7992005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A72A5-E9E4-4661-802D-6DCDE8D717CB}"/>
              </a:ext>
            </a:extLst>
          </p:cNvPr>
          <p:cNvSpPr txBox="1"/>
          <p:nvPr/>
        </p:nvSpPr>
        <p:spPr>
          <a:xfrm>
            <a:off x="7496896" y="1810547"/>
            <a:ext cx="829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29,177</a:t>
            </a:r>
          </a:p>
        </p:txBody>
      </p:sp>
    </p:spTree>
    <p:extLst>
      <p:ext uri="{BB962C8B-B14F-4D97-AF65-F5344CB8AC3E}">
        <p14:creationId xmlns:p14="http://schemas.microsoft.com/office/powerpoint/2010/main" val="11619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469631" cy="548640"/>
          </a:xfrm>
        </p:spPr>
        <p:txBody>
          <a:bodyPr/>
          <a:lstStyle/>
          <a:p>
            <a:r>
              <a:rPr lang="en-US" dirty="0"/>
              <a:t>Gonorrhea Rates by Gender</a:t>
            </a:r>
            <a:br>
              <a:rPr lang="en-US" dirty="0"/>
            </a:br>
            <a:r>
              <a:rPr lang="en-US" dirty="0"/>
              <a:t>North Carolina and United States, </a:t>
            </a:r>
            <a:br>
              <a:rPr lang="en-US" dirty="0"/>
            </a:br>
            <a:r>
              <a:rPr lang="en-US" dirty="0"/>
              <a:t>2011-2021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D8EDFB8-2B90-4945-B2A2-9DAE57393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680258"/>
              </p:ext>
            </p:extLst>
          </p:nvPr>
        </p:nvGraphicFramePr>
        <p:xfrm>
          <a:off x="304800" y="1998921"/>
          <a:ext cx="8534400" cy="387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365512E-B5EC-49E0-9A5A-B54CC1B89E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and Preliminary 2021 Sexually Transmitted Diseases Surveillance, CDC (https://www.cdc.gov/std/statistics/2021/default.htm)).  </a:t>
            </a:r>
          </a:p>
        </p:txBody>
      </p:sp>
    </p:spTree>
    <p:extLst>
      <p:ext uri="{BB962C8B-B14F-4D97-AF65-F5344CB8AC3E}">
        <p14:creationId xmlns:p14="http://schemas.microsoft.com/office/powerpoint/2010/main" val="95306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Distribution of Gonorrhea Cases by Gender, 2021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A9DBFAD-2407-47E7-846F-FAEA2304F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213827"/>
              </p:ext>
            </p:extLst>
          </p:nvPr>
        </p:nvGraphicFramePr>
        <p:xfrm>
          <a:off x="457200" y="1593798"/>
          <a:ext cx="8229600" cy="429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01D0838-9EF8-4877-B3C8-3322AB47A0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4" y="6249458"/>
            <a:ext cx="7992005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</p:spTree>
    <p:extLst>
      <p:ext uri="{BB962C8B-B14F-4D97-AF65-F5344CB8AC3E}">
        <p14:creationId xmlns:p14="http://schemas.microsoft.com/office/powerpoint/2010/main" val="287647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Gonorrhea Cases by Race/Ethnicity</a:t>
            </a:r>
            <a:br>
              <a:rPr lang="en-US" dirty="0"/>
            </a:br>
            <a:r>
              <a:rPr lang="en-US" dirty="0"/>
              <a:t>2017-2021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A954E6EC-A48C-4D92-89D2-D12D709DCA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079548"/>
              </p:ext>
            </p:extLst>
          </p:nvPr>
        </p:nvGraphicFramePr>
        <p:xfrm>
          <a:off x="138295" y="1599791"/>
          <a:ext cx="8782421" cy="429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C6EF4DE-D28B-401B-A6DE-BE4C11081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**Non-Hispanic/</a:t>
            </a:r>
            <a:r>
              <a:rPr lang="en-US" sz="1100" b="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LatinX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94E0C-4EC4-B8CA-A7C3-76285E265352}"/>
              </a:ext>
            </a:extLst>
          </p:cNvPr>
          <p:cNvSpPr txBox="1"/>
          <p:nvPr/>
        </p:nvSpPr>
        <p:spPr>
          <a:xfrm>
            <a:off x="2133600" y="3621877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Multiple Race</a:t>
            </a:r>
          </a:p>
        </p:txBody>
      </p:sp>
    </p:spTree>
    <p:extLst>
      <p:ext uri="{BB962C8B-B14F-4D97-AF65-F5344CB8AC3E}">
        <p14:creationId xmlns:p14="http://schemas.microsoft.com/office/powerpoint/2010/main" val="88650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Gonorrhea Rates by Race/Ethnicity</a:t>
            </a:r>
            <a:br>
              <a:rPr lang="en-US" dirty="0"/>
            </a:br>
            <a:r>
              <a:rPr lang="en-US" dirty="0"/>
              <a:t>2017-2021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D802884-2AF9-4CF2-9B01-793102A8C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515768"/>
              </p:ext>
            </p:extLst>
          </p:nvPr>
        </p:nvGraphicFramePr>
        <p:xfrm>
          <a:off x="264696" y="1565029"/>
          <a:ext cx="8581354" cy="433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86E157-461E-41B8-8A8D-689E60DE2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**Non-Hispanic/</a:t>
            </a:r>
            <a:r>
              <a:rPr lang="en-US" sz="1100" b="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LatinX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</p:spTree>
    <p:extLst>
      <p:ext uri="{BB962C8B-B14F-4D97-AF65-F5344CB8AC3E}">
        <p14:creationId xmlns:p14="http://schemas.microsoft.com/office/powerpoint/2010/main" val="272118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Gonorrhea Rates by County, 2021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F3CC59E2-F5F0-DED0-1F6F-D398D9D56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0" b="6860"/>
          <a:stretch/>
        </p:blipFill>
        <p:spPr>
          <a:xfrm>
            <a:off x="134470" y="1438328"/>
            <a:ext cx="8875059" cy="4545496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6B53C9-5501-4064-76FA-139F0BBEA0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4" y="6249458"/>
            <a:ext cx="7992005" cy="330200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</p:spTree>
    <p:extLst>
      <p:ext uri="{BB962C8B-B14F-4D97-AF65-F5344CB8AC3E}">
        <p14:creationId xmlns:p14="http://schemas.microsoft.com/office/powerpoint/2010/main" val="388783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6015B2-0FF4-49CB-B5A6-5F4C796F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2" y="624054"/>
            <a:ext cx="8846049" cy="548640"/>
          </a:xfrm>
        </p:spPr>
        <p:txBody>
          <a:bodyPr/>
          <a:lstStyle/>
          <a:p>
            <a:r>
              <a:rPr lang="en-US" sz="2800" dirty="0"/>
              <a:t>Gonorrhea Coinfection with HIV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727090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18139</TotalTime>
  <Words>688</Words>
  <Application>Microsoft Office PowerPoint</Application>
  <PresentationFormat>On-screen Show (4:3)</PresentationFormat>
  <Paragraphs>80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Narrow</vt:lpstr>
      <vt:lpstr>Calibri</vt:lpstr>
      <vt:lpstr>Candara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Times New Roman</vt:lpstr>
      <vt:lpstr>4_Office Theme</vt:lpstr>
      <vt:lpstr>3_Office Theme</vt:lpstr>
      <vt:lpstr>PowerPoint Presentation</vt:lpstr>
      <vt:lpstr>PowerPoint Presentation</vt:lpstr>
      <vt:lpstr>Gonorrhea Cases by Gender, 2011-2021</vt:lpstr>
      <vt:lpstr>Gonorrhea Rates by Gender North Carolina and United States,  2011-2021</vt:lpstr>
      <vt:lpstr>Age Distribution of Gonorrhea Cases by Gender, 2021</vt:lpstr>
      <vt:lpstr>Gonorrhea Cases by Race/Ethnicity 2017-2021</vt:lpstr>
      <vt:lpstr>Gonorrhea Rates by Race/Ethnicity 2017-2021</vt:lpstr>
      <vt:lpstr>Gonorrhea Rates by County, 2021</vt:lpstr>
      <vt:lpstr>Gonorrhea Coinfection with HIV </vt:lpstr>
      <vt:lpstr>People with Gonorrhea Coinfected with HIV^^ by Gender, 2011-2021 </vt:lpstr>
      <vt:lpstr>People with Gonorrhea Coinfected with HIV^^ by Race/Ethnicity, 2017-2021</vt:lpstr>
    </vt:vector>
  </TitlesOfParts>
  <Company>NC Communicable Disease Branch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Disease Epidemiology in North Carolina 2016</dc:title>
  <dc:creator>Nicole Dzialowy</dc:creator>
  <cp:lastModifiedBy>McKeithen, Mary Catharine</cp:lastModifiedBy>
  <cp:revision>356</cp:revision>
  <cp:lastPrinted>2019-08-01T17:25:34Z</cp:lastPrinted>
  <dcterms:created xsi:type="dcterms:W3CDTF">2017-03-29T13:21:06Z</dcterms:created>
  <dcterms:modified xsi:type="dcterms:W3CDTF">2022-12-13T14:25:55Z</dcterms:modified>
</cp:coreProperties>
</file>