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86" r:id="rId2"/>
    <p:sldId id="487" r:id="rId3"/>
    <p:sldId id="495" r:id="rId4"/>
    <p:sldId id="496" r:id="rId5"/>
    <p:sldId id="497" r:id="rId6"/>
    <p:sldId id="526" r:id="rId7"/>
    <p:sldId id="527" r:id="rId8"/>
    <p:sldId id="528" r:id="rId9"/>
    <p:sldId id="529" r:id="rId10"/>
    <p:sldId id="539" r:id="rId11"/>
    <p:sldId id="512" r:id="rId12"/>
    <p:sldId id="513" r:id="rId13"/>
    <p:sldId id="537" r:id="rId14"/>
    <p:sldId id="53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B349A-3F65-4405-A77A-E191F058254A}" name="Swankie, Taylor A" initials="TS" userId="S::taylor.swankie@dhhs.nc.gov::876eb074-cc7d-47ba-b366-b5a65f1db720" providerId="AD"/>
  <p188:author id="{552E52B3-6741-3030-F80A-00B5D55D32E2}" name="McKeithen, Mary Catharine" initials="MMC" userId="S::marycatharine.mckeithen@dhhs.nc.gov::6350e9b6-9eea-478c-85c1-9676ca269e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4" clrIdx="0">
    <p:extLst>
      <p:ext uri="{19B8F6BF-5375-455C-9EA6-DF929625EA0E}">
        <p15:presenceInfo xmlns:p15="http://schemas.microsoft.com/office/powerpoint/2012/main" userId="S::nicole.d.adams@dhhs.nc.gov::b35b702c-a4cc-46c2-9529-4cd74a31c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1167979002624"/>
          <c:y val="0.10376973916932153"/>
          <c:w val="0.82663276465441815"/>
          <c:h val="0.75604528804146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2284-4FE6-ACAB-CF3FBDF7883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B5B-4CCF-A1B9-B8828899835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84-4FE6-ACAB-CF3FBDF788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84-4FE6-ACAB-CF3FBDF788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84-4FE6-ACAB-CF3FBDF788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84-4FE6-ACAB-CF3FBDF788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84-4FE6-ACAB-CF3FBDF788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84-4FE6-ACAB-CF3FBDF788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284-4FE6-ACAB-CF3FBDF788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5B-4CCF-A1B9-B8828899835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84-4FE6-ACAB-CF3FBDF788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5B-4CCF-A1B9-B88288998350}"/>
                </c:ext>
              </c:extLst>
            </c:dLbl>
            <c:dLbl>
              <c:idx val="10"/>
              <c:layout>
                <c:manualLayout>
                  <c:x val="6.1022120518687911E-2"/>
                  <c:y val="-2.86437500126877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7-44FE-A7D6-41320B77D5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Sheet1!$A$4:$A$14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2020*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Sheet1!$B$4:$B$14</c:f>
              <c:numCache>
                <c:formatCode>#,##0</c:formatCode>
                <c:ptCount val="11"/>
                <c:pt idx="0">
                  <c:v>7744</c:v>
                </c:pt>
                <c:pt idx="1">
                  <c:v>8079</c:v>
                </c:pt>
                <c:pt idx="2">
                  <c:v>8576</c:v>
                </c:pt>
                <c:pt idx="3">
                  <c:v>9568</c:v>
                </c:pt>
                <c:pt idx="4" formatCode="General">
                  <c:v>11033</c:v>
                </c:pt>
                <c:pt idx="5" formatCode="General">
                  <c:v>11485</c:v>
                </c:pt>
                <c:pt idx="6" formatCode="########0">
                  <c:v>12633</c:v>
                </c:pt>
                <c:pt idx="7" formatCode="########0">
                  <c:v>13265</c:v>
                </c:pt>
                <c:pt idx="8" formatCode="########0">
                  <c:v>13585</c:v>
                </c:pt>
                <c:pt idx="9" formatCode="########0">
                  <c:v>12208</c:v>
                </c:pt>
                <c:pt idx="10" formatCode="########0">
                  <c:v>11376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5B-4CCF-A1B9-B882889983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558ED5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2284-4FE6-ACAB-CF3FBDF7883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B5B-4CCF-A1B9-B8828899835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4-4FE6-ACAB-CF3FBDF788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4-4FE6-ACAB-CF3FBDF788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84-4FE6-ACAB-CF3FBDF788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84-4FE6-ACAB-CF3FBDF788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4-4FE6-ACAB-CF3FBDF788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84-4FE6-ACAB-CF3FBDF788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84-4FE6-ACAB-CF3FBDF788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5B-4CCF-A1B9-B8828899835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4-4FE6-ACAB-CF3FBDF788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5B-4CCF-A1B9-B88288998350}"/>
                </c:ext>
              </c:extLst>
            </c:dLbl>
            <c:dLbl>
              <c:idx val="10"/>
              <c:layout>
                <c:manualLayout>
                  <c:x val="6.1022120518688022E-2"/>
                  <c:y val="1.145750000507468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7-44FE-A7D6-41320B77D5A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Sheet1!$A$4:$A$14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2020*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Sheet1!$C$4:$C$14</c:f>
              <c:numCache>
                <c:formatCode>#,##0</c:formatCode>
                <c:ptCount val="11"/>
                <c:pt idx="0">
                  <c:v>6362</c:v>
                </c:pt>
                <c:pt idx="1">
                  <c:v>6896</c:v>
                </c:pt>
                <c:pt idx="2">
                  <c:v>8475</c:v>
                </c:pt>
                <c:pt idx="3">
                  <c:v>10029</c:v>
                </c:pt>
                <c:pt idx="4" formatCode="General">
                  <c:v>11696</c:v>
                </c:pt>
                <c:pt idx="5" formatCode="General">
                  <c:v>12051</c:v>
                </c:pt>
                <c:pt idx="6" formatCode="########0">
                  <c:v>14218</c:v>
                </c:pt>
                <c:pt idx="7" formatCode="########0">
                  <c:v>14829</c:v>
                </c:pt>
                <c:pt idx="8" formatCode="########0">
                  <c:v>15641</c:v>
                </c:pt>
                <c:pt idx="9" formatCode="########0">
                  <c:v>14670</c:v>
                </c:pt>
                <c:pt idx="10" formatCode="########0">
                  <c:v>15005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5B-4CCF-A1B9-B882889983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8951296"/>
        <c:axId val="48953216"/>
      </c:barChart>
      <c:catAx>
        <c:axId val="4895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0071279284533878"/>
              <c:y val="0.931252199808085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8953216"/>
        <c:crosses val="autoZero"/>
        <c:auto val="1"/>
        <c:lblAlgn val="ctr"/>
        <c:lblOffset val="100"/>
        <c:noMultiLvlLbl val="0"/>
      </c:catAx>
      <c:valAx>
        <c:axId val="48953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8951296"/>
        <c:crosses val="autoZero"/>
        <c:crossBetween val="between"/>
        <c:majorUnit val="400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2211705061947"/>
          <c:y val="0.12266742213584397"/>
          <c:w val="0.82496570234749833"/>
          <c:h val="0.73976616594835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E-4425-85E0-F90E000DDF10}"/>
                </c:ext>
              </c:extLst>
            </c:dLbl>
            <c:dLbl>
              <c:idx val="4"/>
              <c:layout>
                <c:manualLayout>
                  <c:x val="6.1595516569967222E-2"/>
                  <c:y val="-2.75308909603305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6.2E-2</c:v>
                </c:pt>
                <c:pt idx="1">
                  <c:v>6.8000000000000005E-2</c:v>
                </c:pt>
                <c:pt idx="2">
                  <c:v>8.5000000000000006E-2</c:v>
                </c:pt>
                <c:pt idx="3">
                  <c:v>9.6000000000000002E-2</c:v>
                </c:pt>
                <c:pt idx="4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425-85E0-F90E000D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E-4425-85E0-F90E000DDF10}"/>
                </c:ext>
              </c:extLst>
            </c:dLbl>
            <c:dLbl>
              <c:idx val="4"/>
              <c:layout>
                <c:manualLayout>
                  <c:x val="6.8254491334288014E-2"/>
                  <c:y val="8.2592672880988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0.81200000000000006</c:v>
                </c:pt>
                <c:pt idx="1">
                  <c:v>0.79100000000000004</c:v>
                </c:pt>
                <c:pt idx="2">
                  <c:v>0.81599999999999995</c:v>
                </c:pt>
                <c:pt idx="3">
                  <c:v>0.80700000000000005</c:v>
                </c:pt>
                <c:pt idx="4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425-85E0-F90E000D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E-4425-85E0-F90E000DDF10}"/>
                </c:ext>
              </c:extLst>
            </c:dLbl>
            <c:dLbl>
              <c:idx val="4"/>
              <c:layout>
                <c:manualLayout>
                  <c:x val="6.6589747643207811E-2"/>
                  <c:y val="-2.75308909603295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0.127</c:v>
                </c:pt>
                <c:pt idx="1">
                  <c:v>0.14099999999999999</c:v>
                </c:pt>
                <c:pt idx="2">
                  <c:v>9.9000000000000005E-2</c:v>
                </c:pt>
                <c:pt idx="3">
                  <c:v>9.8000000000000004E-2</c:v>
                </c:pt>
                <c:pt idx="4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425-85E0-F90E000DDF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279903"/>
        <c:axId val="1479255055"/>
      </c:barChart>
      <c:catAx>
        <c:axId val="168227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55055"/>
        <c:crosses val="autoZero"/>
        <c:auto val="1"/>
        <c:lblAlgn val="ctr"/>
        <c:lblOffset val="100"/>
        <c:noMultiLvlLbl val="0"/>
      </c:catAx>
      <c:valAx>
        <c:axId val="14792550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7990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532319753481608"/>
          <c:y val="2.6921367254653609E-2"/>
          <c:w val="0.60935360493036783"/>
          <c:h val="5.0315196184695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02099737532807E-2"/>
          <c:y val="9.0322435247482138E-2"/>
          <c:w val="0.89144075740532436"/>
          <c:h val="0.7434106288540141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NC Women</c:v>
                </c:pt>
              </c:strCache>
            </c:strRef>
          </c:tx>
          <c:spPr>
            <a:ln w="44450">
              <a:solidFill>
                <a:srgbClr val="522358"/>
              </a:solidFill>
            </a:ln>
          </c:spPr>
          <c:marker>
            <c:symbol val="none"/>
          </c:marker>
          <c:dPt>
            <c:idx val="5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54D-4511-91D3-204C99340724}"/>
              </c:ext>
            </c:extLst>
          </c:dPt>
          <c:dPt>
            <c:idx val="7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4D-4511-91D3-204C9934072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37-4B4E-A5E8-23FF2C1BE88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37-4B4E-A5E8-23FF2C1BE88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2020*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1"/>
                <c:pt idx="0">
                  <c:v>153.4</c:v>
                </c:pt>
                <c:pt idx="1">
                  <c:v>158.5</c:v>
                </c:pt>
                <c:pt idx="2" formatCode="#,##0.0">
                  <c:v>166.6</c:v>
                </c:pt>
                <c:pt idx="3" formatCode="#,##0.0">
                  <c:v>183.6</c:v>
                </c:pt>
                <c:pt idx="4">
                  <c:v>209.2</c:v>
                </c:pt>
                <c:pt idx="5">
                  <c:v>215.2</c:v>
                </c:pt>
                <c:pt idx="6" formatCode="####0.0">
                  <c:v>234.21531011326999</c:v>
                </c:pt>
                <c:pt idx="7" formatCode="####0.0">
                  <c:v>249.38931109704399</c:v>
                </c:pt>
                <c:pt idx="8" formatCode="####0.0">
                  <c:v>252.15576005611501</c:v>
                </c:pt>
                <c:pt idx="9" formatCode="####0.0">
                  <c:v>223.62480271632299</c:v>
                </c:pt>
                <c:pt idx="10" formatCode="####0.0">
                  <c:v>208.384318127531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4D-4511-91D3-204C99340724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NC Men</c:v>
                </c:pt>
              </c:strCache>
            </c:strRef>
          </c:tx>
          <c:spPr>
            <a:ln w="38100">
              <a:solidFill>
                <a:srgbClr val="558ED5"/>
              </a:solidFill>
              <a:prstDash val="solid"/>
            </a:ln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A26E-4ACF-B875-5461F416D97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6E-4ACF-B875-5461F416D97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1A-460C-AD03-50F0443D036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84-42AC-B5A2-3589A96DAB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2020*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1"/>
                <c:pt idx="0">
                  <c:v>132.69999999999999</c:v>
                </c:pt>
                <c:pt idx="1">
                  <c:v>142.6</c:v>
                </c:pt>
                <c:pt idx="2" formatCode="#,##0.0">
                  <c:v>173.5</c:v>
                </c:pt>
                <c:pt idx="3" formatCode="#,##0.0">
                  <c:v>202.9</c:v>
                </c:pt>
                <c:pt idx="4">
                  <c:v>233.9</c:v>
                </c:pt>
                <c:pt idx="5">
                  <c:v>238.4</c:v>
                </c:pt>
                <c:pt idx="6" formatCode="####0.0">
                  <c:v>278.36790808416202</c:v>
                </c:pt>
                <c:pt idx="7" formatCode="####0.0">
                  <c:v>289.605093018719</c:v>
                </c:pt>
                <c:pt idx="8" formatCode="####0.0">
                  <c:v>302.04648514910798</c:v>
                </c:pt>
                <c:pt idx="9" formatCode="####0.0">
                  <c:v>279.97096851824801</c:v>
                </c:pt>
                <c:pt idx="10" formatCode="####0.0">
                  <c:v>286.36430692681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54D-4511-91D3-204C99340724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US Total Women</c:v>
                </c:pt>
              </c:strCache>
            </c:strRef>
          </c:tx>
          <c:spPr>
            <a:ln w="44450">
              <a:solidFill>
                <a:srgbClr val="522358">
                  <a:alpha val="62000"/>
                </a:srgb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AB-40DB-A2ED-9C5D638F4E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84-42AC-B5A2-3589A96DAB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2020*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1"/>
                <c:pt idx="0">
                  <c:v>101.7</c:v>
                </c:pt>
                <c:pt idx="1">
                  <c:v>100.4</c:v>
                </c:pt>
                <c:pt idx="2">
                  <c:v>106.3</c:v>
                </c:pt>
                <c:pt idx="3">
                  <c:v>120.4</c:v>
                </c:pt>
                <c:pt idx="4">
                  <c:v>140.69999999999999</c:v>
                </c:pt>
                <c:pt idx="5">
                  <c:v>145.19999999999999</c:v>
                </c:pt>
                <c:pt idx="6">
                  <c:v>152.1</c:v>
                </c:pt>
                <c:pt idx="7">
                  <c:v>173.8</c:v>
                </c:pt>
                <c:pt idx="8">
                  <c:v>177.9</c:v>
                </c:pt>
                <c:pt idx="9">
                  <c:v>152.1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C54D-4511-91D3-204C99340724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US Total Men</c:v>
                </c:pt>
              </c:strCache>
            </c:strRef>
          </c:tx>
          <c:spPr>
            <a:ln w="38100">
              <a:solidFill>
                <a:srgbClr val="558ED5">
                  <a:alpha val="50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AB-40DB-A2ED-9C5D638F4E0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AB-40DB-A2ED-9C5D638F4E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2020*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1"/>
                <c:pt idx="0">
                  <c:v>108.7</c:v>
                </c:pt>
                <c:pt idx="1">
                  <c:v>119.1</c:v>
                </c:pt>
                <c:pt idx="2">
                  <c:v>139.69999999999999</c:v>
                </c:pt>
                <c:pt idx="3">
                  <c:v>169.7</c:v>
                </c:pt>
                <c:pt idx="4">
                  <c:v>200.8</c:v>
                </c:pt>
                <c:pt idx="5">
                  <c:v>211.9</c:v>
                </c:pt>
                <c:pt idx="6">
                  <c:v>223.7</c:v>
                </c:pt>
                <c:pt idx="7">
                  <c:v>234.8</c:v>
                </c:pt>
                <c:pt idx="8">
                  <c:v>249.7</c:v>
                </c:pt>
                <c:pt idx="9">
                  <c:v>236.3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C54D-4511-91D3-204C993407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980736"/>
        <c:axId val="509952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57150">
                    <a:solidFill>
                      <a:srgbClr val="522358"/>
                    </a:solidFill>
                  </a:ln>
                </c:spPr>
                <c:marker>
                  <c:symbol val="none"/>
                </c:marker>
                <c:dPt>
                  <c:idx val="5"/>
                  <c:bubble3D val="0"/>
                  <c:spPr>
                    <a:ln w="57150">
                      <a:solidFill>
                        <a:srgbClr val="522358"/>
                      </a:solidFill>
                      <a:prstDash val="solid"/>
                    </a:ln>
                  </c:spPr>
                  <c:extLst>
                    <c:ext xmlns:c16="http://schemas.microsoft.com/office/drawing/2014/chart" uri="{C3380CC4-5D6E-409C-BE32-E72D297353CC}">
                      <c16:uniqueId val="{00000035-C54D-4511-91D3-204C99340724}"/>
                    </c:ext>
                  </c:extLst>
                </c:dPt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C54D-4511-91D3-204C99340724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C54D-4511-91D3-204C99340724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C54D-4511-91D3-204C99340724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C54D-4511-91D3-204C99340724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C54D-4511-91D3-204C99340724}"/>
                      </c:ext>
                    </c:extLst>
                  </c:dLbl>
                  <c:dLbl>
                    <c:idx val="5"/>
                    <c:layout>
                      <c:manualLayout>
                        <c:x val="-1.1186843832021107E-2"/>
                        <c:y val="-2.4980761000476585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b="1"/>
                        </a:pPr>
                        <a:endParaRPr lang="en-US"/>
                      </a:p>
                    </c:txPr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C54D-4511-91D3-204C9934072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2020*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0</c:v>
                      </c:pt>
                      <c:pt idx="8">
                        <c:v>2021</c:v>
                      </c:pt>
                      <c:pt idx="9">
                        <c:v>2022</c:v>
                      </c:pt>
                      <c:pt idx="10">
                        <c:v>2023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37-C54D-4511-91D3-204C99340724}"/>
                  </c:ext>
                </c:extLst>
              </c15:ser>
            </c15:filteredLineSeries>
          </c:ext>
        </c:extLst>
      </c:lineChart>
      <c:catAx>
        <c:axId val="5098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52653965129359"/>
              <c:y val="0.929568580211548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0995200"/>
        <c:crosses val="autoZero"/>
        <c:auto val="1"/>
        <c:lblAlgn val="ctr"/>
        <c:lblOffset val="100"/>
        <c:noMultiLvlLbl val="0"/>
      </c:catAx>
      <c:valAx>
        <c:axId val="50995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0416666666666666E-2"/>
              <c:y val="0.253856030197330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0980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26954443194601"/>
          <c:y val="1.9642228626261415E-2"/>
          <c:w val="0.70848472065991752"/>
          <c:h val="5.4088820434457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3061145134636"/>
          <c:y val="0.10101714401414065"/>
          <c:w val="0.86127782638281314"/>
          <c:h val="0.77352024309522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5875">
              <a:noFill/>
              <a:prstDash val="dash"/>
            </a:ln>
          </c:spPr>
          <c:invertIfNegative val="0"/>
          <c:dLbls>
            <c:dLbl>
              <c:idx val="2"/>
              <c:layout>
                <c:manualLayout>
                  <c:x val="-1.2345679012345678E-2"/>
                  <c:y val="-2.9556638781801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30-435B-AB91-F0452F767464}"/>
                </c:ext>
              </c:extLst>
            </c:dLbl>
            <c:dLbl>
              <c:idx val="3"/>
              <c:layout>
                <c:manualLayout>
                  <c:x val="-2.1604938271604996E-2"/>
                  <c:y val="5.911327756360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0-435B-AB91-F0452F767464}"/>
                </c:ext>
              </c:extLst>
            </c:dLbl>
            <c:dLbl>
              <c:idx val="6"/>
              <c:layout>
                <c:manualLayout>
                  <c:x val="1.8518518518518517E-2"/>
                  <c:y val="5.911327756360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92-4F30-BF52-8130C53185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4</c:v>
                </c:pt>
                <c:pt idx="1">
                  <c:v>24</c:v>
                </c:pt>
                <c:pt idx="2" formatCode="#,##0">
                  <c:v>1909</c:v>
                </c:pt>
                <c:pt idx="3" formatCode="#,##0">
                  <c:v>3734</c:v>
                </c:pt>
                <c:pt idx="4" formatCode="#,##0">
                  <c:v>3055</c:v>
                </c:pt>
                <c:pt idx="5" formatCode="#,##0">
                  <c:v>2422</c:v>
                </c:pt>
                <c:pt idx="6" formatCode="#,##0">
                  <c:v>1400</c:v>
                </c:pt>
                <c:pt idx="7">
                  <c:v>831</c:v>
                </c:pt>
                <c:pt idx="8">
                  <c:v>970</c:v>
                </c:pt>
                <c:pt idx="9">
                  <c:v>510</c:v>
                </c:pt>
                <c:pt idx="10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B-4881-B336-12F36E6B4F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dLbl>
              <c:idx val="3"/>
              <c:layout>
                <c:manualLayout>
                  <c:x val="1.5432098765432098E-2"/>
                  <c:y val="-5.911327756360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92-4F30-BF52-8130C53185CB}"/>
                </c:ext>
              </c:extLst>
            </c:dLbl>
            <c:dLbl>
              <c:idx val="4"/>
              <c:layout>
                <c:manualLayout>
                  <c:x val="2.1604938271604882E-2"/>
                  <c:y val="-3.546796653816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A-4456-A2F3-4C89B4D0524E}"/>
                </c:ext>
              </c:extLst>
            </c:dLbl>
            <c:dLbl>
              <c:idx val="5"/>
              <c:layout>
                <c:manualLayout>
                  <c:x val="1.8518518518518406E-2"/>
                  <c:y val="-2.364531102544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30-435B-AB91-F0452F767464}"/>
                </c:ext>
              </c:extLst>
            </c:dLbl>
            <c:dLbl>
              <c:idx val="6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A-4456-A2F3-4C89B4D0524E}"/>
                </c:ext>
              </c:extLst>
            </c:dLbl>
            <c:dLbl>
              <c:idx val="7"/>
              <c:layout>
                <c:manualLayout>
                  <c:x val="9.259259259259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A-4456-A2F3-4C89B4D0524E}"/>
                </c:ext>
              </c:extLst>
            </c:dLbl>
            <c:dLbl>
              <c:idx val="8"/>
              <c:layout>
                <c:manualLayout>
                  <c:x val="7.716049382716049E-3"/>
                  <c:y val="1.1636471972176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161976280742688E-2"/>
                      <c:h val="4.9670047837536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1A-4456-A2F3-4C89B4D052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5</c:v>
                </c:pt>
                <c:pt idx="1">
                  <c:v>102</c:v>
                </c:pt>
                <c:pt idx="2" formatCode="#,##0">
                  <c:v>2841</c:v>
                </c:pt>
                <c:pt idx="3" formatCode="#,##0">
                  <c:v>3679</c:v>
                </c:pt>
                <c:pt idx="4" formatCode="#,##0">
                  <c:v>1958</c:v>
                </c:pt>
                <c:pt idx="5" formatCode="#,##0">
                  <c:v>1288</c:v>
                </c:pt>
                <c:pt idx="6">
                  <c:v>701</c:v>
                </c:pt>
                <c:pt idx="7">
                  <c:v>410</c:v>
                </c:pt>
                <c:pt idx="8">
                  <c:v>293</c:v>
                </c:pt>
                <c:pt idx="9">
                  <c:v>88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B-4881-B336-12F36E6B4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7708032"/>
        <c:axId val="47190016"/>
      </c:barChart>
      <c:catAx>
        <c:axId val="4770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3652656265189071"/>
              <c:y val="0.942312608388535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7190016"/>
        <c:crosses val="autoZero"/>
        <c:auto val="1"/>
        <c:lblAlgn val="ctr"/>
        <c:lblOffset val="100"/>
        <c:noMultiLvlLbl val="0"/>
      </c:catAx>
      <c:valAx>
        <c:axId val="47190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5432098765432098E-3"/>
              <c:y val="0.366399919941072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7708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D6-418D-B778-A285A358C707}"/>
                </c:ext>
              </c:extLst>
            </c:dLbl>
            <c:dLbl>
              <c:idx val="4"/>
              <c:layout>
                <c:manualLayout>
                  <c:x val="5.5111103396520832E-2"/>
                  <c:y val="-2.51396648044691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########0</c:formatCode>
                <c:ptCount val="5"/>
                <c:pt idx="0">
                  <c:v>378</c:v>
                </c:pt>
                <c:pt idx="1">
                  <c:v>370</c:v>
                </c:pt>
                <c:pt idx="2">
                  <c:v>363</c:v>
                </c:pt>
                <c:pt idx="3">
                  <c:v>415</c:v>
                </c:pt>
                <c:pt idx="4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6-418D-B778-A285A358C70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D6-418D-B778-A285A358C707}"/>
                </c:ext>
              </c:extLst>
            </c:dLbl>
            <c:dLbl>
              <c:idx val="4"/>
              <c:layout>
                <c:manualLayout>
                  <c:x val="6.9333323627881083E-2"/>
                  <c:y val="-1.024196734499932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########0</c:formatCode>
                <c:ptCount val="5"/>
                <c:pt idx="0">
                  <c:v>15338</c:v>
                </c:pt>
                <c:pt idx="1">
                  <c:v>16043</c:v>
                </c:pt>
                <c:pt idx="2">
                  <c:v>15887</c:v>
                </c:pt>
                <c:pt idx="3">
                  <c:v>15898</c:v>
                </c:pt>
                <c:pt idx="4">
                  <c:v>16852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6-418D-B778-A285A358C70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D6-418D-B778-A285A358C707}"/>
                </c:ext>
              </c:extLst>
            </c:dLbl>
            <c:dLbl>
              <c:idx val="4"/>
              <c:layout>
                <c:manualLayout>
                  <c:x val="6.0444435983280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########0</c:formatCode>
                <c:ptCount val="5"/>
                <c:pt idx="0">
                  <c:v>99</c:v>
                </c:pt>
                <c:pt idx="1">
                  <c:v>112</c:v>
                </c:pt>
                <c:pt idx="2">
                  <c:v>140</c:v>
                </c:pt>
                <c:pt idx="3">
                  <c:v>176</c:v>
                </c:pt>
                <c:pt idx="4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6-418D-B778-A285A358C7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D6-418D-B778-A285A358C707}"/>
                </c:ext>
              </c:extLst>
            </c:dLbl>
            <c:dLbl>
              <c:idx val="4"/>
              <c:layout>
                <c:manualLayout>
                  <c:x val="6.75555460989611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Sheet1!$E$2:$E$6</c:f>
              <c:numCache>
                <c:formatCode>########0</c:formatCode>
                <c:ptCount val="5"/>
                <c:pt idx="0">
                  <c:v>5742</c:v>
                </c:pt>
                <c:pt idx="1">
                  <c:v>5128</c:v>
                </c:pt>
                <c:pt idx="2">
                  <c:v>5140</c:v>
                </c:pt>
                <c:pt idx="3">
                  <c:v>5278</c:v>
                </c:pt>
                <c:pt idx="4">
                  <c:v>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D6-418D-B778-A285A358C7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D6-418D-B778-A285A358C707}"/>
                </c:ext>
              </c:extLst>
            </c:dLbl>
            <c:dLbl>
              <c:idx val="4"/>
              <c:layout>
                <c:manualLayout>
                  <c:x val="6.2222213512200954E-2"/>
                  <c:y val="-5.5865921787709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Sheet1!$F$2:$F$6</c:f>
              <c:numCache>
                <c:formatCode>########0</c:formatCode>
                <c:ptCount val="5"/>
                <c:pt idx="0">
                  <c:v>106</c:v>
                </c:pt>
                <c:pt idx="1">
                  <c:v>152</c:v>
                </c:pt>
                <c:pt idx="2">
                  <c:v>180</c:v>
                </c:pt>
                <c:pt idx="3">
                  <c:v>255</c:v>
                </c:pt>
                <c:pt idx="4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6-418D-B778-A285A358C70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D6-418D-B778-A285A358C707}"/>
                </c:ext>
              </c:extLst>
            </c:dLbl>
            <c:dLbl>
              <c:idx val="4"/>
              <c:layout>
                <c:manualLayout>
                  <c:x val="6.39999910411211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Sheet1!$G$2:$G$6</c:f>
              <c:numCache>
                <c:formatCode>########0</c:formatCode>
                <c:ptCount val="5"/>
                <c:pt idx="0">
                  <c:v>5188</c:v>
                </c:pt>
                <c:pt idx="1">
                  <c:v>6289</c:v>
                </c:pt>
                <c:pt idx="2">
                  <c:v>7516</c:v>
                </c:pt>
                <c:pt idx="3">
                  <c:v>4856</c:v>
                </c:pt>
                <c:pt idx="4">
                  <c:v>3390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D6-418D-B778-A285A358C7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8799983"/>
        <c:axId val="1689002127"/>
      </c:barChart>
      <c:catAx>
        <c:axId val="1758799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02127"/>
        <c:crosses val="autoZero"/>
        <c:auto val="1"/>
        <c:lblAlgn val="ctr"/>
        <c:lblOffset val="100"/>
        <c:noMultiLvlLbl val="0"/>
      </c:catAx>
      <c:valAx>
        <c:axId val="16890021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79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D6-418D-B778-A285A358C707}"/>
                </c:ext>
              </c:extLst>
            </c:dLbl>
            <c:dLbl>
              <c:idx val="4"/>
              <c:layout>
                <c:manualLayout>
                  <c:x val="6.3999991041121113E-2"/>
                  <c:y val="-3.35195530726256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########0</c:formatCode>
                <c:ptCount val="5"/>
                <c:pt idx="0">
                  <c:v>899</c:v>
                </c:pt>
                <c:pt idx="1">
                  <c:v>1189</c:v>
                </c:pt>
                <c:pt idx="2">
                  <c:v>1446</c:v>
                </c:pt>
                <c:pt idx="3">
                  <c:v>1507</c:v>
                </c:pt>
                <c:pt idx="4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6-418D-B778-A285A358C70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D6-418D-B778-A285A358C707}"/>
                </c:ext>
              </c:extLst>
            </c:dLbl>
            <c:dLbl>
              <c:idx val="4"/>
              <c:layout>
                <c:manualLayout>
                  <c:x val="6.577776857004114E-2"/>
                  <c:y val="-1.024196734499932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########0</c:formatCode>
                <c:ptCount val="5"/>
                <c:pt idx="0">
                  <c:v>9114</c:v>
                </c:pt>
                <c:pt idx="1">
                  <c:v>10114</c:v>
                </c:pt>
                <c:pt idx="2">
                  <c:v>10334</c:v>
                </c:pt>
                <c:pt idx="3">
                  <c:v>7729</c:v>
                </c:pt>
                <c:pt idx="4">
                  <c:v>5934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6-418D-B778-A285A358C70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D6-418D-B778-A285A358C707}"/>
                </c:ext>
              </c:extLst>
            </c:dLbl>
            <c:dLbl>
              <c:idx val="4"/>
              <c:layout>
                <c:manualLayout>
                  <c:x val="6.399999104112098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########0</c:formatCode>
                <c:ptCount val="5"/>
                <c:pt idx="0">
                  <c:v>16838</c:v>
                </c:pt>
                <c:pt idx="1">
                  <c:v>16791</c:v>
                </c:pt>
                <c:pt idx="2">
                  <c:v>17446</c:v>
                </c:pt>
                <c:pt idx="3">
                  <c:v>17642</c:v>
                </c:pt>
                <c:pt idx="4">
                  <c:v>18840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6-418D-B778-A285A358C7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8799983"/>
        <c:axId val="1689002127"/>
      </c:barChart>
      <c:catAx>
        <c:axId val="1758799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02127"/>
        <c:crosses val="autoZero"/>
        <c:auto val="1"/>
        <c:lblAlgn val="ctr"/>
        <c:lblOffset val="100"/>
        <c:noMultiLvlLbl val="0"/>
      </c:catAx>
      <c:valAx>
        <c:axId val="16890021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#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79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####0.0</c:formatCode>
                <c:ptCount val="5"/>
                <c:pt idx="0">
                  <c:v>226.806350577816</c:v>
                </c:pt>
                <c:pt idx="1">
                  <c:v>231.89495785152499</c:v>
                </c:pt>
                <c:pt idx="2">
                  <c:v>222.70758432825801</c:v>
                </c:pt>
                <c:pt idx="3">
                  <c:v>249.66010130785801</c:v>
                </c:pt>
                <c:pt idx="4">
                  <c:v>242.44101404112499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5-48B9-BA31-59875248AC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05-48B9-BA31-59875248ACFD}"/>
                </c:ext>
              </c:extLst>
            </c:dLbl>
            <c:dLbl>
              <c:idx val="4"/>
              <c:layout>
                <c:manualLayout>
                  <c:x val="2.6675483537927744E-2"/>
                  <c:y val="2.2873481057898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####0.0</c:formatCode>
                <c:ptCount val="5"/>
                <c:pt idx="0">
                  <c:v>27.860562107947</c:v>
                </c:pt>
                <c:pt idx="1">
                  <c:v>30.767540245041499</c:v>
                </c:pt>
                <c:pt idx="2">
                  <c:v>36.9085406363033</c:v>
                </c:pt>
                <c:pt idx="3">
                  <c:v>44.093809579881203</c:v>
                </c:pt>
                <c:pt idx="4">
                  <c:v>51.108733831225898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5-48B9-BA31-59875248A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05-48B9-BA31-59875248ACF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05-48B9-BA31-59875248A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####0.0</c:formatCode>
                <c:ptCount val="5"/>
                <c:pt idx="0">
                  <c:v>656.36066029762605</c:v>
                </c:pt>
                <c:pt idx="1">
                  <c:v>691.86170873411299</c:v>
                </c:pt>
                <c:pt idx="2">
                  <c:v>677.20417447971397</c:v>
                </c:pt>
                <c:pt idx="3">
                  <c:v>669.70642105990396</c:v>
                </c:pt>
                <c:pt idx="4">
                  <c:v>709.89386134743404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5-48B9-BA31-59875248AC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05-48B9-BA31-59875248ACFD}"/>
                </c:ext>
              </c:extLst>
            </c:dLbl>
            <c:dLbl>
              <c:idx val="4"/>
              <c:layout>
                <c:manualLayout>
                  <c:x val="0"/>
                  <c:y val="2.85918513223731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0-43E8-81DF-8F6C79F28F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Sheet1!$E$2:$E$6</c:f>
              <c:numCache>
                <c:formatCode>####0.0</c:formatCode>
                <c:ptCount val="5"/>
                <c:pt idx="0">
                  <c:v>77.660868700790004</c:v>
                </c:pt>
                <c:pt idx="1">
                  <c:v>69.850323071365594</c:v>
                </c:pt>
                <c:pt idx="2">
                  <c:v>69.371423373392005</c:v>
                </c:pt>
                <c:pt idx="3">
                  <c:v>70.558733461376505</c:v>
                </c:pt>
                <c:pt idx="4">
                  <c:v>69.6630466213022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05-48B9-BA31-59875248AC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05-48B9-BA31-59875248ACFD}"/>
                </c:ext>
              </c:extLst>
            </c:dLbl>
            <c:dLbl>
              <c:idx val="4"/>
              <c:layout>
                <c:manualLayout>
                  <c:x val="6.276584361865351E-3"/>
                  <c:y val="-1.715511079342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Sheet1!$F$2:$F$6</c:f>
              <c:numCache>
                <c:formatCode>####0.0</c:formatCode>
                <c:ptCount val="5"/>
                <c:pt idx="0">
                  <c:v>42.592347039229203</c:v>
                </c:pt>
                <c:pt idx="1">
                  <c:v>59.465359472010199</c:v>
                </c:pt>
                <c:pt idx="2">
                  <c:v>67.110340584978502</c:v>
                </c:pt>
                <c:pt idx="3">
                  <c:v>91.257528746121594</c:v>
                </c:pt>
                <c:pt idx="4">
                  <c:v>115.234997083338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05-48B9-BA31-59875248ACF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916879"/>
        <c:axId val="1688979567"/>
      </c:lineChart>
      <c:catAx>
        <c:axId val="22916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979567"/>
        <c:crosses val="autoZero"/>
        <c:auto val="1"/>
        <c:lblAlgn val="ctr"/>
        <c:lblOffset val="100"/>
        <c:noMultiLvlLbl val="0"/>
      </c:catAx>
      <c:valAx>
        <c:axId val="16889795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####0.0</c:formatCode>
                <c:ptCount val="5"/>
                <c:pt idx="0">
                  <c:v>87.853367940459094</c:v>
                </c:pt>
                <c:pt idx="1">
                  <c:v>114.269678363051</c:v>
                </c:pt>
                <c:pt idx="2">
                  <c:v>133.83609798357301</c:v>
                </c:pt>
                <c:pt idx="3">
                  <c:v>134.31264811601301</c:v>
                </c:pt>
                <c:pt idx="4">
                  <c:v>143.31435844097501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6-4D77-9559-5CD674498B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####0.0</c:formatCode>
                <c:ptCount val="5"/>
                <c:pt idx="0">
                  <c:v>177.65186396243601</c:v>
                </c:pt>
                <c:pt idx="1">
                  <c:v>178.648698309471</c:v>
                </c:pt>
                <c:pt idx="2">
                  <c:v>183.92362457104099</c:v>
                </c:pt>
                <c:pt idx="3">
                  <c:v>184.21286745987601</c:v>
                </c:pt>
                <c:pt idx="4">
                  <c:v>196.72205095477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6-4D77-9559-5CD674498BE5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8922831"/>
        <c:axId val="1479227551"/>
      </c:lineChart>
      <c:catAx>
        <c:axId val="119892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27551"/>
        <c:crosses val="autoZero"/>
        <c:auto val="1"/>
        <c:lblAlgn val="ctr"/>
        <c:lblOffset val="100"/>
        <c:noMultiLvlLbl val="0"/>
      </c:catAx>
      <c:valAx>
        <c:axId val="14792275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2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223157405366"/>
          <c:y val="7.9218524947372304E-2"/>
          <c:w val="0.87566607460035528"/>
          <c:h val="0.750264435216587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56C-468F-AA22-0C9F3808756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56C-468F-AA22-0C9F380875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6C-468F-AA22-0C9F380875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6C-468F-AA22-0C9F380875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6C-468F-AA22-0C9F380875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6C-468F-AA22-0C9F380875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6C-468F-AA22-0C9F380875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6C-468F-AA22-0C9F380875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6C-468F-AA22-0C9F380875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6C-468F-AA22-0C9F380875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6C-468F-AA22-0C9F380875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2020^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Sheet1!$D$2:$N$2</c:f>
              <c:numCache>
                <c:formatCode>0.00%</c:formatCode>
                <c:ptCount val="11"/>
                <c:pt idx="0">
                  <c:v>6.8155452436194891E-2</c:v>
                </c:pt>
                <c:pt idx="1">
                  <c:v>6.1135371179039298E-2</c:v>
                </c:pt>
                <c:pt idx="2">
                  <c:v>7.1079653075466057E-2</c:v>
                </c:pt>
                <c:pt idx="3">
                  <c:v>7.8218498888698917E-2</c:v>
                </c:pt>
                <c:pt idx="4">
                  <c:v>8.8320793433652525E-2</c:v>
                </c:pt>
                <c:pt idx="5">
                  <c:v>9.4846900672143394E-2</c:v>
                </c:pt>
                <c:pt idx="6">
                  <c:v>0.10720125115518589</c:v>
                </c:pt>
                <c:pt idx="7">
                  <c:v>9.6022688905395365E-2</c:v>
                </c:pt>
                <c:pt idx="8">
                  <c:v>0.10057692307692308</c:v>
                </c:pt>
                <c:pt idx="9">
                  <c:v>9.1899999999999996E-2</c:v>
                </c:pt>
                <c:pt idx="10">
                  <c:v>0.1166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2-4A99-8AA1-03706053951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56C-468F-AA22-0C9F3808756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6C-468F-AA22-0C9F380875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6C-468F-AA22-0C9F380875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6C-468F-AA22-0C9F380875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6C-468F-AA22-0C9F380875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6C-468F-AA22-0C9F380875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6C-468F-AA22-0C9F380875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6C-468F-AA22-0C9F380875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6C-468F-AA22-0C9F380875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6C-468F-AA22-0C9F380875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56C-468F-AA22-0C9F3808756B}"/>
                </c:ext>
              </c:extLst>
            </c:dLbl>
            <c:dLbl>
              <c:idx val="10"/>
              <c:layout>
                <c:manualLayout>
                  <c:x val="1.3513513513513294E-2"/>
                  <c:y val="-2.75120386832261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D2-43C1-8F0B-1FE3C85F34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Sheet1!$D$1:$N$1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2020^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Sheet1!$D$3:$N$3</c:f>
              <c:numCache>
                <c:formatCode>0.00%</c:formatCode>
                <c:ptCount val="11"/>
                <c:pt idx="0">
                  <c:v>5.0748855056318848E-3</c:v>
                </c:pt>
                <c:pt idx="1">
                  <c:v>4.1977611940298507E-3</c:v>
                </c:pt>
                <c:pt idx="2">
                  <c:v>4.4941471571906351E-3</c:v>
                </c:pt>
                <c:pt idx="3">
                  <c:v>5.6174685149950167E-3</c:v>
                </c:pt>
                <c:pt idx="4">
                  <c:v>6.5258769147104141E-3</c:v>
                </c:pt>
                <c:pt idx="5">
                  <c:v>6.7914671310404873E-3</c:v>
                </c:pt>
                <c:pt idx="6">
                  <c:v>5.8544303797468354E-3</c:v>
                </c:pt>
                <c:pt idx="7">
                  <c:v>5.2766470676918441E-3</c:v>
                </c:pt>
                <c:pt idx="8">
                  <c:v>6.33424173234146E-3</c:v>
                </c:pt>
                <c:pt idx="9">
                  <c:v>6.3E-3</c:v>
                </c:pt>
                <c:pt idx="10">
                  <c:v>7.7000000000000002E-3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2-4A99-8AA1-0370605395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657024"/>
        <c:axId val="56658944"/>
      </c:barChart>
      <c:catAx>
        <c:axId val="5665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3456269112095514"/>
              <c:y val="0.91826743620454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2040000" vert="horz"/>
          <a:lstStyle/>
          <a:p>
            <a:pPr>
              <a:defRPr sz="1200" b="0"/>
            </a:pPr>
            <a:endParaRPr lang="en-US"/>
          </a:p>
        </c:txPr>
        <c:crossAx val="5665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658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 of Gonorrhea Cases Co-Infected</a:t>
                </a:r>
                <a:r>
                  <a:rPr lang="en-US" sz="1400" baseline="0" dirty="0"/>
                  <a:t> with HIV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3100423257903572E-2"/>
              <c:y val="9.6819598539827953E-2"/>
            </c:manualLayout>
          </c:layout>
          <c:overlay val="0"/>
          <c:spPr>
            <a:noFill/>
            <a:ln w="25355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56657024"/>
        <c:crosses val="autoZero"/>
        <c:crossBetween val="between"/>
      </c:valAx>
      <c:spPr>
        <a:noFill/>
        <a:ln w="12678">
          <a:noFill/>
          <a:prstDash val="solid"/>
        </a:ln>
      </c:spPr>
    </c:plotArea>
    <c:legend>
      <c:legendPos val="t"/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12678">
      <a:noFill/>
      <a:prstDash val="solid"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82-4B9A-B42C-B8BF8717CBF9}"/>
                </c:ext>
              </c:extLst>
            </c:dLbl>
            <c:dLbl>
              <c:idx val="4"/>
              <c:layout>
                <c:manualLayout>
                  <c:x val="6.0938240985418932E-2"/>
                  <c:y val="-1.050737160374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7.0000000000000001E-3</c:v>
                </c:pt>
                <c:pt idx="1">
                  <c:v>1.2E-2</c:v>
                </c:pt>
                <c:pt idx="2">
                  <c:v>1.4E-2</c:v>
                </c:pt>
                <c:pt idx="3">
                  <c:v>0.01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2-4B9A-B42C-B8BF8717CBF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0.71540000000000004</c:v>
                </c:pt>
                <c:pt idx="1">
                  <c:v>0.70499999999999996</c:v>
                </c:pt>
                <c:pt idx="2">
                  <c:v>0.68899999999999995</c:v>
                </c:pt>
                <c:pt idx="3">
                  <c:v>0.67800000000000005</c:v>
                </c:pt>
                <c:pt idx="4">
                  <c:v>0.69799999999999995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2-4B9A-B42C-B8BF8717CBF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2-4B9A-B42C-B8BF8717CBF9}"/>
                </c:ext>
              </c:extLst>
            </c:dLbl>
            <c:dLbl>
              <c:idx val="4"/>
              <c:layout>
                <c:manualLayout>
                  <c:x val="5.9245512069157173E-2"/>
                  <c:y val="3.414895771217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4.0000000000000001E-3</c:v>
                </c:pt>
                <c:pt idx="1">
                  <c:v>6.0000000000000001E-3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2-4B9A-B42C-B8BF8717CB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-1.050737160374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0.1986</c:v>
                </c:pt>
                <c:pt idx="1">
                  <c:v>0.1898</c:v>
                </c:pt>
                <c:pt idx="2">
                  <c:v>0.20469999999999999</c:v>
                </c:pt>
                <c:pt idx="3">
                  <c:v>0.20880000000000001</c:v>
                </c:pt>
                <c:pt idx="4">
                  <c:v>0.20960000000000001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2-4B9A-B42C-B8BF8717CB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71-42F0-A1C3-4B75124AD2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71-42F0-A1C3-4B75124AD2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1-42F0-A1C3-4B75124AD2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1-42F0-A1C3-4B75124AD2A5}"/>
                </c:ext>
              </c:extLst>
            </c:dLbl>
            <c:dLbl>
              <c:idx val="4"/>
              <c:layout>
                <c:manualLayout>
                  <c:x val="6.26309699016804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1-42F0-A1C3-4B75124A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2.2700000000000001E-2</c:v>
                </c:pt>
                <c:pt idx="1">
                  <c:v>2.1600000000000001E-2</c:v>
                </c:pt>
                <c:pt idx="2">
                  <c:v>2.29E-2</c:v>
                </c:pt>
                <c:pt idx="3">
                  <c:v>3.2500000000000001E-2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2-4B9A-B42C-B8BF8717CB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2-4B9A-B42C-B8BF8717CBF9}"/>
                </c:ext>
              </c:extLst>
            </c:dLbl>
            <c:dLbl>
              <c:idx val="4"/>
              <c:layout>
                <c:manualLayout>
                  <c:x val="6.4410067978393853E-2"/>
                  <c:y val="-1.57610574056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</c:v>
                </c:pt>
                <c:pt idx="1">
                  <c:v>2020*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5.1999999999999998E-2</c:v>
                </c:pt>
                <c:pt idx="1">
                  <c:v>6.6000000000000003E-2</c:v>
                </c:pt>
                <c:pt idx="2">
                  <c:v>6.4500000000000002E-2</c:v>
                </c:pt>
                <c:pt idx="3">
                  <c:v>6.3700000000000007E-2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82-4B9A-B42C-B8BF8717C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74879"/>
        <c:axId val="1479247375"/>
      </c:barChart>
      <c:catAx>
        <c:axId val="151427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375"/>
        <c:crosses val="autoZero"/>
        <c:auto val="1"/>
        <c:lblAlgn val="ctr"/>
        <c:lblOffset val="100"/>
        <c:noMultiLvlLbl val="0"/>
      </c:catAx>
      <c:valAx>
        <c:axId val="1479247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748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4394F2-032F-4879-9DA2-CE6C1A587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E19FF-9179-44CA-931F-8E8986D1D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8E8F-AF24-419D-8C06-3841F28A73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EB73-7E63-4A7E-85DC-B1C5A75EDC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52CD0A-A36E-4E31-A3B7-08F8FEB8D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1848-7F1E-4D18-860D-7C96BF592C39}" type="datetimeFigureOut">
              <a:rPr lang="en-US" smtClean="0"/>
              <a:t>7/24/2024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2D1CA-64BE-468B-A3F6-E85C740170BE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A963-735D-4D19-8CA9-7EE414A44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5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3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13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0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7" y="232220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75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4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1849440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0" y="1840561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7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8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Gonorrhea Epidemiology in NC 2023 | August 2024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Gonorrhea Epidemiology in North Carolina 2023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August 2024</a:t>
            </a:r>
          </a:p>
        </p:txBody>
      </p:sp>
    </p:spTree>
    <p:extLst>
      <p:ext uri="{BB962C8B-B14F-4D97-AF65-F5344CB8AC3E}">
        <p14:creationId xmlns:p14="http://schemas.microsoft.com/office/powerpoint/2010/main" val="2563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72" y="699095"/>
            <a:ext cx="7843267" cy="548640"/>
          </a:xfrm>
        </p:spPr>
        <p:txBody>
          <a:bodyPr/>
          <a:lstStyle/>
          <a:p>
            <a:r>
              <a:rPr lang="en-US" dirty="0"/>
              <a:t>Gonorrhea Rates by County, 2023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6B53C9-5501-4064-76FA-139F0BBEA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E707BB-0994-1229-674E-15F5A0A2813C}"/>
              </a:ext>
            </a:extLst>
          </p:cNvPr>
          <p:cNvGrpSpPr/>
          <p:nvPr/>
        </p:nvGrpSpPr>
        <p:grpSpPr>
          <a:xfrm>
            <a:off x="348886" y="1263247"/>
            <a:ext cx="7992006" cy="4970699"/>
            <a:chOff x="348886" y="1263247"/>
            <a:chExt cx="7992006" cy="4970699"/>
          </a:xfrm>
        </p:grpSpPr>
        <p:pic>
          <p:nvPicPr>
            <p:cNvPr id="8" name="Picture 7" descr="A map of the state of north carolina&#10;&#10;Description automatically generated">
              <a:extLst>
                <a:ext uri="{FF2B5EF4-FFF2-40B4-BE49-F238E27FC236}">
                  <a16:creationId xmlns:a16="http://schemas.microsoft.com/office/drawing/2014/main" id="{A3ADF470-DFFB-BD6D-9EA7-151324024C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92" r="-802" b="16651"/>
            <a:stretch/>
          </p:blipFill>
          <p:spPr>
            <a:xfrm>
              <a:off x="348886" y="1263247"/>
              <a:ext cx="7992006" cy="3406937"/>
            </a:xfrm>
            <a:prstGeom prst="rect">
              <a:avLst/>
            </a:prstGeom>
          </p:spPr>
        </p:pic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73622A4C-681B-6385-5D15-AAB3BAA5483B}"/>
                </a:ext>
              </a:extLst>
            </p:cNvPr>
            <p:cNvSpPr txBox="1">
              <a:spLocks/>
            </p:cNvSpPr>
            <p:nvPr/>
          </p:nvSpPr>
          <p:spPr>
            <a:xfrm>
              <a:off x="524934" y="3816511"/>
              <a:ext cx="3294396" cy="330200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i="0" kern="1200" baseline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Rate per 100,000 Population</a:t>
              </a:r>
            </a:p>
          </p:txBody>
        </p:sp>
        <p:pic>
          <p:nvPicPr>
            <p:cNvPr id="6" name="Picture 5" descr="A row of blue squares&#10;&#10;Description automatically generated">
              <a:extLst>
                <a:ext uri="{FF2B5EF4-FFF2-40B4-BE49-F238E27FC236}">
                  <a16:creationId xmlns:a16="http://schemas.microsoft.com/office/drawing/2014/main" id="{C18A248E-8FDD-C186-09DB-38556ABDA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34" y="4092012"/>
              <a:ext cx="1706897" cy="2141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65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015B2-0FF4-49CB-B5A6-5F4C796F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624054"/>
            <a:ext cx="8846049" cy="548640"/>
          </a:xfrm>
        </p:spPr>
        <p:txBody>
          <a:bodyPr/>
          <a:lstStyle/>
          <a:p>
            <a:r>
              <a:rPr lang="en-US" sz="2800" dirty="0"/>
              <a:t>Gonorrhea Coinfection with HIV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27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dirty="0"/>
              <a:t>People with Gonorrhea Coinfected with HIV^^ by Gender, 2013-2023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July 1, 2024) and enhanced HIV/AIDS Reporting System (eHARS) (data as of July 2024). </a:t>
            </a:r>
          </a:p>
        </p:txBody>
      </p:sp>
      <p:graphicFrame>
        <p:nvGraphicFramePr>
          <p:cNvPr id="5" name="Object 23">
            <a:extLst>
              <a:ext uri="{FF2B5EF4-FFF2-40B4-BE49-F238E27FC236}">
                <a16:creationId xmlns:a16="http://schemas.microsoft.com/office/drawing/2014/main" id="{6D87DAF3-475E-45AF-B724-5DA2E98F3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117832"/>
              </p:ext>
            </p:extLst>
          </p:nvPr>
        </p:nvGraphicFramePr>
        <p:xfrm>
          <a:off x="342900" y="1472612"/>
          <a:ext cx="8458200" cy="461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60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7" y="468823"/>
            <a:ext cx="8446705" cy="548640"/>
          </a:xfrm>
        </p:spPr>
        <p:txBody>
          <a:bodyPr/>
          <a:lstStyle/>
          <a:p>
            <a:r>
              <a:rPr lang="en-US" sz="2800" dirty="0"/>
              <a:t>People with Gonorrhea Coinfected with HIV^^ by Race 2019-2023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02080B-9DA2-2A0F-FC09-CC537FFCF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264339"/>
              </p:ext>
            </p:extLst>
          </p:nvPr>
        </p:nvGraphicFramePr>
        <p:xfrm>
          <a:off x="966952" y="1352169"/>
          <a:ext cx="7502678" cy="47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30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6" y="559623"/>
            <a:ext cx="8870846" cy="548640"/>
          </a:xfrm>
        </p:spPr>
        <p:txBody>
          <a:bodyPr/>
          <a:lstStyle/>
          <a:p>
            <a:r>
              <a:rPr lang="en-US" sz="2800" dirty="0"/>
              <a:t>People with Gonorrhea Coinfected with HIV^^ by Ethnicity 2019-2023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DC49BB-5562-1FE0-076D-44F000E7C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523867"/>
              </p:ext>
            </p:extLst>
          </p:nvPr>
        </p:nvGraphicFramePr>
        <p:xfrm>
          <a:off x="840828" y="1704976"/>
          <a:ext cx="7628802" cy="424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91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Where to find STI Surveillance information?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83E50-4B82-43BD-B3ED-AC23366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3" y="1312510"/>
            <a:ext cx="3356345" cy="45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229600" cy="548640"/>
          </a:xfrm>
        </p:spPr>
        <p:txBody>
          <a:bodyPr/>
          <a:lstStyle/>
          <a:p>
            <a:r>
              <a:rPr lang="en-US" dirty="0"/>
              <a:t>Gonorrhea Cases by Gender, 2013-2023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BFE360C-8428-4B76-BA16-8232755EE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188"/>
              </p:ext>
            </p:extLst>
          </p:nvPr>
        </p:nvGraphicFramePr>
        <p:xfrm>
          <a:off x="457200" y="1332897"/>
          <a:ext cx="8324850" cy="443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B9D4034-B5F6-4985-8B3A-FFEA9604D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endParaRPr lang="en-US" sz="1100" b="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A72A5-E9E4-4661-802D-6DCDE8D717CB}"/>
              </a:ext>
            </a:extLst>
          </p:cNvPr>
          <p:cNvSpPr txBox="1"/>
          <p:nvPr/>
        </p:nvSpPr>
        <p:spPr>
          <a:xfrm>
            <a:off x="7601671" y="2048672"/>
            <a:ext cx="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26,382</a:t>
            </a:r>
          </a:p>
        </p:txBody>
      </p:sp>
    </p:spTree>
    <p:extLst>
      <p:ext uri="{BB962C8B-B14F-4D97-AF65-F5344CB8AC3E}">
        <p14:creationId xmlns:p14="http://schemas.microsoft.com/office/powerpoint/2010/main" val="1161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469631" cy="548640"/>
          </a:xfrm>
        </p:spPr>
        <p:txBody>
          <a:bodyPr/>
          <a:lstStyle/>
          <a:p>
            <a:r>
              <a:rPr lang="en-US" dirty="0"/>
              <a:t>Gonorrhea Rates by Gender</a:t>
            </a:r>
            <a:br>
              <a:rPr lang="en-US" dirty="0"/>
            </a:br>
            <a:r>
              <a:rPr lang="en-US" dirty="0"/>
              <a:t>North Carolina and United States, </a:t>
            </a:r>
            <a:br>
              <a:rPr lang="en-US" dirty="0"/>
            </a:br>
            <a:r>
              <a:rPr lang="en-US" dirty="0"/>
              <a:t>2013-2023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8EDFB8-2B90-4945-B2A2-9DAE57393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445330"/>
              </p:ext>
            </p:extLst>
          </p:nvPr>
        </p:nvGraphicFramePr>
        <p:xfrm>
          <a:off x="304800" y="1998921"/>
          <a:ext cx="8534400" cy="387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365512E-B5EC-49E0-9A5A-B54CC1B89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and 2022 Sexually Transmitted Diseases Surveillance, CDC (https://www.cdc.gov/std/statistics/2022/default.htm)).  </a:t>
            </a:r>
          </a:p>
        </p:txBody>
      </p:sp>
    </p:spTree>
    <p:extLst>
      <p:ext uri="{BB962C8B-B14F-4D97-AF65-F5344CB8AC3E}">
        <p14:creationId xmlns:p14="http://schemas.microsoft.com/office/powerpoint/2010/main" val="95306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 of Gonorrhea Cases by Gender, 2023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9DBFAD-2407-47E7-846F-FAEA2304F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495637"/>
              </p:ext>
            </p:extLst>
          </p:nvPr>
        </p:nvGraphicFramePr>
        <p:xfrm>
          <a:off x="457200" y="1593798"/>
          <a:ext cx="8229600" cy="429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1D0838-9EF8-4877-B3C8-3322AB47A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</p:spTree>
    <p:extLst>
      <p:ext uri="{BB962C8B-B14F-4D97-AF65-F5344CB8AC3E}">
        <p14:creationId xmlns:p14="http://schemas.microsoft.com/office/powerpoint/2010/main" val="287647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Cases by Race 2019-2023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C6EF4DE-D28B-401B-A6DE-BE4C11081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85714B-6B7A-5175-52A7-39F5F7509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293902"/>
              </p:ext>
            </p:extLst>
          </p:nvPr>
        </p:nvGraphicFramePr>
        <p:xfrm>
          <a:off x="876299" y="1397000"/>
          <a:ext cx="7143751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2011434" y="2585552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26,851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3182604" y="2447046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28,094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4409257" y="2321286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29,226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5609619" y="2573172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26,878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6821573" y="2579156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26,382</a:t>
            </a:r>
          </a:p>
        </p:txBody>
      </p:sp>
    </p:spTree>
    <p:extLst>
      <p:ext uri="{BB962C8B-B14F-4D97-AF65-F5344CB8AC3E}">
        <p14:creationId xmlns:p14="http://schemas.microsoft.com/office/powerpoint/2010/main" val="201051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Cases by Ethnicity 2019-2023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C6EF4DE-D28B-401B-A6DE-BE4C11081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85714B-6B7A-5175-52A7-39F5F7509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787131"/>
              </p:ext>
            </p:extLst>
          </p:nvPr>
        </p:nvGraphicFramePr>
        <p:xfrm>
          <a:off x="876299" y="1397000"/>
          <a:ext cx="7143751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1918059" y="2422932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26,851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3176080" y="2304171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28,094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4405995" y="2184756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29,226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5607805" y="2405127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26,878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6837720" y="2414102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26,382</a:t>
            </a:r>
          </a:p>
        </p:txBody>
      </p:sp>
    </p:spTree>
    <p:extLst>
      <p:ext uri="{BB962C8B-B14F-4D97-AF65-F5344CB8AC3E}">
        <p14:creationId xmlns:p14="http://schemas.microsoft.com/office/powerpoint/2010/main" val="228351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Rates by Race 2019-2023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0A0D78-5EB6-F47E-F8A4-D4D9D4141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62890"/>
              </p:ext>
            </p:extLst>
          </p:nvPr>
        </p:nvGraphicFramePr>
        <p:xfrm>
          <a:off x="752475" y="1396999"/>
          <a:ext cx="8093574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988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050530" cy="548640"/>
          </a:xfrm>
        </p:spPr>
        <p:txBody>
          <a:bodyPr/>
          <a:lstStyle/>
          <a:p>
            <a:r>
              <a:rPr lang="en-US" dirty="0"/>
              <a:t>Gonorrhea Rates by Ethnicity 2019-2023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2024).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8F3408-E506-ACDE-9616-934F9EE25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246227"/>
              </p:ext>
            </p:extLst>
          </p:nvPr>
        </p:nvGraphicFramePr>
        <p:xfrm>
          <a:off x="1312545" y="1438275"/>
          <a:ext cx="6859905" cy="436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7173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819</Words>
  <Application>Microsoft Office PowerPoint</Application>
  <PresentationFormat>On-screen Show (4:3)</PresentationFormat>
  <Paragraphs>116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Where to find STI Surveillance information? </vt:lpstr>
      <vt:lpstr>Gonorrhea Cases by Gender, 2013-2023</vt:lpstr>
      <vt:lpstr>Gonorrhea Rates by Gender North Carolina and United States,  2013-2023</vt:lpstr>
      <vt:lpstr>Age Distribution of Gonorrhea Cases by Gender, 2023</vt:lpstr>
      <vt:lpstr>Gonorrhea Cases by Race 2019-2023</vt:lpstr>
      <vt:lpstr>Gonorrhea Cases by Ethnicity 2019-2023</vt:lpstr>
      <vt:lpstr>Gonorrhea Rates by Race 2019-2023</vt:lpstr>
      <vt:lpstr>Gonorrhea Rates by Ethnicity 2019-2023</vt:lpstr>
      <vt:lpstr>Gonorrhea Rates by County, 2023</vt:lpstr>
      <vt:lpstr>Gonorrhea Coinfection with HIV </vt:lpstr>
      <vt:lpstr>People with Gonorrhea Coinfected with HIV^^ by Gender, 2013-2023 </vt:lpstr>
      <vt:lpstr>People with Gonorrhea Coinfected with HIV^^ by Race 2019-2023</vt:lpstr>
      <vt:lpstr>People with Gonorrhea Coinfected with HIV^^ by Ethnicity 2019-2023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Nicole</dc:creator>
  <cp:lastModifiedBy>Swankie, Taylor A</cp:lastModifiedBy>
  <cp:revision>122</cp:revision>
  <dcterms:created xsi:type="dcterms:W3CDTF">2020-12-09T12:15:22Z</dcterms:created>
  <dcterms:modified xsi:type="dcterms:W3CDTF">2024-07-24T17:02:07Z</dcterms:modified>
</cp:coreProperties>
</file>