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4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CC57B-42E1-481A-9055-1C59D5AD99A2}" type="datetimeFigureOut">
              <a:rPr lang="en-US" smtClean="0"/>
              <a:t>10/28/2019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CBBFB-CDB9-45D8-9743-2697D209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3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57545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00255" y="51842"/>
            <a:ext cx="530112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200255" y="381752"/>
            <a:ext cx="530112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060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6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44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</p:spTree>
    <p:extLst>
      <p:ext uri="{BB962C8B-B14F-4D97-AF65-F5344CB8AC3E}">
        <p14:creationId xmlns:p14="http://schemas.microsoft.com/office/powerpoint/2010/main" val="204407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5551"/>
            <a:ext cx="78867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16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8726"/>
            <a:ext cx="78867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07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4283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03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</p:spTree>
    <p:extLst>
      <p:ext uri="{BB962C8B-B14F-4D97-AF65-F5344CB8AC3E}">
        <p14:creationId xmlns:p14="http://schemas.microsoft.com/office/powerpoint/2010/main" val="2783812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64781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939" y="1266340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9689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353323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64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266932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95024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1771" y="1321534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70" y="1321534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3470622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581" y="6650830"/>
            <a:ext cx="20574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4757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62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36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526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Qualitative Fit Testing Procedure</a:t>
            </a:r>
          </a:p>
        </p:txBody>
      </p:sp>
    </p:spTree>
    <p:extLst>
      <p:ext uri="{BB962C8B-B14F-4D97-AF65-F5344CB8AC3E}">
        <p14:creationId xmlns:p14="http://schemas.microsoft.com/office/powerpoint/2010/main" val="937262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8862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7526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Qualitative Fit Testing Procedure</a:t>
            </a:r>
          </a:p>
        </p:txBody>
      </p:sp>
    </p:spTree>
    <p:extLst>
      <p:ext uri="{BB962C8B-B14F-4D97-AF65-F5344CB8AC3E}">
        <p14:creationId xmlns:p14="http://schemas.microsoft.com/office/powerpoint/2010/main" val="576692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6" y="2051009"/>
            <a:ext cx="2023733" cy="202082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0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9144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768596" y="2051009"/>
            <a:ext cx="5774267" cy="2020824"/>
          </a:xfrm>
        </p:spPr>
        <p:txBody>
          <a:bodyPr anchor="ctr">
            <a:noAutofit/>
          </a:bodyPr>
          <a:lstStyle>
            <a:lvl1pPr marL="0" indent="0">
              <a:buNone/>
              <a:defRPr sz="3600" baseline="0">
                <a:latin typeface="Franklin Gothic Demi Cond" panose="020B07060304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 dirty="0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768596" y="4071833"/>
            <a:ext cx="5774267" cy="94875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768596" y="5020585"/>
            <a:ext cx="5774267" cy="488226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494273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9144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447801"/>
            <a:ext cx="7888288" cy="459263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>
                <a:latin typeface="Franklin Gothic Medium" panose="020B06030201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>
                <a:latin typeface="Franklin Gothic Medium" panose="020B0603020102020204" pitchFamily="34" charset="0"/>
              </a:defRPr>
            </a:lvl2pPr>
            <a:lvl3pPr marL="973138" indent="-228600">
              <a:lnSpc>
                <a:spcPct val="100000"/>
              </a:lnSpc>
              <a:defRPr sz="2000"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Bullet 2</a:t>
            </a:r>
          </a:p>
          <a:p>
            <a:pPr lvl="2"/>
            <a:r>
              <a:rPr lang="en-US" dirty="0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22287" y="6243108"/>
            <a:ext cx="7992005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dirty="0"/>
              <a:t>Click to add footnote, reference or source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3"/>
          </p:nvPr>
        </p:nvSpPr>
        <p:spPr>
          <a:xfrm>
            <a:off x="521228" y="6573308"/>
            <a:ext cx="7682971" cy="284692"/>
          </a:xfrm>
        </p:spPr>
        <p:txBody>
          <a:bodyPr/>
          <a:lstStyle>
            <a:lvl1pPr algn="l">
              <a:defRPr sz="1000" cap="all" baseline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Qualitative Fit Testing Procedure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8305800" y="6573308"/>
            <a:ext cx="564098" cy="284692"/>
          </a:xfrm>
        </p:spPr>
        <p:txBody>
          <a:bodyPr/>
          <a:lstStyle>
            <a:lvl1pPr>
              <a:defRPr sz="1000">
                <a:solidFill>
                  <a:sysClr val="windowText" lastClr="000000"/>
                </a:solidFill>
                <a:latin typeface="Franklin Gothic Demi Cond" panose="020B07060304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674369" y="624054"/>
            <a:ext cx="7843267" cy="548640"/>
          </a:xfrm>
        </p:spPr>
        <p:txBody>
          <a:bodyPr anchor="t">
            <a:noAutofit/>
          </a:bodyPr>
          <a:lstStyle>
            <a:lvl1pPr algn="l">
              <a:defRPr sz="36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add title, 1 line max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9144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93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Qualitative Fit Testing Procedure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FE8327-ACA8-4AC8-80C7-AAD07282B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7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6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7" y="70130"/>
            <a:ext cx="55292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28687" y="400040"/>
            <a:ext cx="552926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5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097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3377" y="70130"/>
            <a:ext cx="432689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33377" y="400040"/>
            <a:ext cx="4326895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96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37563" y="70130"/>
            <a:ext cx="46287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37563" y="400040"/>
            <a:ext cx="46287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842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60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15623" y="70130"/>
            <a:ext cx="5605277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15623" y="400040"/>
            <a:ext cx="5605277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40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2783" y="70130"/>
            <a:ext cx="488964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852783" y="400040"/>
            <a:ext cx="488964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63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Qualitative Fit Testing Procedure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>
          <a:xfrm>
            <a:off x="3124200" y="2514599"/>
            <a:ext cx="5449143" cy="1753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rgbClr val="002060"/>
                </a:solidFill>
              </a:rPr>
              <a:t>Qualitative Fit Testing Procedure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C4CE6-CED0-4380-AD7A-4FFE42A3C5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68596" y="4419599"/>
            <a:ext cx="5774267" cy="6009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EEA4F0-2A36-41BC-8338-1EF94D0F3C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57400" y="623888"/>
            <a:ext cx="6705600" cy="158591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effectLst/>
                <a:latin typeface="Franklin Gothic Demi Cond" panose="020B0706030402020204" pitchFamily="34" charset="0"/>
              </a:rPr>
              <a:t>Respiratory Protection</a:t>
            </a:r>
          </a:p>
        </p:txBody>
      </p:sp>
    </p:spTree>
    <p:extLst>
      <p:ext uri="{BB962C8B-B14F-4D97-AF65-F5344CB8AC3E}">
        <p14:creationId xmlns:p14="http://schemas.microsoft.com/office/powerpoint/2010/main" val="4225671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7"/>
          <p:cNvSpPr>
            <a:spLocks noGrp="1" noChangeArrowheads="1"/>
          </p:cNvSpPr>
          <p:nvPr>
            <p:ph type="body" sz="quarter" idx="10"/>
          </p:nvPr>
        </p:nvSpPr>
        <p:spPr>
          <a:xfrm>
            <a:off x="628650" y="2362199"/>
            <a:ext cx="7888288" cy="3678239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b="0" dirty="0">
                <a:solidFill>
                  <a:srgbClr val="002060"/>
                </a:solidFill>
              </a:rPr>
              <a:t>Bend at the waist as if you are touching your toes.</a:t>
            </a:r>
          </a:p>
        </p:txBody>
      </p:sp>
      <p:sp>
        <p:nvSpPr>
          <p:cNvPr id="24580" name="Rectangle 8"/>
          <p:cNvSpPr>
            <a:spLocks noGrp="1" noChangeArrowheads="1"/>
          </p:cNvSpPr>
          <p:nvPr>
            <p:ph type="body" sz="quarter" idx="11"/>
          </p:nvPr>
        </p:nvSpPr>
        <p:spPr>
          <a:xfrm>
            <a:off x="522287" y="4572000"/>
            <a:ext cx="7992005" cy="533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sz="2800" b="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Bend at the waist as if you are touching your toes.</a:t>
            </a:r>
          </a:p>
        </p:txBody>
      </p:sp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</a:rPr>
              <a:t>BENDING OVER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dirty="0">
                <a:solidFill>
                  <a:srgbClr val="002060"/>
                </a:solidFill>
                <a:effectLst/>
              </a:rPr>
              <a:t>(and hold)</a:t>
            </a:r>
          </a:p>
        </p:txBody>
      </p:sp>
      <p:pic>
        <p:nvPicPr>
          <p:cNvPr id="2" name="4D3A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19290-BF00-4266-9B74-FE1623F0DC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  <p:transition advClick="0" advTm="60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9" grpId="0" build="p"/>
      <p:bldP spid="2458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3" name="Rectangle 7"/>
          <p:cNvSpPr>
            <a:spLocks noGrp="1" noChangeArrowheads="1"/>
          </p:cNvSpPr>
          <p:nvPr>
            <p:ph type="body" sz="quarter" idx="10"/>
          </p:nvPr>
        </p:nvSpPr>
        <p:spPr>
          <a:xfrm>
            <a:off x="628650" y="1447801"/>
            <a:ext cx="7888288" cy="2362199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Breathe through a slightly open mouth with your tongue extended while standing in the normal upright position.</a:t>
            </a:r>
          </a:p>
        </p:txBody>
      </p:sp>
      <p:sp>
        <p:nvSpPr>
          <p:cNvPr id="101384" name="Rectangle 8"/>
          <p:cNvSpPr>
            <a:spLocks noGrp="1" noChangeArrowheads="1"/>
          </p:cNvSpPr>
          <p:nvPr>
            <p:ph type="body" sz="quarter" idx="11"/>
          </p:nvPr>
        </p:nvSpPr>
        <p:spPr>
          <a:xfrm>
            <a:off x="522287" y="4211109"/>
            <a:ext cx="7992005" cy="2022837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170000"/>
              </a:lnSpc>
              <a:spcAft>
                <a:spcPts val="0"/>
              </a:spcAft>
              <a:defRPr/>
            </a:pPr>
            <a:r>
              <a:rPr sz="3600" b="0" dirty="0">
                <a:solidFill>
                  <a:srgbClr val="002060"/>
                </a:solidFill>
              </a:rPr>
              <a:t>Breathe through a slightly open mouth with your tongue extended while standing in the normal upright position.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sz="3600" dirty="0">
              <a:solidFill>
                <a:srgbClr val="0000CC"/>
              </a:solidFill>
            </a:endParaRPr>
          </a:p>
        </p:txBody>
      </p:sp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</a:rPr>
              <a:t>NORMAL BREATHING</a:t>
            </a:r>
          </a:p>
        </p:txBody>
      </p:sp>
      <p:pic>
        <p:nvPicPr>
          <p:cNvPr id="2" name="80E4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6B92D-CFCE-4619-ABA6-7F32B1AAB49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  <p:transition advClick="0" advTm="61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1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1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1383" grpId="0" build="p"/>
      <p:bldP spid="10138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b="0" dirty="0">
                <a:solidFill>
                  <a:srgbClr val="002060"/>
                </a:solidFill>
              </a:rPr>
              <a:t>Are you Comfortable?</a:t>
            </a:r>
          </a:p>
          <a:p>
            <a:pPr eaLnBrk="1" hangingPunct="1">
              <a:lnSpc>
                <a:spcPct val="150000"/>
              </a:lnSpc>
            </a:pPr>
            <a:r>
              <a:rPr b="0" dirty="0">
                <a:solidFill>
                  <a:srgbClr val="002060"/>
                </a:solidFill>
              </a:rPr>
              <a:t>Do you taste or smell saccharin</a:t>
            </a:r>
          </a:p>
          <a:p>
            <a:pPr eaLnBrk="1" hangingPunct="1">
              <a:lnSpc>
                <a:spcPct val="150000"/>
              </a:lnSpc>
            </a:pPr>
            <a:r>
              <a:rPr b="0" dirty="0">
                <a:solidFill>
                  <a:srgbClr val="002060"/>
                </a:solidFill>
              </a:rPr>
              <a:t>You may now take off the hood and your respirator.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6B56BE-5D2F-4452-9E9C-A731A127C3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</a:rPr>
              <a:t>Fit-Test Complete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3A3EF-BA6B-4A76-A5E4-DB750EE7025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sz="2400" b="0" dirty="0">
                <a:solidFill>
                  <a:srgbClr val="002060"/>
                </a:solidFill>
              </a:rPr>
              <a:t>Must fit test with the same make, model, style, and size of respirator to be used.</a:t>
            </a:r>
          </a:p>
          <a:p>
            <a:pPr eaLnBrk="1" hangingPunct="1">
              <a:lnSpc>
                <a:spcPct val="90000"/>
              </a:lnSpc>
            </a:pPr>
            <a:endParaRPr sz="2400" b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sz="2400" b="0" dirty="0">
                <a:solidFill>
                  <a:srgbClr val="002060"/>
                </a:solidFill>
              </a:rPr>
              <a:t>Must fit test prior to initial use, whenever a different respirator is used, and at least annually thereafter.</a:t>
            </a:r>
          </a:p>
          <a:p>
            <a:pPr eaLnBrk="1" hangingPunct="1">
              <a:lnSpc>
                <a:spcPct val="90000"/>
              </a:lnSpc>
            </a:pPr>
            <a:endParaRPr sz="2400" b="0" dirty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sz="2400" b="0" dirty="0">
                <a:solidFill>
                  <a:srgbClr val="002060"/>
                </a:solidFill>
              </a:rPr>
              <a:t>Fit test whenever visual observations of the employees appearance have changed (facial scarring, dental changes, change in weight).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A9BCCB-9B79-4126-8ED0-5805CEF1FF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</a:rPr>
              <a:t>Fit Testing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1D4FDC-E92B-44F5-9AE7-EDB98AEFAEF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Rectangle 5"/>
          <p:cNvSpPr>
            <a:spLocks noGrp="1" noChangeArrowheads="1"/>
          </p:cNvSpPr>
          <p:nvPr>
            <p:ph type="body" sz="quarter" idx="10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Normal Breathing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Deep Breathing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Turning head side to side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Moving head up and down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Talking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Bending over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Normal Breathing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6A3F23-7DDE-4F8E-8F1A-3621F9B056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</a:rPr>
              <a:t>Test Exercises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A4E30-45CB-4928-AC45-C9A6CC4C3E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Rectangle 5"/>
          <p:cNvSpPr>
            <a:spLocks noGrp="1" noChangeArrowheads="1"/>
          </p:cNvSpPr>
          <p:nvPr>
            <p:ph type="body" sz="quarter" idx="10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Prepare fit-test solution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b="0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Have test subject put the respirator on and conduct seal check.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b="0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b="0" dirty="0">
                <a:solidFill>
                  <a:srgbClr val="002060"/>
                </a:solidFill>
              </a:rPr>
              <a:t>Place the hood over the test subject’s head.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6E83A4-61C3-4D75-AB6F-B560F49505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</a:rPr>
              <a:t>Fit Test Program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04800" y="5105400"/>
            <a:ext cx="8458200" cy="7715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 u="sng">
                <a:solidFill>
                  <a:srgbClr val="C60000"/>
                </a:solidFill>
                <a:latin typeface="Times New Roman" pitchFamily="18" charset="0"/>
              </a:rPr>
              <a:t>Caution:</a:t>
            </a:r>
          </a:p>
          <a:p>
            <a:pPr eaLnBrk="1" hangingPunct="1"/>
            <a:r>
              <a:rPr lang="en-US" sz="2000">
                <a:solidFill>
                  <a:srgbClr val="FFCC00"/>
                </a:solidFill>
                <a:latin typeface="Times New Roman" pitchFamily="18" charset="0"/>
              </a:rPr>
              <a:t>As soon as you advance this slide the fit-test program will begin.</a:t>
            </a:r>
            <a:r>
              <a:rPr lang="en-US" sz="200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6B196-F484-42B3-AC08-E56484A555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9" name="Rectangle 7"/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eaLnBrk="1" hangingPunct="1"/>
            <a:r>
              <a:rPr b="0" dirty="0">
                <a:solidFill>
                  <a:srgbClr val="002060"/>
                </a:solidFill>
              </a:rPr>
              <a:t>Breathe through a slightly open mouth with your tongue extended while standing in the normal upright position.</a:t>
            </a:r>
          </a:p>
        </p:txBody>
      </p:sp>
      <p:sp>
        <p:nvSpPr>
          <p:cNvPr id="90121" name="Rectangle 9"/>
          <p:cNvSpPr>
            <a:spLocks noGrp="1" noChangeArrowheads="1"/>
          </p:cNvSpPr>
          <p:nvPr>
            <p:ph type="body" sz="quarter" idx="11"/>
          </p:nvPr>
        </p:nvSpPr>
        <p:spPr/>
        <p:txBody>
          <a:bodyPr/>
          <a:lstStyle/>
          <a:p>
            <a:pPr eaLnBrk="1" hangingPunct="1"/>
            <a:r>
              <a:rPr sz="2800" b="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Breathe through a slightly open mouth with your tongue extended while standing in the normal upright position.</a:t>
            </a:r>
          </a:p>
          <a:p>
            <a:pPr eaLnBrk="1" hangingPunct="1"/>
            <a:endParaRPr sz="3600" b="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458" name="Rectangle 6"/>
          <p:cNvSpPr>
            <a:spLocks noGrp="1" noChangeArrowheads="1"/>
          </p:cNvSpPr>
          <p:nvPr>
            <p:ph type="title"/>
          </p:nvPr>
        </p:nvSpPr>
        <p:spPr bwMode="auto"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</a:rPr>
              <a:t>NORMAL BREATHING</a:t>
            </a:r>
          </a:p>
        </p:txBody>
      </p:sp>
      <p:pic>
        <p:nvPicPr>
          <p:cNvPr id="3" name="B8F4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F32351-CA83-4A51-AAAF-3336588A0C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  <p:transition advClick="0" advTm="59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0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0119" grpId="0" build="p"/>
      <p:bldP spid="901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7" name="Rectangle 7"/>
          <p:cNvSpPr>
            <a:spLocks noGrp="1" noChangeArrowheads="1"/>
          </p:cNvSpPr>
          <p:nvPr>
            <p:ph type="body" sz="quarter" idx="10"/>
          </p:nvPr>
        </p:nvSpPr>
        <p:spPr>
          <a:xfrm>
            <a:off x="628650" y="1676399"/>
            <a:ext cx="7888288" cy="4364039"/>
          </a:xfrm>
        </p:spPr>
        <p:txBody>
          <a:bodyPr>
            <a:normAutofit/>
          </a:bodyPr>
          <a:lstStyle/>
          <a:p>
            <a:pPr eaLnBrk="1" hangingPunct="1"/>
            <a:r>
              <a:rPr b="0" dirty="0">
                <a:solidFill>
                  <a:srgbClr val="002060"/>
                </a:solidFill>
              </a:rPr>
              <a:t>In normal standing position, breath slowly and deeply taking caution so as not to hyperventilate</a:t>
            </a:r>
          </a:p>
        </p:txBody>
      </p:sp>
      <p:sp>
        <p:nvSpPr>
          <p:cNvPr id="92168" name="Rectangle 8"/>
          <p:cNvSpPr>
            <a:spLocks noGrp="1" noChangeArrowheads="1"/>
          </p:cNvSpPr>
          <p:nvPr>
            <p:ph type="body" sz="quarter" idx="11"/>
          </p:nvPr>
        </p:nvSpPr>
        <p:spPr>
          <a:xfrm>
            <a:off x="522287" y="4572001"/>
            <a:ext cx="7992005" cy="1295400"/>
          </a:xfrm>
        </p:spPr>
        <p:txBody>
          <a:bodyPr>
            <a:noAutofit/>
          </a:bodyPr>
          <a:lstStyle/>
          <a:p>
            <a:pPr eaLnBrk="1" hangingPunct="1"/>
            <a:r>
              <a:rPr sz="2800" b="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In normal standing position, breath slowly and deeply taking caution so as not to hyperventilate</a:t>
            </a:r>
          </a:p>
        </p:txBody>
      </p:sp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  <a:latin typeface="Franklin Gothic Medium" panose="020B0603020102020204" pitchFamily="34" charset="0"/>
              </a:rPr>
              <a:t>DEEP BREATHING</a:t>
            </a:r>
          </a:p>
        </p:txBody>
      </p:sp>
      <p:pic>
        <p:nvPicPr>
          <p:cNvPr id="4" name="190B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EEBA58-065C-4986-8C42-111EE30973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  <p:transition advClick="0" advTm="60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167" grpId="0" build="p"/>
      <p:bldP spid="9216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7"/>
          <p:cNvSpPr>
            <a:spLocks noGrp="1" noChangeArrowheads="1"/>
          </p:cNvSpPr>
          <p:nvPr>
            <p:ph type="body" sz="quarter" idx="10"/>
          </p:nvPr>
        </p:nvSpPr>
        <p:spPr>
          <a:xfrm>
            <a:off x="695572" y="1606463"/>
            <a:ext cx="7888288" cy="3373439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b="0" dirty="0">
                <a:solidFill>
                  <a:srgbClr val="002060"/>
                </a:solidFill>
              </a:rPr>
              <a:t>Slowly turn your head from side to side to the extreme position, holding your head at the extreme positions to inhale and exhale.</a:t>
            </a:r>
          </a:p>
        </p:txBody>
      </p:sp>
      <p:sp>
        <p:nvSpPr>
          <p:cNvPr id="21508" name="Rectangle 8"/>
          <p:cNvSpPr>
            <a:spLocks noGrp="1" noChangeArrowheads="1"/>
          </p:cNvSpPr>
          <p:nvPr>
            <p:ph type="body" sz="quarter" idx="11"/>
          </p:nvPr>
        </p:nvSpPr>
        <p:spPr>
          <a:xfrm>
            <a:off x="522287" y="3962400"/>
            <a:ext cx="7992005" cy="175260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sz="2800" b="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Slowly turn your head from side to side to the extreme position, holding your head at the extreme positions to inhale and exhale.</a:t>
            </a:r>
          </a:p>
        </p:txBody>
      </p:sp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  <a:latin typeface="Franklin Gothic Medium" panose="020B0603020102020204" pitchFamily="34" charset="0"/>
              </a:rPr>
              <a:t>TURNING HEAD FROM SIDE TO SIDE</a:t>
            </a:r>
          </a:p>
        </p:txBody>
      </p:sp>
      <p:pic>
        <p:nvPicPr>
          <p:cNvPr id="2" name="EE55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6FC91-40C0-48CD-B715-4588D19E5B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  <p:transition advClick="0" advTm="60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507" grpId="0" build="p"/>
      <p:bldP spid="215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7"/>
          <p:cNvSpPr>
            <a:spLocks noGrp="1" noChangeArrowheads="1"/>
          </p:cNvSpPr>
          <p:nvPr>
            <p:ph type="body" sz="quarter" idx="10"/>
          </p:nvPr>
        </p:nvSpPr>
        <p:spPr>
          <a:xfrm>
            <a:off x="574145" y="1384489"/>
            <a:ext cx="7888288" cy="3525839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b="0" dirty="0">
                <a:solidFill>
                  <a:srgbClr val="002060"/>
                </a:solidFill>
              </a:rPr>
              <a:t>Slowly move your head up and down, pausing at the up position to inhale.</a:t>
            </a:r>
          </a:p>
        </p:txBody>
      </p:sp>
      <p:sp>
        <p:nvSpPr>
          <p:cNvPr id="22532" name="Rectangle 8"/>
          <p:cNvSpPr>
            <a:spLocks noGrp="1" noChangeArrowheads="1"/>
          </p:cNvSpPr>
          <p:nvPr>
            <p:ph type="body" sz="quarter" idx="11"/>
          </p:nvPr>
        </p:nvSpPr>
        <p:spPr>
          <a:xfrm>
            <a:off x="522287" y="4267200"/>
            <a:ext cx="7992005" cy="175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sz="2800" b="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Slowly move your head up and down, pausing at the up position to inhale.</a:t>
            </a:r>
          </a:p>
        </p:txBody>
      </p:sp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3200" dirty="0">
                <a:solidFill>
                  <a:srgbClr val="002060"/>
                </a:solidFill>
                <a:effectLst/>
                <a:latin typeface="Franklin Gothic Medium" panose="020B0603020102020204" pitchFamily="34" charset="0"/>
              </a:rPr>
              <a:t>MOVING HEAD</a:t>
            </a:r>
            <a:r>
              <a:rPr lang="en-US" sz="3200" dirty="0">
                <a:solidFill>
                  <a:srgbClr val="002060"/>
                </a:solidFill>
                <a:effectLst/>
                <a:latin typeface="Franklin Gothic Medium" panose="020B0603020102020204" pitchFamily="34" charset="0"/>
              </a:rPr>
              <a:t> </a:t>
            </a:r>
            <a:r>
              <a:rPr sz="3200" dirty="0">
                <a:solidFill>
                  <a:srgbClr val="002060"/>
                </a:solidFill>
                <a:effectLst/>
                <a:latin typeface="Franklin Gothic Medium" panose="020B0603020102020204" pitchFamily="34" charset="0"/>
              </a:rPr>
              <a:t>UP AND DOWN</a:t>
            </a:r>
          </a:p>
        </p:txBody>
      </p:sp>
      <p:pic>
        <p:nvPicPr>
          <p:cNvPr id="2" name="DFEB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6BF55-CA28-459B-82BD-935723B5004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  <p:transition advClick="0" advTm="61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build="p"/>
      <p:bldP spid="2253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 noChangeArrowheads="1"/>
          </p:cNvSpPr>
          <p:nvPr>
            <p:ph type="body" sz="quarter" idx="10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dirty="0">
                <a:solidFill>
                  <a:srgbClr val="002060"/>
                </a:solidFill>
              </a:rPr>
              <a:t>When sunlight strikes raindrops in the air, they act like a prism and form a rainbow.  The rainbow is a division of white light into many beautiful colors.  These take the shape of a long round arch, with its path high above, and its two ends apparently beyond the horizon.  There is, according to legend, a boiling pot of gold at one end.  People look, but no one  ever finds it.  When a man looks for something beyond reach, his friends say he is looking for the pot of gold at the end of the rainbow.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461D5-61A8-4BDC-A3D1-4C58E3B70E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18825" y="593266"/>
            <a:ext cx="8686800" cy="54864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dirty="0">
                <a:solidFill>
                  <a:srgbClr val="002060"/>
                </a:solidFill>
                <a:effectLst/>
              </a:rPr>
              <a:t>Read aloud the following passage</a:t>
            </a: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88900" y="1600200"/>
            <a:ext cx="8915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When sunlight strikes raindrops in the air, they act like a prism and form a rainbow.  The rainbow is a division of white light into many beautiful colors.  These take the shape of a long round arch, with its path high above, and its two ends apparently beyond the horizon.  There is, according to legend, a boiling pot of gold at one end.  People look, but no one  ever finds it.  When a man looks for something beyond reach, his friends say he is looking for the pot of gold at the end of the rainbow.</a:t>
            </a:r>
          </a:p>
        </p:txBody>
      </p:sp>
      <p:pic>
        <p:nvPicPr>
          <p:cNvPr id="2" name="6392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67A52-D16B-45B7-97CC-D891FDDDC8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Qualitative Fit Testing Procedure</a:t>
            </a:r>
            <a:endParaRPr lang="en-US" dirty="0"/>
          </a:p>
        </p:txBody>
      </p:sp>
    </p:spTree>
  </p:cSld>
  <p:clrMapOvr>
    <a:masterClrMapping/>
  </p:clrMapOvr>
  <p:transition advClick="0" advTm="61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8309" grpId="0" build="p"/>
      <p:bldP spid="98310" grpId="0"/>
    </p:bldLst>
  </p:timing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FB0AD36F271245862D609BAA082CA0" ma:contentTypeVersion="0" ma:contentTypeDescription="Create a new document." ma:contentTypeScope="" ma:versionID="aef4a54737db1681275bcf2c44dc559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FF9574-284F-4CB8-AE7D-AD32727A1B2F}">
  <ds:schemaRefs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29CFDEA-FD20-4186-8E27-1276A4D372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4EEC4A-0371-4C43-9B5F-DFE9B100A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PHP&amp;R Presentation Template A</Template>
  <TotalTime>61</TotalTime>
  <Words>657</Words>
  <Application>Microsoft Office PowerPoint</Application>
  <PresentationFormat>On-screen Show (4:3)</PresentationFormat>
  <Paragraphs>60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Franklin Gothic Demi Cond</vt:lpstr>
      <vt:lpstr>Franklin Gothic Medium</vt:lpstr>
      <vt:lpstr>Franklin Gothic Medium Cond</vt:lpstr>
      <vt:lpstr>Times New Roman</vt:lpstr>
      <vt:lpstr>Wingdings</vt:lpstr>
      <vt:lpstr>2_Office Theme</vt:lpstr>
      <vt:lpstr>Respiratory Protection</vt:lpstr>
      <vt:lpstr>Fit Testing</vt:lpstr>
      <vt:lpstr>Test Exercises</vt:lpstr>
      <vt:lpstr>Fit Test Program</vt:lpstr>
      <vt:lpstr>NORMAL BREATHING</vt:lpstr>
      <vt:lpstr>DEEP BREATHING</vt:lpstr>
      <vt:lpstr>TURNING HEAD FROM SIDE TO SIDE</vt:lpstr>
      <vt:lpstr>MOVING HEAD UP AND DOWN</vt:lpstr>
      <vt:lpstr>Read aloud the following passage</vt:lpstr>
      <vt:lpstr>BENDING OVER (and hold)</vt:lpstr>
      <vt:lpstr>NORMAL BREATHING</vt:lpstr>
      <vt:lpstr>Fit-Test Complete</vt:lpstr>
    </vt:vector>
  </TitlesOfParts>
  <Company>PHP&amp;R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Furney</dc:creator>
  <cp:lastModifiedBy>Radford, Christa A</cp:lastModifiedBy>
  <cp:revision>11</cp:revision>
  <dcterms:created xsi:type="dcterms:W3CDTF">2011-08-23T12:30:24Z</dcterms:created>
  <dcterms:modified xsi:type="dcterms:W3CDTF">2019-10-28T18:50:30Z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0x0101004EFB0AD36F271245862D609BAA082CA0</vt:lpwstr>
  </property>
</Properties>
</file>